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44" r:id="rId2"/>
    <p:sldMasterId id="2147483756" r:id="rId3"/>
  </p:sldMasterIdLst>
  <p:notesMasterIdLst>
    <p:notesMasterId r:id="rId36"/>
  </p:notesMasterIdLst>
  <p:handoutMasterIdLst>
    <p:handoutMasterId r:id="rId37"/>
  </p:handoutMasterIdLst>
  <p:sldIdLst>
    <p:sldId id="257" r:id="rId4"/>
    <p:sldId id="285" r:id="rId5"/>
    <p:sldId id="371" r:id="rId6"/>
    <p:sldId id="261" r:id="rId7"/>
    <p:sldId id="258" r:id="rId8"/>
    <p:sldId id="382" r:id="rId9"/>
    <p:sldId id="263" r:id="rId10"/>
    <p:sldId id="276" r:id="rId11"/>
    <p:sldId id="262" r:id="rId12"/>
    <p:sldId id="277" r:id="rId13"/>
    <p:sldId id="381" r:id="rId14"/>
    <p:sldId id="271" r:id="rId15"/>
    <p:sldId id="260" r:id="rId16"/>
    <p:sldId id="264" r:id="rId17"/>
    <p:sldId id="272" r:id="rId18"/>
    <p:sldId id="266" r:id="rId19"/>
    <p:sldId id="363" r:id="rId20"/>
    <p:sldId id="372" r:id="rId21"/>
    <p:sldId id="267" r:id="rId22"/>
    <p:sldId id="365" r:id="rId23"/>
    <p:sldId id="373" r:id="rId24"/>
    <p:sldId id="270" r:id="rId25"/>
    <p:sldId id="268" r:id="rId26"/>
    <p:sldId id="380" r:id="rId27"/>
    <p:sldId id="379" r:id="rId28"/>
    <p:sldId id="265" r:id="rId29"/>
    <p:sldId id="274" r:id="rId30"/>
    <p:sldId id="374" r:id="rId31"/>
    <p:sldId id="369" r:id="rId32"/>
    <p:sldId id="273" r:id="rId33"/>
    <p:sldId id="378" r:id="rId34"/>
    <p:sldId id="269" r:id="rId35"/>
  </p:sldIdLst>
  <p:sldSz cx="13439775" cy="7559675"/>
  <p:notesSz cx="7559675" cy="106918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2" autoAdjust="0"/>
    <p:restoredTop sz="93557" autoAdjust="0"/>
  </p:normalViewPr>
  <p:slideViewPr>
    <p:cSldViewPr snapToGrid="0">
      <p:cViewPr varScale="1">
        <p:scale>
          <a:sx n="48" d="100"/>
          <a:sy n="48" d="100"/>
        </p:scale>
        <p:origin x="1080" y="36"/>
      </p:cViewPr>
      <p:guideLst/>
    </p:cSldViewPr>
  </p:slideViewPr>
  <p:outlineViewPr>
    <p:cViewPr>
      <p:scale>
        <a:sx n="33" d="100"/>
        <a:sy n="33" d="100"/>
      </p:scale>
      <p:origin x="0" y="-6896"/>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4E1C5306-D4E8-D3CE-7C63-2B4D7D8E06A5}"/>
              </a:ext>
            </a:extLst>
          </p:cNvPr>
          <p:cNvSpPr txBox="1">
            <a:spLocks noGrp="1"/>
          </p:cNvSpPr>
          <p:nvPr>
            <p:ph type="hdr" sz="quarter"/>
          </p:nvPr>
        </p:nvSpPr>
        <p:spPr>
          <a:xfrm>
            <a:off x="0" y="0"/>
            <a:ext cx="3280680" cy="534240"/>
          </a:xfrm>
          <a:prstGeom prst="rect">
            <a:avLst/>
          </a:prstGeom>
          <a:noFill/>
          <a:ln>
            <a:noFill/>
          </a:ln>
        </p:spPr>
        <p:txBody>
          <a:bodyPr vert="horz" wrap="none" lIns="90000" tIns="45000" rIns="90000" bIns="45000" compatLnSpc="0">
            <a:noAutofit/>
          </a:bodyPr>
          <a:lstStyle/>
          <a:p>
            <a:pPr marL="0" marR="0" lvl="0" indent="0" rtl="0" hangingPunct="0">
              <a:lnSpc>
                <a:spcPct val="100000"/>
              </a:lnSpc>
              <a:spcBef>
                <a:spcPts val="0"/>
              </a:spcBef>
              <a:spcAft>
                <a:spcPts val="0"/>
              </a:spcAft>
              <a:buNone/>
              <a:tabLst/>
              <a:defRPr sz="1400"/>
            </a:pPr>
            <a:endParaRPr lang="en-US" sz="1400" b="0" i="0" u="none" strike="noStrike" kern="1200">
              <a:ln>
                <a:noFill/>
              </a:ln>
              <a:latin typeface="Arial" pitchFamily="18"/>
              <a:ea typeface="ＭＳ Ｐゴシック" pitchFamily="2"/>
              <a:cs typeface="Mangal" pitchFamily="2"/>
            </a:endParaRPr>
          </a:p>
        </p:txBody>
      </p:sp>
      <p:sp>
        <p:nvSpPr>
          <p:cNvPr id="3" name="日付プレースホルダー 2">
            <a:extLst>
              <a:ext uri="{FF2B5EF4-FFF2-40B4-BE49-F238E27FC236}">
                <a16:creationId xmlns:a16="http://schemas.microsoft.com/office/drawing/2014/main" id="{D82A0B54-C808-B847-880E-F694E104BBA2}"/>
              </a:ext>
            </a:extLst>
          </p:cNvPr>
          <p:cNvSpPr txBox="1">
            <a:spLocks noGrp="1"/>
          </p:cNvSpPr>
          <p:nvPr>
            <p:ph type="dt" sz="quarter" idx="1"/>
          </p:nvPr>
        </p:nvSpPr>
        <p:spPr>
          <a:xfrm>
            <a:off x="4278960" y="0"/>
            <a:ext cx="3280680" cy="534240"/>
          </a:xfrm>
          <a:prstGeom prst="rect">
            <a:avLst/>
          </a:prstGeom>
          <a:noFill/>
          <a:ln>
            <a:noFill/>
          </a:ln>
        </p:spPr>
        <p:txBody>
          <a:bodyPr vert="horz" wrap="none" lIns="90000" tIns="45000" rIns="90000" bIns="45000" compatLnSpc="0">
            <a:noAutofit/>
          </a:bodyPr>
          <a:lstStyle/>
          <a:p>
            <a:pPr marL="0" marR="0" lvl="0" indent="0" algn="r" rtl="0" hangingPunct="0">
              <a:lnSpc>
                <a:spcPct val="100000"/>
              </a:lnSpc>
              <a:spcBef>
                <a:spcPts val="0"/>
              </a:spcBef>
              <a:spcAft>
                <a:spcPts val="0"/>
              </a:spcAft>
              <a:buNone/>
              <a:tabLst/>
              <a:defRPr sz="1400"/>
            </a:pPr>
            <a:endParaRPr lang="en-US" sz="1400" b="0" i="0" u="none" strike="noStrike" kern="1200">
              <a:ln>
                <a:noFill/>
              </a:ln>
              <a:latin typeface="Arial" pitchFamily="18"/>
              <a:ea typeface="ＭＳ Ｐゴシック" pitchFamily="2"/>
              <a:cs typeface="Mangal" pitchFamily="2"/>
            </a:endParaRPr>
          </a:p>
        </p:txBody>
      </p:sp>
      <p:sp>
        <p:nvSpPr>
          <p:cNvPr id="4" name="フッター プレースホルダー 3">
            <a:extLst>
              <a:ext uri="{FF2B5EF4-FFF2-40B4-BE49-F238E27FC236}">
                <a16:creationId xmlns:a16="http://schemas.microsoft.com/office/drawing/2014/main" id="{342297DB-2A36-F335-D506-76CCC97F0349}"/>
              </a:ext>
            </a:extLst>
          </p:cNvPr>
          <p:cNvSpPr txBox="1">
            <a:spLocks noGrp="1"/>
          </p:cNvSpPr>
          <p:nvPr>
            <p:ph type="ftr" sz="quarter" idx="2"/>
          </p:nvPr>
        </p:nvSpPr>
        <p:spPr>
          <a:xfrm>
            <a:off x="0" y="10157400"/>
            <a:ext cx="3280680" cy="534240"/>
          </a:xfrm>
          <a:prstGeom prst="rect">
            <a:avLst/>
          </a:prstGeom>
          <a:noFill/>
          <a:ln>
            <a:noFill/>
          </a:ln>
        </p:spPr>
        <p:txBody>
          <a:bodyPr vert="horz" wrap="none" lIns="90000" tIns="45000" rIns="90000" bIns="45000" anchor="b" compatLnSpc="0">
            <a:noAutofit/>
          </a:bodyPr>
          <a:lstStyle/>
          <a:p>
            <a:pPr marL="0" marR="0" lvl="0" indent="0" rtl="0" hangingPunct="0">
              <a:lnSpc>
                <a:spcPct val="100000"/>
              </a:lnSpc>
              <a:spcBef>
                <a:spcPts val="0"/>
              </a:spcBef>
              <a:spcAft>
                <a:spcPts val="0"/>
              </a:spcAft>
              <a:buNone/>
              <a:tabLst/>
              <a:defRPr sz="1400"/>
            </a:pPr>
            <a:endParaRPr lang="en-US" sz="1400" b="0" i="0" u="none" strike="noStrike" kern="1200">
              <a:ln>
                <a:noFill/>
              </a:ln>
              <a:latin typeface="Arial" pitchFamily="18"/>
              <a:ea typeface="ＭＳ Ｐゴシック" pitchFamily="2"/>
              <a:cs typeface="Mangal" pitchFamily="2"/>
            </a:endParaRPr>
          </a:p>
        </p:txBody>
      </p:sp>
      <p:sp>
        <p:nvSpPr>
          <p:cNvPr id="5" name="スライド番号プレースホルダー 4">
            <a:extLst>
              <a:ext uri="{FF2B5EF4-FFF2-40B4-BE49-F238E27FC236}">
                <a16:creationId xmlns:a16="http://schemas.microsoft.com/office/drawing/2014/main" id="{18F280C1-C585-44D7-CD39-5947A1FEEF26}"/>
              </a:ext>
            </a:extLst>
          </p:cNvPr>
          <p:cNvSpPr txBox="1">
            <a:spLocks noGrp="1"/>
          </p:cNvSpPr>
          <p:nvPr>
            <p:ph type="sldNum" sz="quarter" idx="3"/>
          </p:nvPr>
        </p:nvSpPr>
        <p:spPr>
          <a:xfrm>
            <a:off x="4278960" y="10157400"/>
            <a:ext cx="3280680" cy="534240"/>
          </a:xfrm>
          <a:prstGeom prst="rect">
            <a:avLst/>
          </a:prstGeom>
          <a:noFill/>
          <a:ln>
            <a:noFill/>
          </a:ln>
        </p:spPr>
        <p:txBody>
          <a:bodyPr vert="horz" wrap="none" lIns="90000" tIns="45000" rIns="90000" bIns="45000" anchor="b" compatLnSpc="0">
            <a:noAutofit/>
          </a:bodyPr>
          <a:lstStyle/>
          <a:p>
            <a:pPr marL="0" marR="0" lvl="0" indent="0" algn="r" rtl="0" hangingPunct="0">
              <a:lnSpc>
                <a:spcPct val="100000"/>
              </a:lnSpc>
              <a:spcBef>
                <a:spcPts val="0"/>
              </a:spcBef>
              <a:spcAft>
                <a:spcPts val="0"/>
              </a:spcAft>
              <a:buNone/>
              <a:tabLst/>
              <a:defRPr sz="1400"/>
            </a:pPr>
            <a:fld id="{35E98895-23DC-4AAE-946C-FBAD933AC5A6}" type="slidenum">
              <a:t>‹#›</a:t>
            </a:fld>
            <a:endParaRPr lang="en-US" sz="1400" b="0" i="0" u="none" strike="noStrike" kern="1200">
              <a:ln>
                <a:noFill/>
              </a:ln>
              <a:latin typeface="Arial" pitchFamily="18"/>
              <a:ea typeface="ＭＳ Ｐゴシック" pitchFamily="2"/>
              <a:cs typeface="Mangal" pitchFamily="2"/>
            </a:endParaRPr>
          </a:p>
        </p:txBody>
      </p:sp>
    </p:spTree>
    <p:extLst>
      <p:ext uri="{BB962C8B-B14F-4D97-AF65-F5344CB8AC3E}">
        <p14:creationId xmlns:p14="http://schemas.microsoft.com/office/powerpoint/2010/main" val="35399796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B2A3A10-6447-252C-144E-9CEEED3E6D45}"/>
              </a:ext>
            </a:extLst>
          </p:cNvPr>
          <p:cNvSpPr>
            <a:spLocks noGrp="1" noRot="1" noChangeAspect="1"/>
          </p:cNvSpPr>
          <p:nvPr>
            <p:ph type="sldImg" idx="2"/>
          </p:nvPr>
        </p:nvSpPr>
        <p:spPr>
          <a:xfrm>
            <a:off x="215900" y="812800"/>
            <a:ext cx="7126288" cy="4008438"/>
          </a:xfrm>
          <a:prstGeom prst="rect">
            <a:avLst/>
          </a:prstGeom>
          <a:noFill/>
          <a:ln>
            <a:noFill/>
            <a:prstDash val="solid"/>
          </a:ln>
        </p:spPr>
      </p:sp>
      <p:sp>
        <p:nvSpPr>
          <p:cNvPr id="3" name="ノート プレースホルダー 2">
            <a:extLst>
              <a:ext uri="{FF2B5EF4-FFF2-40B4-BE49-F238E27FC236}">
                <a16:creationId xmlns:a16="http://schemas.microsoft.com/office/drawing/2014/main" id="{EFE34129-255C-3140-6E0D-54B153652C6E}"/>
              </a:ext>
            </a:extLst>
          </p:cNvPr>
          <p:cNvSpPr txBox="1">
            <a:spLocks noGrp="1"/>
          </p:cNvSpPr>
          <p:nvPr>
            <p:ph type="body" sz="quarter" idx="3"/>
          </p:nvPr>
        </p:nvSpPr>
        <p:spPr>
          <a:xfrm>
            <a:off x="756000" y="5078520"/>
            <a:ext cx="6047640" cy="4811040"/>
          </a:xfrm>
          <a:prstGeom prst="rect">
            <a:avLst/>
          </a:prstGeom>
          <a:noFill/>
          <a:ln>
            <a:noFill/>
          </a:ln>
        </p:spPr>
        <p:txBody>
          <a:bodyPr lIns="0" tIns="0" rIns="0" bIns="0"/>
          <a:lstStyle/>
          <a:p>
            <a:endParaRPr lang="en-US" altLang="ja-JP"/>
          </a:p>
        </p:txBody>
      </p:sp>
      <p:sp>
        <p:nvSpPr>
          <p:cNvPr id="4" name="ヘッダー プレースホルダー 3">
            <a:extLst>
              <a:ext uri="{FF2B5EF4-FFF2-40B4-BE49-F238E27FC236}">
                <a16:creationId xmlns:a16="http://schemas.microsoft.com/office/drawing/2014/main" id="{E4E95BD9-BB4B-DB2E-1AFD-F3CE2BEF4F89}"/>
              </a:ext>
            </a:extLst>
          </p:cNvPr>
          <p:cNvSpPr txBox="1">
            <a:spLocks noGrp="1"/>
          </p:cNvSpPr>
          <p:nvPr>
            <p:ph type="hdr" sz="quarter"/>
          </p:nvPr>
        </p:nvSpPr>
        <p:spPr>
          <a:xfrm>
            <a:off x="0" y="0"/>
            <a:ext cx="3280680" cy="534240"/>
          </a:xfrm>
          <a:prstGeom prst="rect">
            <a:avLst/>
          </a:prstGeom>
          <a:noFill/>
          <a:ln>
            <a:noFill/>
          </a:ln>
        </p:spPr>
        <p:txBody>
          <a:bodyPr lIns="0" tIns="0" rIns="0" bIns="0">
            <a:noAutofit/>
          </a:bodyPr>
          <a:lstStyle>
            <a:lvl1pPr lvl="0" rtl="0" hangingPunct="0">
              <a:buNone/>
              <a:tabLst/>
              <a:defRPr lang="en-US" sz="1400" kern="1200">
                <a:latin typeface="Times New Roman" pitchFamily="18"/>
                <a:ea typeface="ＭＳ Ｐ明朝" pitchFamily="2"/>
                <a:cs typeface="Tahoma" pitchFamily="2"/>
              </a:defRPr>
            </a:lvl1pPr>
          </a:lstStyle>
          <a:p>
            <a:pPr lvl="0"/>
            <a:endParaRPr lang="en-US"/>
          </a:p>
        </p:txBody>
      </p:sp>
      <p:sp>
        <p:nvSpPr>
          <p:cNvPr id="5" name="日付プレースホルダー 4">
            <a:extLst>
              <a:ext uri="{FF2B5EF4-FFF2-40B4-BE49-F238E27FC236}">
                <a16:creationId xmlns:a16="http://schemas.microsoft.com/office/drawing/2014/main" id="{39C3311E-0992-23CB-52AC-E936580ADC03}"/>
              </a:ext>
            </a:extLst>
          </p:cNvPr>
          <p:cNvSpPr txBox="1">
            <a:spLocks noGrp="1"/>
          </p:cNvSpPr>
          <p:nvPr>
            <p:ph type="dt" idx="1"/>
          </p:nvPr>
        </p:nvSpPr>
        <p:spPr>
          <a:xfrm>
            <a:off x="4278960" y="0"/>
            <a:ext cx="3280680" cy="534240"/>
          </a:xfrm>
          <a:prstGeom prst="rect">
            <a:avLst/>
          </a:prstGeom>
          <a:noFill/>
          <a:ln>
            <a:noFill/>
          </a:ln>
        </p:spPr>
        <p:txBody>
          <a:bodyPr lIns="0" tIns="0" rIns="0" bIns="0">
            <a:noAutofit/>
          </a:bodyPr>
          <a:lstStyle>
            <a:lvl1pPr lvl="0" algn="r" rtl="0" hangingPunct="0">
              <a:buNone/>
              <a:tabLst/>
              <a:defRPr lang="en-US" sz="1400" kern="1200">
                <a:latin typeface="Times New Roman" pitchFamily="18"/>
                <a:ea typeface="ＭＳ Ｐ明朝" pitchFamily="2"/>
                <a:cs typeface="Tahoma" pitchFamily="2"/>
              </a:defRPr>
            </a:lvl1pPr>
          </a:lstStyle>
          <a:p>
            <a:pPr lvl="0"/>
            <a:endParaRPr lang="en-US"/>
          </a:p>
        </p:txBody>
      </p:sp>
      <p:sp>
        <p:nvSpPr>
          <p:cNvPr id="6" name="フッター プレースホルダー 5">
            <a:extLst>
              <a:ext uri="{FF2B5EF4-FFF2-40B4-BE49-F238E27FC236}">
                <a16:creationId xmlns:a16="http://schemas.microsoft.com/office/drawing/2014/main" id="{0C71A44D-F626-7044-2956-D1582079C9D5}"/>
              </a:ext>
            </a:extLst>
          </p:cNvPr>
          <p:cNvSpPr txBox="1">
            <a:spLocks noGrp="1"/>
          </p:cNvSpPr>
          <p:nvPr>
            <p:ph type="ftr" sz="quarter" idx="4"/>
          </p:nvPr>
        </p:nvSpPr>
        <p:spPr>
          <a:xfrm>
            <a:off x="0" y="10157400"/>
            <a:ext cx="3280680" cy="534240"/>
          </a:xfrm>
          <a:prstGeom prst="rect">
            <a:avLst/>
          </a:prstGeom>
          <a:noFill/>
          <a:ln>
            <a:noFill/>
          </a:ln>
        </p:spPr>
        <p:txBody>
          <a:bodyPr lIns="0" tIns="0" rIns="0" bIns="0" anchor="b">
            <a:noAutofit/>
          </a:bodyPr>
          <a:lstStyle>
            <a:lvl1pPr lvl="0" rtl="0" hangingPunct="0">
              <a:buNone/>
              <a:tabLst/>
              <a:defRPr lang="en-US" sz="1400" kern="1200">
                <a:latin typeface="Times New Roman" pitchFamily="18"/>
                <a:ea typeface="ＭＳ Ｐ明朝" pitchFamily="2"/>
                <a:cs typeface="Tahoma" pitchFamily="2"/>
              </a:defRPr>
            </a:lvl1pPr>
          </a:lstStyle>
          <a:p>
            <a:pPr lvl="0"/>
            <a:endParaRPr lang="en-US"/>
          </a:p>
        </p:txBody>
      </p:sp>
      <p:sp>
        <p:nvSpPr>
          <p:cNvPr id="7" name="スライド番号プレースホルダー 6">
            <a:extLst>
              <a:ext uri="{FF2B5EF4-FFF2-40B4-BE49-F238E27FC236}">
                <a16:creationId xmlns:a16="http://schemas.microsoft.com/office/drawing/2014/main" id="{C6A4258E-6448-901F-ABE4-BEEDD4FC65F7}"/>
              </a:ext>
            </a:extLst>
          </p:cNvPr>
          <p:cNvSpPr txBox="1">
            <a:spLocks noGrp="1"/>
          </p:cNvSpPr>
          <p:nvPr>
            <p:ph type="sldNum" sz="quarter" idx="5"/>
          </p:nvPr>
        </p:nvSpPr>
        <p:spPr>
          <a:xfrm>
            <a:off x="4278960" y="10157400"/>
            <a:ext cx="3280680" cy="534240"/>
          </a:xfrm>
          <a:prstGeom prst="rect">
            <a:avLst/>
          </a:prstGeom>
          <a:noFill/>
          <a:ln>
            <a:noFill/>
          </a:ln>
        </p:spPr>
        <p:txBody>
          <a:bodyPr lIns="0" tIns="0" rIns="0" bIns="0" anchor="b">
            <a:noAutofit/>
          </a:bodyPr>
          <a:lstStyle>
            <a:lvl1pPr lvl="0" algn="r" rtl="0" hangingPunct="0">
              <a:buNone/>
              <a:tabLst/>
              <a:defRPr lang="en-US" sz="1400" kern="1200">
                <a:latin typeface="Times New Roman" pitchFamily="18"/>
                <a:ea typeface="ＭＳ Ｐ明朝" pitchFamily="2"/>
                <a:cs typeface="Tahoma" pitchFamily="2"/>
              </a:defRPr>
            </a:lvl1pPr>
          </a:lstStyle>
          <a:p>
            <a:pPr lvl="0"/>
            <a:fld id="{143CA32E-F8AB-4033-9D54-5B4578A7BF56}" type="slidenum">
              <a:t>‹#›</a:t>
            </a:fld>
            <a:endParaRPr lang="en-US"/>
          </a:p>
        </p:txBody>
      </p:sp>
    </p:spTree>
    <p:extLst>
      <p:ext uri="{BB962C8B-B14F-4D97-AF65-F5344CB8AC3E}">
        <p14:creationId xmlns:p14="http://schemas.microsoft.com/office/powerpoint/2010/main" val="1678257109"/>
      </p:ext>
    </p:extLst>
  </p:cSld>
  <p:clrMap bg1="lt1" tx1="dk1" bg2="lt2" tx2="dk2" accent1="accent1" accent2="accent2" accent3="accent3" accent4="accent4" accent5="accent5" accent6="accent6" hlink="hlink" folHlink="folHlink"/>
  <p:notesStyle>
    <a:lvl1pPr marL="216000" marR="0" indent="-216000" rtl="0" hangingPunct="0">
      <a:tabLst/>
      <a:defRPr lang="en-US" altLang="ja-JP" sz="2000" b="0" i="0" u="none" strike="noStrike" kern="1200">
        <a:ln>
          <a:noFill/>
        </a:ln>
        <a:latin typeface="Arial" pitchFamily="18"/>
        <a:ea typeface="ＭＳ Ｐゴシック" pitchFamily="2"/>
        <a:cs typeface="Mangal" pitchFamily="2"/>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a:extLst>
              <a:ext uri="{FF2B5EF4-FFF2-40B4-BE49-F238E27FC236}">
                <a16:creationId xmlns:a16="http://schemas.microsoft.com/office/drawing/2014/main" id="{1A012500-3A31-6632-B6C3-3675F299FAC7}"/>
              </a:ext>
            </a:extLst>
          </p:cNvPr>
          <p:cNvSpPr txBox="1">
            <a:spLocks noGrp="1"/>
          </p:cNvSpPr>
          <p:nvPr>
            <p:ph type="sldNum" sz="quarter" idx="5"/>
          </p:nvPr>
        </p:nvSpPr>
        <p:spPr>
          <a:ln/>
        </p:spPr>
        <p:txBody>
          <a:bodyPr lIns="0" tIns="0" rIns="0" bIns="0" anchor="b">
            <a:noAutofit/>
          </a:bodyPr>
          <a:lstStyle/>
          <a:p>
            <a:pPr lvl="0"/>
            <a:fld id="{75B5EE81-D345-4048-B227-2B6BDDE17928}" type="slidenum">
              <a:t>1</a:t>
            </a:fld>
            <a:endParaRPr lang="en-US"/>
          </a:p>
        </p:txBody>
      </p:sp>
      <p:sp>
        <p:nvSpPr>
          <p:cNvPr id="2" name="スライド イメージ プレースホルダー 1">
            <a:extLst>
              <a:ext uri="{FF2B5EF4-FFF2-40B4-BE49-F238E27FC236}">
                <a16:creationId xmlns:a16="http://schemas.microsoft.com/office/drawing/2014/main" id="{A5712DC0-7ECD-1F51-60C5-EA3E017BFDBC}"/>
              </a:ext>
            </a:extLst>
          </p:cNvPr>
          <p:cNvSpPr>
            <a:spLocks noGrp="1" noRot="1" noChangeAspect="1" noResize="1"/>
          </p:cNvSpPr>
          <p:nvPr>
            <p:ph type="sldImg"/>
          </p:nvPr>
        </p:nvSpPr>
        <p:spPr>
          <a:xfrm>
            <a:off x="488950" y="1027113"/>
            <a:ext cx="6577013" cy="3700462"/>
          </a:xfrm>
          <a:solidFill>
            <a:schemeClr val="accent1"/>
          </a:solidFill>
          <a:ln w="25400">
            <a:solidFill>
              <a:schemeClr val="accent1">
                <a:shade val="50000"/>
              </a:schemeClr>
            </a:solidFill>
            <a:prstDash val="solid"/>
          </a:ln>
        </p:spPr>
      </p:sp>
      <p:sp>
        <p:nvSpPr>
          <p:cNvPr id="3" name="ノート プレースホルダー 2">
            <a:extLst>
              <a:ext uri="{FF2B5EF4-FFF2-40B4-BE49-F238E27FC236}">
                <a16:creationId xmlns:a16="http://schemas.microsoft.com/office/drawing/2014/main" id="{D76A862C-AA7B-1D3C-6946-08490E6B14A6}"/>
              </a:ext>
            </a:extLst>
          </p:cNvPr>
          <p:cNvSpPr txBox="1">
            <a:spLocks noGrp="1"/>
          </p:cNvSpPr>
          <p:nvPr>
            <p:ph type="body" sz="quarter" idx="1"/>
          </p:nvPr>
        </p:nvSpPr>
        <p:spPr>
          <a:xfrm>
            <a:off x="1170000" y="5087520"/>
            <a:ext cx="5222880" cy="4108680"/>
          </a:xfrm>
        </p:spPr>
        <p:txBody>
          <a:bodyPr anchor="ctr" anchorCtr="0"/>
          <a:lstStyle/>
          <a:p>
            <a:endParaRPr lang="en-US" altLang="ja-JP"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143CA32E-F8AB-4033-9D54-5B4578A7BF56}" type="slidenum">
              <a:rPr kumimoji="1" lang="en-US" altLang="ja-JP" sz="1400" b="0" i="0" u="none" strike="noStrike" kern="1200" cap="none" spc="0" normalizeH="0" baseline="0" noProof="0" smtClean="0">
                <a:ln>
                  <a:noFill/>
                </a:ln>
                <a:solidFill>
                  <a:prstClr val="black"/>
                </a:solidFill>
                <a:effectLst/>
                <a:uLnTx/>
                <a:uFillTx/>
                <a:latin typeface="Times New Roman" pitchFamily="18"/>
                <a:ea typeface="ＭＳ Ｐ明朝"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28</a:t>
            </a:fld>
            <a:endParaRPr kumimoji="1" lang="ja-JP" altLang="en-US" sz="1400" b="0" i="0" u="none" strike="noStrike" kern="1200" cap="none" spc="0" normalizeH="0" baseline="0" noProof="0">
              <a:ln>
                <a:noFill/>
              </a:ln>
              <a:solidFill>
                <a:prstClr val="black"/>
              </a:solidFill>
              <a:effectLst/>
              <a:uLnTx/>
              <a:uFillTx/>
              <a:latin typeface="Times New Roman" pitchFamily="18"/>
              <a:ea typeface="ＭＳ Ｐ明朝" pitchFamily="2"/>
              <a:cs typeface="Tahoma" pitchFamily="2"/>
            </a:endParaRPr>
          </a:p>
        </p:txBody>
      </p:sp>
    </p:spTree>
    <p:extLst>
      <p:ext uri="{BB962C8B-B14F-4D97-AF65-F5344CB8AC3E}">
        <p14:creationId xmlns:p14="http://schemas.microsoft.com/office/powerpoint/2010/main" val="2729521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8444E-CBB3-43CC-A9B4-5F235C5B8ED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83332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a:extLst>
              <a:ext uri="{FF2B5EF4-FFF2-40B4-BE49-F238E27FC236}">
                <a16:creationId xmlns:a16="http://schemas.microsoft.com/office/drawing/2014/main" id="{F1DFFF35-1B6A-4988-02B0-7E5B3025436B}"/>
              </a:ext>
            </a:extLst>
          </p:cNvPr>
          <p:cNvSpPr txBox="1">
            <a:spLocks noGrp="1"/>
          </p:cNvSpPr>
          <p:nvPr>
            <p:ph type="sldNum" sz="quarter" idx="5"/>
          </p:nvPr>
        </p:nvSpPr>
        <p:spPr>
          <a:ln/>
        </p:spPr>
        <p:txBody>
          <a:bodyPr lIns="0" tIns="0" rIns="0" bIns="0" anchor="b">
            <a:noAutofit/>
          </a:bodyPr>
          <a:lstStyle/>
          <a:p>
            <a:pPr lvl="0"/>
            <a:fld id="{7D4573EE-A537-44B3-8A7E-C3675428E5D1}" type="slidenum">
              <a:t>2</a:t>
            </a:fld>
            <a:endParaRPr lang="en-US"/>
          </a:p>
        </p:txBody>
      </p:sp>
      <p:sp>
        <p:nvSpPr>
          <p:cNvPr id="2" name="スライド イメージ プレースホルダー 1">
            <a:extLst>
              <a:ext uri="{FF2B5EF4-FFF2-40B4-BE49-F238E27FC236}">
                <a16:creationId xmlns:a16="http://schemas.microsoft.com/office/drawing/2014/main" id="{2F359C33-DD08-635B-CAD9-792FF139B01F}"/>
              </a:ext>
            </a:extLst>
          </p:cNvPr>
          <p:cNvSpPr>
            <a:spLocks noGrp="1" noRot="1" noChangeAspect="1" noResize="1"/>
          </p:cNvSpPr>
          <p:nvPr>
            <p:ph type="sldImg"/>
          </p:nvPr>
        </p:nvSpPr>
        <p:spPr>
          <a:xfrm>
            <a:off x="215900" y="812800"/>
            <a:ext cx="7126288" cy="4008438"/>
          </a:xfrm>
          <a:solidFill>
            <a:schemeClr val="accent1"/>
          </a:solidFill>
          <a:ln w="25400">
            <a:solidFill>
              <a:schemeClr val="accent1">
                <a:shade val="50000"/>
              </a:schemeClr>
            </a:solidFill>
            <a:prstDash val="solid"/>
          </a:ln>
        </p:spPr>
      </p:sp>
      <p:sp>
        <p:nvSpPr>
          <p:cNvPr id="3" name="ノート プレースホルダー 2">
            <a:extLst>
              <a:ext uri="{FF2B5EF4-FFF2-40B4-BE49-F238E27FC236}">
                <a16:creationId xmlns:a16="http://schemas.microsoft.com/office/drawing/2014/main" id="{35DF21E6-8633-D973-5A0F-C3676FBB5D67}"/>
              </a:ext>
            </a:extLst>
          </p:cNvPr>
          <p:cNvSpPr txBox="1">
            <a:spLocks noGrp="1"/>
          </p:cNvSpPr>
          <p:nvPr>
            <p:ph type="body" sz="quarter" idx="1"/>
          </p:nvPr>
        </p:nvSpPr>
        <p:spPr>
          <a:xfrm>
            <a:off x="756000" y="5078520"/>
            <a:ext cx="6047640" cy="4721040"/>
          </a:xfrm>
        </p:spPr>
        <p:txBody>
          <a:bodyPr/>
          <a:lstStyle/>
          <a:p>
            <a:endParaRPr lang="en-US" altLang="ja-JP"/>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8444E-CBB3-43CC-A9B4-5F235C5B8ED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204324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8444E-CBB3-43CC-A9B4-5F235C5B8ED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1186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8444E-CBB3-43CC-A9B4-5F235C5B8ED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75821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a:extLst>
              <a:ext uri="{FF2B5EF4-FFF2-40B4-BE49-F238E27FC236}">
                <a16:creationId xmlns:a16="http://schemas.microsoft.com/office/drawing/2014/main" id="{9DB5A475-6D75-D816-7BCB-973B4FCC6022}"/>
              </a:ext>
            </a:extLst>
          </p:cNvPr>
          <p:cNvSpPr txBox="1">
            <a:spLocks noGrp="1"/>
          </p:cNvSpPr>
          <p:nvPr>
            <p:ph type="sldNum" sz="quarter" idx="5"/>
          </p:nvPr>
        </p:nvSpPr>
        <p:spPr>
          <a:ln/>
        </p:spPr>
        <p:txBody>
          <a:bodyPr lIns="0" tIns="0" rIns="0" bIns="0" anchor="b">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04819F1D-8177-4CDB-8BE7-C17BF1D44426}" type="slidenum">
              <a:rPr kumimoji="1" lang="en-US" sz="1400" b="0" i="0" u="none" strike="noStrike" kern="1200" cap="none" spc="0" normalizeH="0" baseline="0" noProof="0">
                <a:ln>
                  <a:noFill/>
                </a:ln>
                <a:solidFill>
                  <a:prstClr val="black"/>
                </a:solidFill>
                <a:effectLst/>
                <a:uLnTx/>
                <a:uFillTx/>
                <a:latin typeface="Times New Roman" pitchFamily="18"/>
                <a:ea typeface="ＭＳ Ｐ明朝"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8</a:t>
            </a:fld>
            <a:endParaRPr kumimoji="1" lang="en-US" sz="1400" b="0" i="0" u="none" strike="noStrike" kern="1200" cap="none" spc="0" normalizeH="0" baseline="0" noProof="0">
              <a:ln>
                <a:noFill/>
              </a:ln>
              <a:solidFill>
                <a:prstClr val="black"/>
              </a:solidFill>
              <a:effectLst/>
              <a:uLnTx/>
              <a:uFillTx/>
              <a:latin typeface="Times New Roman" pitchFamily="18"/>
              <a:ea typeface="ＭＳ Ｐ明朝" pitchFamily="2"/>
              <a:cs typeface="Tahoma" pitchFamily="2"/>
            </a:endParaRPr>
          </a:p>
        </p:txBody>
      </p:sp>
      <p:sp>
        <p:nvSpPr>
          <p:cNvPr id="2" name="スライド イメージ プレースホルダー 1">
            <a:extLst>
              <a:ext uri="{FF2B5EF4-FFF2-40B4-BE49-F238E27FC236}">
                <a16:creationId xmlns:a16="http://schemas.microsoft.com/office/drawing/2014/main" id="{B2D145F9-71AA-C8AA-CA58-EBF7772262C7}"/>
              </a:ext>
            </a:extLst>
          </p:cNvPr>
          <p:cNvSpPr>
            <a:spLocks noGrp="1" noRot="1" noChangeAspect="1" noResize="1"/>
          </p:cNvSpPr>
          <p:nvPr>
            <p:ph type="sldImg"/>
          </p:nvPr>
        </p:nvSpPr>
        <p:spPr>
          <a:xfrm>
            <a:off x="488950" y="1027113"/>
            <a:ext cx="6577013" cy="3700462"/>
          </a:xfrm>
          <a:solidFill>
            <a:schemeClr val="accent1"/>
          </a:solidFill>
          <a:ln w="25400">
            <a:solidFill>
              <a:schemeClr val="accent1">
                <a:shade val="50000"/>
              </a:schemeClr>
            </a:solidFill>
            <a:prstDash val="solid"/>
          </a:ln>
        </p:spPr>
      </p:sp>
      <p:sp>
        <p:nvSpPr>
          <p:cNvPr id="3" name="ノート プレースホルダー 2">
            <a:extLst>
              <a:ext uri="{FF2B5EF4-FFF2-40B4-BE49-F238E27FC236}">
                <a16:creationId xmlns:a16="http://schemas.microsoft.com/office/drawing/2014/main" id="{FC7E78A5-32AD-3A41-2B65-90AC68372F48}"/>
              </a:ext>
            </a:extLst>
          </p:cNvPr>
          <p:cNvSpPr txBox="1">
            <a:spLocks noGrp="1"/>
          </p:cNvSpPr>
          <p:nvPr>
            <p:ph type="body" sz="quarter" idx="1"/>
          </p:nvPr>
        </p:nvSpPr>
        <p:spPr>
          <a:xfrm>
            <a:off x="1169280" y="5087520"/>
            <a:ext cx="5222520" cy="4108680"/>
          </a:xfrm>
        </p:spPr>
        <p:txBody>
          <a:bodyPr/>
          <a:lstStyle/>
          <a:p>
            <a:endParaRPr lang="en-US" altLang="ja-JP"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8444E-CBB3-43CC-A9B4-5F235C5B8ED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22926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8444E-CBB3-43CC-A9B4-5F235C5B8ED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84148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8444E-CBB3-43CC-A9B4-5F235C5B8ED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11052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679972" y="1237197"/>
            <a:ext cx="10079831" cy="2631887"/>
          </a:xfrm>
        </p:spPr>
        <p:txBody>
          <a:bodyPr anchor="b"/>
          <a:lstStyle>
            <a:lvl1pPr algn="ctr">
              <a:defRPr sz="6614"/>
            </a:lvl1pPr>
          </a:lstStyle>
          <a:p>
            <a:r>
              <a:rPr lang="ja-JP" altLang="en-US"/>
              <a:t>マスター タイトルの書式設定</a:t>
            </a:r>
            <a:endParaRPr lang="en-US" dirty="0"/>
          </a:p>
        </p:txBody>
      </p:sp>
      <p:sp>
        <p:nvSpPr>
          <p:cNvPr id="3" name="Subtitle 2"/>
          <p:cNvSpPr>
            <a:spLocks noGrp="1"/>
          </p:cNvSpPr>
          <p:nvPr>
            <p:ph type="subTitle" idx="1"/>
          </p:nvPr>
        </p:nvSpPr>
        <p:spPr>
          <a:xfrm>
            <a:off x="1679972" y="3970580"/>
            <a:ext cx="10079831"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C6D18BF9-A0BE-4F96-8FFC-C4C8557BEA9B}" type="slidenum">
              <a:rPr lang="en-US" altLang="ja-JP" smtClean="0"/>
              <a:t>‹#›</a:t>
            </a:fld>
            <a:endParaRPr lang="ja-JP" altLang="en-US"/>
          </a:p>
        </p:txBody>
      </p:sp>
    </p:spTree>
    <p:extLst>
      <p:ext uri="{BB962C8B-B14F-4D97-AF65-F5344CB8AC3E}">
        <p14:creationId xmlns:p14="http://schemas.microsoft.com/office/powerpoint/2010/main" val="1960140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450AF38-A107-4560-9188-DC36B55AD5CE}" type="slidenum">
              <a:rPr lang="en-US" altLang="ja-JP" smtClean="0"/>
              <a:t>‹#›</a:t>
            </a:fld>
            <a:endParaRPr lang="ja-JP" altLang="en-US"/>
          </a:p>
        </p:txBody>
      </p:sp>
    </p:spTree>
    <p:extLst>
      <p:ext uri="{BB962C8B-B14F-4D97-AF65-F5344CB8AC3E}">
        <p14:creationId xmlns:p14="http://schemas.microsoft.com/office/powerpoint/2010/main" val="1825911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17839" y="402483"/>
            <a:ext cx="2897951" cy="640647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923985" y="402483"/>
            <a:ext cx="8525857" cy="64064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633766CE-D2E7-470A-89A0-4BD52446D018}" type="slidenum">
              <a:rPr lang="en-US" altLang="ja-JP" smtClean="0"/>
              <a:t>‹#›</a:t>
            </a:fld>
            <a:endParaRPr lang="ja-JP" altLang="en-US"/>
          </a:p>
        </p:txBody>
      </p:sp>
    </p:spTree>
    <p:extLst>
      <p:ext uri="{BB962C8B-B14F-4D97-AF65-F5344CB8AC3E}">
        <p14:creationId xmlns:p14="http://schemas.microsoft.com/office/powerpoint/2010/main" val="1927401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20C5C5-5FDD-CA82-67F2-6442C7DCBB24}"/>
              </a:ext>
            </a:extLst>
          </p:cNvPr>
          <p:cNvSpPr>
            <a:spLocks noGrp="1"/>
          </p:cNvSpPr>
          <p:nvPr>
            <p:ph type="ctrTitle"/>
          </p:nvPr>
        </p:nvSpPr>
        <p:spPr>
          <a:xfrm>
            <a:off x="1679972" y="1237197"/>
            <a:ext cx="10079831" cy="2631887"/>
          </a:xfrm>
        </p:spPr>
        <p:txBody>
          <a:bodyPr anchor="b"/>
          <a:lstStyle>
            <a:lvl1pPr algn="ctr">
              <a:defRPr sz="6614"/>
            </a:lvl1pPr>
          </a:lstStyle>
          <a:p>
            <a:r>
              <a:rPr kumimoji="1" lang="ja-JP" altLang="en-US"/>
              <a:t>マスター タイトルの書式設定</a:t>
            </a:r>
          </a:p>
        </p:txBody>
      </p:sp>
      <p:sp>
        <p:nvSpPr>
          <p:cNvPr id="3" name="字幕 2">
            <a:extLst>
              <a:ext uri="{FF2B5EF4-FFF2-40B4-BE49-F238E27FC236}">
                <a16:creationId xmlns:a16="http://schemas.microsoft.com/office/drawing/2014/main" id="{52A050CF-EA36-6608-05CC-03869F2FE2C0}"/>
              </a:ext>
            </a:extLst>
          </p:cNvPr>
          <p:cNvSpPr>
            <a:spLocks noGrp="1"/>
          </p:cNvSpPr>
          <p:nvPr>
            <p:ph type="subTitle" idx="1"/>
          </p:nvPr>
        </p:nvSpPr>
        <p:spPr>
          <a:xfrm>
            <a:off x="1679972" y="3970580"/>
            <a:ext cx="10079831"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AF472A2-9354-2F17-10A4-066264258949}"/>
              </a:ext>
            </a:extLst>
          </p:cNvPr>
          <p:cNvSpPr>
            <a:spLocks noGrp="1"/>
          </p:cNvSpPr>
          <p:nvPr>
            <p:ph type="dt" sz="half" idx="10"/>
          </p:nvPr>
        </p:nvSpPr>
        <p:spPr/>
        <p:txBody>
          <a:bodyPr/>
          <a:lstStyle/>
          <a:p>
            <a:fld id="{61B478B9-4F17-4302-9AEE-9B0B8533300B}" type="datetimeFigureOut">
              <a:rPr kumimoji="1" lang="ja-JP" altLang="en-US" smtClean="0"/>
              <a:t>2024/7/22</a:t>
            </a:fld>
            <a:endParaRPr kumimoji="1" lang="ja-JP" altLang="en-US"/>
          </a:p>
        </p:txBody>
      </p:sp>
      <p:sp>
        <p:nvSpPr>
          <p:cNvPr id="5" name="フッター プレースホルダー 4">
            <a:extLst>
              <a:ext uri="{FF2B5EF4-FFF2-40B4-BE49-F238E27FC236}">
                <a16:creationId xmlns:a16="http://schemas.microsoft.com/office/drawing/2014/main" id="{B0E6A18E-2867-92AE-EBA2-D50A2E44F12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D6D2FAA-F658-2ED7-7003-FEE19C3AB653}"/>
              </a:ext>
            </a:extLst>
          </p:cNvPr>
          <p:cNvSpPr>
            <a:spLocks noGrp="1"/>
          </p:cNvSpPr>
          <p:nvPr>
            <p:ph type="sldNum" sz="quarter" idx="12"/>
          </p:nvPr>
        </p:nvSpPr>
        <p:spPr/>
        <p:txBody>
          <a:bodyPr/>
          <a:lstStyle/>
          <a:p>
            <a:fld id="{775DF009-476E-4B66-9612-9EEEC416A9F1}" type="slidenum">
              <a:rPr kumimoji="1" lang="ja-JP" altLang="en-US" smtClean="0"/>
              <a:t>‹#›</a:t>
            </a:fld>
            <a:endParaRPr kumimoji="1" lang="ja-JP" altLang="en-US"/>
          </a:p>
        </p:txBody>
      </p:sp>
    </p:spTree>
    <p:extLst>
      <p:ext uri="{BB962C8B-B14F-4D97-AF65-F5344CB8AC3E}">
        <p14:creationId xmlns:p14="http://schemas.microsoft.com/office/powerpoint/2010/main" val="1062021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D82CCE-9081-9A2F-13DC-D1FA40DE198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66D32FB-75F2-5022-FE15-DB8B6C358E82}"/>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137B510-DD29-B2BC-9A28-37C6DE79FB43}"/>
              </a:ext>
            </a:extLst>
          </p:cNvPr>
          <p:cNvSpPr>
            <a:spLocks noGrp="1"/>
          </p:cNvSpPr>
          <p:nvPr>
            <p:ph type="dt" sz="half" idx="10"/>
          </p:nvPr>
        </p:nvSpPr>
        <p:spPr/>
        <p:txBody>
          <a:bodyPr/>
          <a:lstStyle/>
          <a:p>
            <a:fld id="{61B478B9-4F17-4302-9AEE-9B0B8533300B}" type="datetimeFigureOut">
              <a:rPr kumimoji="1" lang="ja-JP" altLang="en-US" smtClean="0"/>
              <a:t>2024/7/22</a:t>
            </a:fld>
            <a:endParaRPr kumimoji="1" lang="ja-JP" altLang="en-US"/>
          </a:p>
        </p:txBody>
      </p:sp>
      <p:sp>
        <p:nvSpPr>
          <p:cNvPr id="5" name="フッター プレースホルダー 4">
            <a:extLst>
              <a:ext uri="{FF2B5EF4-FFF2-40B4-BE49-F238E27FC236}">
                <a16:creationId xmlns:a16="http://schemas.microsoft.com/office/drawing/2014/main" id="{7E25C34E-3856-CA56-5CE5-3E6DA240B0E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CD46795-193C-586F-AE57-282AEC13BA20}"/>
              </a:ext>
            </a:extLst>
          </p:cNvPr>
          <p:cNvSpPr>
            <a:spLocks noGrp="1"/>
          </p:cNvSpPr>
          <p:nvPr>
            <p:ph type="sldNum" sz="quarter" idx="12"/>
          </p:nvPr>
        </p:nvSpPr>
        <p:spPr/>
        <p:txBody>
          <a:bodyPr/>
          <a:lstStyle/>
          <a:p>
            <a:fld id="{775DF009-476E-4B66-9612-9EEEC416A9F1}" type="slidenum">
              <a:rPr kumimoji="1" lang="ja-JP" altLang="en-US" smtClean="0"/>
              <a:t>‹#›</a:t>
            </a:fld>
            <a:endParaRPr kumimoji="1" lang="ja-JP" altLang="en-US"/>
          </a:p>
        </p:txBody>
      </p:sp>
    </p:spTree>
    <p:extLst>
      <p:ext uri="{BB962C8B-B14F-4D97-AF65-F5344CB8AC3E}">
        <p14:creationId xmlns:p14="http://schemas.microsoft.com/office/powerpoint/2010/main" val="3087402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E18A0E-EE84-3D4B-066F-EF9B05A0355B}"/>
              </a:ext>
            </a:extLst>
          </p:cNvPr>
          <p:cNvSpPr>
            <a:spLocks noGrp="1"/>
          </p:cNvSpPr>
          <p:nvPr>
            <p:ph type="title"/>
          </p:nvPr>
        </p:nvSpPr>
        <p:spPr>
          <a:xfrm>
            <a:off x="916985" y="1884670"/>
            <a:ext cx="11591806" cy="3144614"/>
          </a:xfrm>
        </p:spPr>
        <p:txBody>
          <a:bodyPr anchor="b"/>
          <a:lstStyle>
            <a:lvl1pPr>
              <a:defRPr sz="6614"/>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003D5E3-F9A4-1268-A90D-82FE2BC1774E}"/>
              </a:ext>
            </a:extLst>
          </p:cNvPr>
          <p:cNvSpPr>
            <a:spLocks noGrp="1"/>
          </p:cNvSpPr>
          <p:nvPr>
            <p:ph type="body" idx="1"/>
          </p:nvPr>
        </p:nvSpPr>
        <p:spPr>
          <a:xfrm>
            <a:off x="916985" y="5059034"/>
            <a:ext cx="11591806" cy="1653678"/>
          </a:xfrm>
        </p:spPr>
        <p:txBody>
          <a:bodyPr/>
          <a:lstStyle>
            <a:lvl1pPr marL="0" indent="0">
              <a:buNone/>
              <a:defRPr sz="2646">
                <a:solidFill>
                  <a:schemeClr val="tx1">
                    <a:tint val="75000"/>
                  </a:schemeClr>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57734F10-6523-88B9-EA20-97C3087E785B}"/>
              </a:ext>
            </a:extLst>
          </p:cNvPr>
          <p:cNvSpPr>
            <a:spLocks noGrp="1"/>
          </p:cNvSpPr>
          <p:nvPr>
            <p:ph type="dt" sz="half" idx="10"/>
          </p:nvPr>
        </p:nvSpPr>
        <p:spPr/>
        <p:txBody>
          <a:bodyPr/>
          <a:lstStyle/>
          <a:p>
            <a:fld id="{61B478B9-4F17-4302-9AEE-9B0B8533300B}" type="datetimeFigureOut">
              <a:rPr kumimoji="1" lang="ja-JP" altLang="en-US" smtClean="0"/>
              <a:t>2024/7/22</a:t>
            </a:fld>
            <a:endParaRPr kumimoji="1" lang="ja-JP" altLang="en-US"/>
          </a:p>
        </p:txBody>
      </p:sp>
      <p:sp>
        <p:nvSpPr>
          <p:cNvPr id="5" name="フッター プレースホルダー 4">
            <a:extLst>
              <a:ext uri="{FF2B5EF4-FFF2-40B4-BE49-F238E27FC236}">
                <a16:creationId xmlns:a16="http://schemas.microsoft.com/office/drawing/2014/main" id="{F3558BD3-713A-A697-A0CC-FDDC9724FBE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2FA3186-DF13-CE67-1AFB-B2F59C45261D}"/>
              </a:ext>
            </a:extLst>
          </p:cNvPr>
          <p:cNvSpPr>
            <a:spLocks noGrp="1"/>
          </p:cNvSpPr>
          <p:nvPr>
            <p:ph type="sldNum" sz="quarter" idx="12"/>
          </p:nvPr>
        </p:nvSpPr>
        <p:spPr/>
        <p:txBody>
          <a:bodyPr/>
          <a:lstStyle/>
          <a:p>
            <a:fld id="{775DF009-476E-4B66-9612-9EEEC416A9F1}" type="slidenum">
              <a:rPr kumimoji="1" lang="ja-JP" altLang="en-US" smtClean="0"/>
              <a:t>‹#›</a:t>
            </a:fld>
            <a:endParaRPr kumimoji="1" lang="ja-JP" altLang="en-US"/>
          </a:p>
        </p:txBody>
      </p:sp>
    </p:spTree>
    <p:extLst>
      <p:ext uri="{BB962C8B-B14F-4D97-AF65-F5344CB8AC3E}">
        <p14:creationId xmlns:p14="http://schemas.microsoft.com/office/powerpoint/2010/main" val="339254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D8DF3C-0D8D-7007-4E83-F669AEDBA6D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D42F280-3D7F-1272-8994-D91F8C562167}"/>
              </a:ext>
            </a:extLst>
          </p:cNvPr>
          <p:cNvSpPr>
            <a:spLocks noGrp="1"/>
          </p:cNvSpPr>
          <p:nvPr>
            <p:ph sz="half" idx="1"/>
          </p:nvPr>
        </p:nvSpPr>
        <p:spPr>
          <a:xfrm>
            <a:off x="923985" y="2012414"/>
            <a:ext cx="5711904" cy="4796544"/>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35AB6DB-AA66-4D54-791F-AB0047671737}"/>
              </a:ext>
            </a:extLst>
          </p:cNvPr>
          <p:cNvSpPr>
            <a:spLocks noGrp="1"/>
          </p:cNvSpPr>
          <p:nvPr>
            <p:ph sz="half" idx="2"/>
          </p:nvPr>
        </p:nvSpPr>
        <p:spPr>
          <a:xfrm>
            <a:off x="6803886" y="2012414"/>
            <a:ext cx="5711904" cy="4796544"/>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BF1C0633-7247-BB6A-5AD0-27AE8FF6554B}"/>
              </a:ext>
            </a:extLst>
          </p:cNvPr>
          <p:cNvSpPr>
            <a:spLocks noGrp="1"/>
          </p:cNvSpPr>
          <p:nvPr>
            <p:ph type="dt" sz="half" idx="10"/>
          </p:nvPr>
        </p:nvSpPr>
        <p:spPr/>
        <p:txBody>
          <a:bodyPr/>
          <a:lstStyle/>
          <a:p>
            <a:fld id="{61B478B9-4F17-4302-9AEE-9B0B8533300B}" type="datetimeFigureOut">
              <a:rPr kumimoji="1" lang="ja-JP" altLang="en-US" smtClean="0"/>
              <a:t>2024/7/22</a:t>
            </a:fld>
            <a:endParaRPr kumimoji="1" lang="ja-JP" altLang="en-US"/>
          </a:p>
        </p:txBody>
      </p:sp>
      <p:sp>
        <p:nvSpPr>
          <p:cNvPr id="6" name="フッター プレースホルダー 5">
            <a:extLst>
              <a:ext uri="{FF2B5EF4-FFF2-40B4-BE49-F238E27FC236}">
                <a16:creationId xmlns:a16="http://schemas.microsoft.com/office/drawing/2014/main" id="{B95CF8AB-ABA6-731D-A80C-EA5067DACFE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5314125-BCB0-92AB-285E-0A7E198D8E7B}"/>
              </a:ext>
            </a:extLst>
          </p:cNvPr>
          <p:cNvSpPr>
            <a:spLocks noGrp="1"/>
          </p:cNvSpPr>
          <p:nvPr>
            <p:ph type="sldNum" sz="quarter" idx="12"/>
          </p:nvPr>
        </p:nvSpPr>
        <p:spPr/>
        <p:txBody>
          <a:bodyPr/>
          <a:lstStyle/>
          <a:p>
            <a:fld id="{775DF009-476E-4B66-9612-9EEEC416A9F1}" type="slidenum">
              <a:rPr kumimoji="1" lang="ja-JP" altLang="en-US" smtClean="0"/>
              <a:t>‹#›</a:t>
            </a:fld>
            <a:endParaRPr kumimoji="1" lang="ja-JP" altLang="en-US"/>
          </a:p>
        </p:txBody>
      </p:sp>
    </p:spTree>
    <p:extLst>
      <p:ext uri="{BB962C8B-B14F-4D97-AF65-F5344CB8AC3E}">
        <p14:creationId xmlns:p14="http://schemas.microsoft.com/office/powerpoint/2010/main" val="1936170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7C53A7-6E10-764B-3F3C-13B8FE74E66E}"/>
              </a:ext>
            </a:extLst>
          </p:cNvPr>
          <p:cNvSpPr>
            <a:spLocks noGrp="1"/>
          </p:cNvSpPr>
          <p:nvPr>
            <p:ph type="title"/>
          </p:nvPr>
        </p:nvSpPr>
        <p:spPr>
          <a:xfrm>
            <a:off x="925735" y="402483"/>
            <a:ext cx="11591806" cy="1461188"/>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943630F-B5FF-BA0D-A04D-14B00E653073}"/>
              </a:ext>
            </a:extLst>
          </p:cNvPr>
          <p:cNvSpPr>
            <a:spLocks noGrp="1"/>
          </p:cNvSpPr>
          <p:nvPr>
            <p:ph type="body" idx="1"/>
          </p:nvPr>
        </p:nvSpPr>
        <p:spPr>
          <a:xfrm>
            <a:off x="925736" y="1853171"/>
            <a:ext cx="5685654"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4E287EF0-D25A-BDB5-1181-3AECCF18C92E}"/>
              </a:ext>
            </a:extLst>
          </p:cNvPr>
          <p:cNvSpPr>
            <a:spLocks noGrp="1"/>
          </p:cNvSpPr>
          <p:nvPr>
            <p:ph sz="half" idx="2"/>
          </p:nvPr>
        </p:nvSpPr>
        <p:spPr>
          <a:xfrm>
            <a:off x="925736" y="2761381"/>
            <a:ext cx="5685654" cy="4061576"/>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E2B634D-0E57-C2DF-C782-6BDAB2FB774B}"/>
              </a:ext>
            </a:extLst>
          </p:cNvPr>
          <p:cNvSpPr>
            <a:spLocks noGrp="1"/>
          </p:cNvSpPr>
          <p:nvPr>
            <p:ph type="body" sz="quarter" idx="3"/>
          </p:nvPr>
        </p:nvSpPr>
        <p:spPr>
          <a:xfrm>
            <a:off x="6803886" y="1853171"/>
            <a:ext cx="5713655"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A0AD1D7B-B7F1-AFA0-411C-D86926C840F7}"/>
              </a:ext>
            </a:extLst>
          </p:cNvPr>
          <p:cNvSpPr>
            <a:spLocks noGrp="1"/>
          </p:cNvSpPr>
          <p:nvPr>
            <p:ph sz="quarter" idx="4"/>
          </p:nvPr>
        </p:nvSpPr>
        <p:spPr>
          <a:xfrm>
            <a:off x="6803886" y="2761381"/>
            <a:ext cx="5713655" cy="4061576"/>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84F3B247-BAF8-932B-BC87-8A1FB8A9F0EF}"/>
              </a:ext>
            </a:extLst>
          </p:cNvPr>
          <p:cNvSpPr>
            <a:spLocks noGrp="1"/>
          </p:cNvSpPr>
          <p:nvPr>
            <p:ph type="dt" sz="half" idx="10"/>
          </p:nvPr>
        </p:nvSpPr>
        <p:spPr/>
        <p:txBody>
          <a:bodyPr/>
          <a:lstStyle/>
          <a:p>
            <a:fld id="{61B478B9-4F17-4302-9AEE-9B0B8533300B}" type="datetimeFigureOut">
              <a:rPr kumimoji="1" lang="ja-JP" altLang="en-US" smtClean="0"/>
              <a:t>2024/7/22</a:t>
            </a:fld>
            <a:endParaRPr kumimoji="1" lang="ja-JP" altLang="en-US"/>
          </a:p>
        </p:txBody>
      </p:sp>
      <p:sp>
        <p:nvSpPr>
          <p:cNvPr id="8" name="フッター プレースホルダー 7">
            <a:extLst>
              <a:ext uri="{FF2B5EF4-FFF2-40B4-BE49-F238E27FC236}">
                <a16:creationId xmlns:a16="http://schemas.microsoft.com/office/drawing/2014/main" id="{8ADEABE3-FE1E-BCB3-F38D-8380D9DD1FE1}"/>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77D9C015-91FA-D650-C21D-817A677B01EF}"/>
              </a:ext>
            </a:extLst>
          </p:cNvPr>
          <p:cNvSpPr>
            <a:spLocks noGrp="1"/>
          </p:cNvSpPr>
          <p:nvPr>
            <p:ph type="sldNum" sz="quarter" idx="12"/>
          </p:nvPr>
        </p:nvSpPr>
        <p:spPr/>
        <p:txBody>
          <a:bodyPr/>
          <a:lstStyle/>
          <a:p>
            <a:fld id="{775DF009-476E-4B66-9612-9EEEC416A9F1}" type="slidenum">
              <a:rPr kumimoji="1" lang="ja-JP" altLang="en-US" smtClean="0"/>
              <a:t>‹#›</a:t>
            </a:fld>
            <a:endParaRPr kumimoji="1" lang="ja-JP" altLang="en-US"/>
          </a:p>
        </p:txBody>
      </p:sp>
    </p:spTree>
    <p:extLst>
      <p:ext uri="{BB962C8B-B14F-4D97-AF65-F5344CB8AC3E}">
        <p14:creationId xmlns:p14="http://schemas.microsoft.com/office/powerpoint/2010/main" val="36171539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E56B82-2AAD-BB32-1DF7-FBD167611634}"/>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5393ABA7-DC0B-A734-D130-810771A223D2}"/>
              </a:ext>
            </a:extLst>
          </p:cNvPr>
          <p:cNvSpPr>
            <a:spLocks noGrp="1"/>
          </p:cNvSpPr>
          <p:nvPr>
            <p:ph type="dt" sz="half" idx="10"/>
          </p:nvPr>
        </p:nvSpPr>
        <p:spPr/>
        <p:txBody>
          <a:bodyPr/>
          <a:lstStyle/>
          <a:p>
            <a:fld id="{61B478B9-4F17-4302-9AEE-9B0B8533300B}" type="datetimeFigureOut">
              <a:rPr kumimoji="1" lang="ja-JP" altLang="en-US" smtClean="0"/>
              <a:t>2024/7/22</a:t>
            </a:fld>
            <a:endParaRPr kumimoji="1" lang="ja-JP" altLang="en-US"/>
          </a:p>
        </p:txBody>
      </p:sp>
      <p:sp>
        <p:nvSpPr>
          <p:cNvPr id="4" name="フッター プレースホルダー 3">
            <a:extLst>
              <a:ext uri="{FF2B5EF4-FFF2-40B4-BE49-F238E27FC236}">
                <a16:creationId xmlns:a16="http://schemas.microsoft.com/office/drawing/2014/main" id="{1E204CC7-14D4-F6BB-CE33-70C5F93329A5}"/>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21ECA74E-D529-779B-A74D-A0F295D2E788}"/>
              </a:ext>
            </a:extLst>
          </p:cNvPr>
          <p:cNvSpPr>
            <a:spLocks noGrp="1"/>
          </p:cNvSpPr>
          <p:nvPr>
            <p:ph type="sldNum" sz="quarter" idx="12"/>
          </p:nvPr>
        </p:nvSpPr>
        <p:spPr/>
        <p:txBody>
          <a:bodyPr/>
          <a:lstStyle/>
          <a:p>
            <a:fld id="{775DF009-476E-4B66-9612-9EEEC416A9F1}" type="slidenum">
              <a:rPr kumimoji="1" lang="ja-JP" altLang="en-US" smtClean="0"/>
              <a:t>‹#›</a:t>
            </a:fld>
            <a:endParaRPr kumimoji="1" lang="ja-JP" altLang="en-US"/>
          </a:p>
        </p:txBody>
      </p:sp>
    </p:spTree>
    <p:extLst>
      <p:ext uri="{BB962C8B-B14F-4D97-AF65-F5344CB8AC3E}">
        <p14:creationId xmlns:p14="http://schemas.microsoft.com/office/powerpoint/2010/main" val="1991764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DED89E7F-1B2E-CACF-8F6C-507CBB3193DA}"/>
              </a:ext>
            </a:extLst>
          </p:cNvPr>
          <p:cNvSpPr>
            <a:spLocks noGrp="1"/>
          </p:cNvSpPr>
          <p:nvPr>
            <p:ph type="dt" sz="half" idx="10"/>
          </p:nvPr>
        </p:nvSpPr>
        <p:spPr/>
        <p:txBody>
          <a:bodyPr/>
          <a:lstStyle/>
          <a:p>
            <a:fld id="{61B478B9-4F17-4302-9AEE-9B0B8533300B}" type="datetimeFigureOut">
              <a:rPr kumimoji="1" lang="ja-JP" altLang="en-US" smtClean="0"/>
              <a:t>2024/7/22</a:t>
            </a:fld>
            <a:endParaRPr kumimoji="1" lang="ja-JP" altLang="en-US"/>
          </a:p>
        </p:txBody>
      </p:sp>
      <p:sp>
        <p:nvSpPr>
          <p:cNvPr id="3" name="フッター プレースホルダー 2">
            <a:extLst>
              <a:ext uri="{FF2B5EF4-FFF2-40B4-BE49-F238E27FC236}">
                <a16:creationId xmlns:a16="http://schemas.microsoft.com/office/drawing/2014/main" id="{AE25AF7C-D5C8-70AE-D5B7-52A5C007AE7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3F610AC-CEBC-6CD5-A7C0-857368736C33}"/>
              </a:ext>
            </a:extLst>
          </p:cNvPr>
          <p:cNvSpPr>
            <a:spLocks noGrp="1"/>
          </p:cNvSpPr>
          <p:nvPr>
            <p:ph type="sldNum" sz="quarter" idx="12"/>
          </p:nvPr>
        </p:nvSpPr>
        <p:spPr/>
        <p:txBody>
          <a:bodyPr/>
          <a:lstStyle/>
          <a:p>
            <a:fld id="{775DF009-476E-4B66-9612-9EEEC416A9F1}" type="slidenum">
              <a:rPr kumimoji="1" lang="ja-JP" altLang="en-US" smtClean="0"/>
              <a:t>‹#›</a:t>
            </a:fld>
            <a:endParaRPr kumimoji="1" lang="ja-JP" altLang="en-US"/>
          </a:p>
        </p:txBody>
      </p:sp>
    </p:spTree>
    <p:extLst>
      <p:ext uri="{BB962C8B-B14F-4D97-AF65-F5344CB8AC3E}">
        <p14:creationId xmlns:p14="http://schemas.microsoft.com/office/powerpoint/2010/main" val="15043405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C9679A-5D9C-2000-FB20-244CD9961CFD}"/>
              </a:ext>
            </a:extLst>
          </p:cNvPr>
          <p:cNvSpPr>
            <a:spLocks noGrp="1"/>
          </p:cNvSpPr>
          <p:nvPr>
            <p:ph type="title"/>
          </p:nvPr>
        </p:nvSpPr>
        <p:spPr>
          <a:xfrm>
            <a:off x="925736" y="503978"/>
            <a:ext cx="4334677" cy="1763924"/>
          </a:xfrm>
        </p:spPr>
        <p:txBody>
          <a:bodyPr anchor="b"/>
          <a:lstStyle>
            <a:lvl1pPr>
              <a:defRPr sz="3527"/>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863E8D2-EC64-9446-69D8-D465C5C910E9}"/>
              </a:ext>
            </a:extLst>
          </p:cNvPr>
          <p:cNvSpPr>
            <a:spLocks noGrp="1"/>
          </p:cNvSpPr>
          <p:nvPr>
            <p:ph idx="1"/>
          </p:nvPr>
        </p:nvSpPr>
        <p:spPr>
          <a:xfrm>
            <a:off x="5713655" y="1088454"/>
            <a:ext cx="6803886"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D4451FA-4B79-8009-9D01-F0A668BA0A1B}"/>
              </a:ext>
            </a:extLst>
          </p:cNvPr>
          <p:cNvSpPr>
            <a:spLocks noGrp="1"/>
          </p:cNvSpPr>
          <p:nvPr>
            <p:ph type="body" sz="half" idx="2"/>
          </p:nvPr>
        </p:nvSpPr>
        <p:spPr>
          <a:xfrm>
            <a:off x="925736" y="2267902"/>
            <a:ext cx="4334677"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2952FDD-A985-57D5-550B-991ED275FADC}"/>
              </a:ext>
            </a:extLst>
          </p:cNvPr>
          <p:cNvSpPr>
            <a:spLocks noGrp="1"/>
          </p:cNvSpPr>
          <p:nvPr>
            <p:ph type="dt" sz="half" idx="10"/>
          </p:nvPr>
        </p:nvSpPr>
        <p:spPr/>
        <p:txBody>
          <a:bodyPr/>
          <a:lstStyle/>
          <a:p>
            <a:fld id="{61B478B9-4F17-4302-9AEE-9B0B8533300B}" type="datetimeFigureOut">
              <a:rPr kumimoji="1" lang="ja-JP" altLang="en-US" smtClean="0"/>
              <a:t>2024/7/22</a:t>
            </a:fld>
            <a:endParaRPr kumimoji="1" lang="ja-JP" altLang="en-US"/>
          </a:p>
        </p:txBody>
      </p:sp>
      <p:sp>
        <p:nvSpPr>
          <p:cNvPr id="6" name="フッター プレースホルダー 5">
            <a:extLst>
              <a:ext uri="{FF2B5EF4-FFF2-40B4-BE49-F238E27FC236}">
                <a16:creationId xmlns:a16="http://schemas.microsoft.com/office/drawing/2014/main" id="{B7D0FC4F-E5AC-3DB5-7AA1-2CDCC3B5479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33FFD4F-C35D-9960-D1C8-7C5B3E7580FC}"/>
              </a:ext>
            </a:extLst>
          </p:cNvPr>
          <p:cNvSpPr>
            <a:spLocks noGrp="1"/>
          </p:cNvSpPr>
          <p:nvPr>
            <p:ph type="sldNum" sz="quarter" idx="12"/>
          </p:nvPr>
        </p:nvSpPr>
        <p:spPr/>
        <p:txBody>
          <a:bodyPr/>
          <a:lstStyle/>
          <a:p>
            <a:fld id="{775DF009-476E-4B66-9612-9EEEC416A9F1}" type="slidenum">
              <a:rPr kumimoji="1" lang="ja-JP" altLang="en-US" smtClean="0"/>
              <a:t>‹#›</a:t>
            </a:fld>
            <a:endParaRPr kumimoji="1" lang="ja-JP" altLang="en-US"/>
          </a:p>
        </p:txBody>
      </p:sp>
    </p:spTree>
    <p:extLst>
      <p:ext uri="{BB962C8B-B14F-4D97-AF65-F5344CB8AC3E}">
        <p14:creationId xmlns:p14="http://schemas.microsoft.com/office/powerpoint/2010/main" val="4173312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3C871517-A731-414D-A76C-1A60F3768069}" type="slidenum">
              <a:rPr lang="en-US" altLang="ja-JP" smtClean="0"/>
              <a:t>‹#›</a:t>
            </a:fld>
            <a:endParaRPr lang="ja-JP" altLang="en-US"/>
          </a:p>
        </p:txBody>
      </p:sp>
    </p:spTree>
    <p:extLst>
      <p:ext uri="{BB962C8B-B14F-4D97-AF65-F5344CB8AC3E}">
        <p14:creationId xmlns:p14="http://schemas.microsoft.com/office/powerpoint/2010/main" val="20494621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79648C-9353-BF9B-B693-E37DCE666A73}"/>
              </a:ext>
            </a:extLst>
          </p:cNvPr>
          <p:cNvSpPr>
            <a:spLocks noGrp="1"/>
          </p:cNvSpPr>
          <p:nvPr>
            <p:ph type="title"/>
          </p:nvPr>
        </p:nvSpPr>
        <p:spPr>
          <a:xfrm>
            <a:off x="925736" y="503978"/>
            <a:ext cx="4334677" cy="1763924"/>
          </a:xfrm>
        </p:spPr>
        <p:txBody>
          <a:bodyPr anchor="b"/>
          <a:lstStyle>
            <a:lvl1pPr>
              <a:defRPr sz="3527"/>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5E31398-9BB3-7CC6-1C0C-3D7A47EA675A}"/>
              </a:ext>
            </a:extLst>
          </p:cNvPr>
          <p:cNvSpPr>
            <a:spLocks noGrp="1"/>
          </p:cNvSpPr>
          <p:nvPr>
            <p:ph type="pic" idx="1"/>
          </p:nvPr>
        </p:nvSpPr>
        <p:spPr>
          <a:xfrm>
            <a:off x="5713655" y="1088454"/>
            <a:ext cx="6803886" cy="5372269"/>
          </a:xfrm>
        </p:spPr>
        <p:txBody>
          <a:bodyPr/>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endParaRPr kumimoji="1" lang="ja-JP" altLang="en-US"/>
          </a:p>
        </p:txBody>
      </p:sp>
      <p:sp>
        <p:nvSpPr>
          <p:cNvPr id="4" name="テキスト プレースホルダー 3">
            <a:extLst>
              <a:ext uri="{FF2B5EF4-FFF2-40B4-BE49-F238E27FC236}">
                <a16:creationId xmlns:a16="http://schemas.microsoft.com/office/drawing/2014/main" id="{5A9150AC-AE65-E9A5-6987-B002EEABBBC5}"/>
              </a:ext>
            </a:extLst>
          </p:cNvPr>
          <p:cNvSpPr>
            <a:spLocks noGrp="1"/>
          </p:cNvSpPr>
          <p:nvPr>
            <p:ph type="body" sz="half" idx="2"/>
          </p:nvPr>
        </p:nvSpPr>
        <p:spPr>
          <a:xfrm>
            <a:off x="925736" y="2267902"/>
            <a:ext cx="4334677"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2A36D36-3C4C-85A7-D7A8-FB99B1797342}"/>
              </a:ext>
            </a:extLst>
          </p:cNvPr>
          <p:cNvSpPr>
            <a:spLocks noGrp="1"/>
          </p:cNvSpPr>
          <p:nvPr>
            <p:ph type="dt" sz="half" idx="10"/>
          </p:nvPr>
        </p:nvSpPr>
        <p:spPr/>
        <p:txBody>
          <a:bodyPr/>
          <a:lstStyle/>
          <a:p>
            <a:fld id="{61B478B9-4F17-4302-9AEE-9B0B8533300B}" type="datetimeFigureOut">
              <a:rPr kumimoji="1" lang="ja-JP" altLang="en-US" smtClean="0"/>
              <a:t>2024/7/22</a:t>
            </a:fld>
            <a:endParaRPr kumimoji="1" lang="ja-JP" altLang="en-US"/>
          </a:p>
        </p:txBody>
      </p:sp>
      <p:sp>
        <p:nvSpPr>
          <p:cNvPr id="6" name="フッター プレースホルダー 5">
            <a:extLst>
              <a:ext uri="{FF2B5EF4-FFF2-40B4-BE49-F238E27FC236}">
                <a16:creationId xmlns:a16="http://schemas.microsoft.com/office/drawing/2014/main" id="{F3D9821A-D6B2-4663-505E-4BB32D8167C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58844D9-88E9-9326-985D-FCAF60E0C3D8}"/>
              </a:ext>
            </a:extLst>
          </p:cNvPr>
          <p:cNvSpPr>
            <a:spLocks noGrp="1"/>
          </p:cNvSpPr>
          <p:nvPr>
            <p:ph type="sldNum" sz="quarter" idx="12"/>
          </p:nvPr>
        </p:nvSpPr>
        <p:spPr/>
        <p:txBody>
          <a:bodyPr/>
          <a:lstStyle/>
          <a:p>
            <a:fld id="{775DF009-476E-4B66-9612-9EEEC416A9F1}" type="slidenum">
              <a:rPr kumimoji="1" lang="ja-JP" altLang="en-US" smtClean="0"/>
              <a:t>‹#›</a:t>
            </a:fld>
            <a:endParaRPr kumimoji="1" lang="ja-JP" altLang="en-US"/>
          </a:p>
        </p:txBody>
      </p:sp>
    </p:spTree>
    <p:extLst>
      <p:ext uri="{BB962C8B-B14F-4D97-AF65-F5344CB8AC3E}">
        <p14:creationId xmlns:p14="http://schemas.microsoft.com/office/powerpoint/2010/main" val="4181620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A1C254-596F-36A5-BC66-56DDB2B2F818}"/>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0503913-3385-FB5B-35F9-B6FCCCDCCA0A}"/>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26B7A8E-9101-AEA5-472E-82C0D72AF1E2}"/>
              </a:ext>
            </a:extLst>
          </p:cNvPr>
          <p:cNvSpPr>
            <a:spLocks noGrp="1"/>
          </p:cNvSpPr>
          <p:nvPr>
            <p:ph type="dt" sz="half" idx="10"/>
          </p:nvPr>
        </p:nvSpPr>
        <p:spPr/>
        <p:txBody>
          <a:bodyPr/>
          <a:lstStyle/>
          <a:p>
            <a:fld id="{61B478B9-4F17-4302-9AEE-9B0B8533300B}" type="datetimeFigureOut">
              <a:rPr kumimoji="1" lang="ja-JP" altLang="en-US" smtClean="0"/>
              <a:t>2024/7/22</a:t>
            </a:fld>
            <a:endParaRPr kumimoji="1" lang="ja-JP" altLang="en-US"/>
          </a:p>
        </p:txBody>
      </p:sp>
      <p:sp>
        <p:nvSpPr>
          <p:cNvPr id="5" name="フッター プレースホルダー 4">
            <a:extLst>
              <a:ext uri="{FF2B5EF4-FFF2-40B4-BE49-F238E27FC236}">
                <a16:creationId xmlns:a16="http://schemas.microsoft.com/office/drawing/2014/main" id="{144DC6BE-1C2B-B05E-0081-6BF6C1E0A90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D237A64-D2CA-BD2C-F598-C93EC7416880}"/>
              </a:ext>
            </a:extLst>
          </p:cNvPr>
          <p:cNvSpPr>
            <a:spLocks noGrp="1"/>
          </p:cNvSpPr>
          <p:nvPr>
            <p:ph type="sldNum" sz="quarter" idx="12"/>
          </p:nvPr>
        </p:nvSpPr>
        <p:spPr/>
        <p:txBody>
          <a:bodyPr/>
          <a:lstStyle/>
          <a:p>
            <a:fld id="{775DF009-476E-4B66-9612-9EEEC416A9F1}" type="slidenum">
              <a:rPr kumimoji="1" lang="ja-JP" altLang="en-US" smtClean="0"/>
              <a:t>‹#›</a:t>
            </a:fld>
            <a:endParaRPr kumimoji="1" lang="ja-JP" altLang="en-US"/>
          </a:p>
        </p:txBody>
      </p:sp>
    </p:spTree>
    <p:extLst>
      <p:ext uri="{BB962C8B-B14F-4D97-AF65-F5344CB8AC3E}">
        <p14:creationId xmlns:p14="http://schemas.microsoft.com/office/powerpoint/2010/main" val="32802645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3D248A7-E229-4FBF-BB12-C356F4A80389}"/>
              </a:ext>
            </a:extLst>
          </p:cNvPr>
          <p:cNvSpPr>
            <a:spLocks noGrp="1"/>
          </p:cNvSpPr>
          <p:nvPr>
            <p:ph type="title" orient="vert"/>
          </p:nvPr>
        </p:nvSpPr>
        <p:spPr>
          <a:xfrm>
            <a:off x="9617839" y="402483"/>
            <a:ext cx="2897951" cy="6406475"/>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3508BB3-4D84-1311-CA6E-104BD4178F6A}"/>
              </a:ext>
            </a:extLst>
          </p:cNvPr>
          <p:cNvSpPr>
            <a:spLocks noGrp="1"/>
          </p:cNvSpPr>
          <p:nvPr>
            <p:ph type="body" orient="vert" idx="1"/>
          </p:nvPr>
        </p:nvSpPr>
        <p:spPr>
          <a:xfrm>
            <a:off x="923985" y="402483"/>
            <a:ext cx="8525857" cy="640647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70602B9-79F3-0A13-0FAD-BE22FB09F42B}"/>
              </a:ext>
            </a:extLst>
          </p:cNvPr>
          <p:cNvSpPr>
            <a:spLocks noGrp="1"/>
          </p:cNvSpPr>
          <p:nvPr>
            <p:ph type="dt" sz="half" idx="10"/>
          </p:nvPr>
        </p:nvSpPr>
        <p:spPr/>
        <p:txBody>
          <a:bodyPr/>
          <a:lstStyle/>
          <a:p>
            <a:fld id="{61B478B9-4F17-4302-9AEE-9B0B8533300B}" type="datetimeFigureOut">
              <a:rPr kumimoji="1" lang="ja-JP" altLang="en-US" smtClean="0"/>
              <a:t>2024/7/22</a:t>
            </a:fld>
            <a:endParaRPr kumimoji="1" lang="ja-JP" altLang="en-US"/>
          </a:p>
        </p:txBody>
      </p:sp>
      <p:sp>
        <p:nvSpPr>
          <p:cNvPr id="5" name="フッター プレースホルダー 4">
            <a:extLst>
              <a:ext uri="{FF2B5EF4-FFF2-40B4-BE49-F238E27FC236}">
                <a16:creationId xmlns:a16="http://schemas.microsoft.com/office/drawing/2014/main" id="{A604877D-6574-C1EF-47E1-2F206EB15F6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0F866F4-BE18-8205-9A70-CB6FDF9162DA}"/>
              </a:ext>
            </a:extLst>
          </p:cNvPr>
          <p:cNvSpPr>
            <a:spLocks noGrp="1"/>
          </p:cNvSpPr>
          <p:nvPr>
            <p:ph type="sldNum" sz="quarter" idx="12"/>
          </p:nvPr>
        </p:nvSpPr>
        <p:spPr/>
        <p:txBody>
          <a:bodyPr/>
          <a:lstStyle/>
          <a:p>
            <a:fld id="{775DF009-476E-4B66-9612-9EEEC416A9F1}" type="slidenum">
              <a:rPr kumimoji="1" lang="ja-JP" altLang="en-US" smtClean="0"/>
              <a:t>‹#›</a:t>
            </a:fld>
            <a:endParaRPr kumimoji="1" lang="ja-JP" altLang="en-US"/>
          </a:p>
        </p:txBody>
      </p:sp>
    </p:spTree>
    <p:extLst>
      <p:ext uri="{BB962C8B-B14F-4D97-AF65-F5344CB8AC3E}">
        <p14:creationId xmlns:p14="http://schemas.microsoft.com/office/powerpoint/2010/main" val="38161983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2DE474C5-A04E-0CA6-CD15-1D6BAEA750D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3439775" cy="755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7" name="Rectangle 3"/>
          <p:cNvSpPr>
            <a:spLocks noGrp="1" noChangeArrowheads="1"/>
          </p:cNvSpPr>
          <p:nvPr>
            <p:ph type="ctrTitle"/>
          </p:nvPr>
        </p:nvSpPr>
        <p:spPr>
          <a:xfrm>
            <a:off x="1007983" y="2348402"/>
            <a:ext cx="11423809" cy="1620430"/>
          </a:xfrm>
        </p:spPr>
        <p:txBody>
          <a:bodyPr/>
          <a:lstStyle>
            <a:lvl1pPr>
              <a:defRPr/>
            </a:lvl1pPr>
          </a:lstStyle>
          <a:p>
            <a:pPr lvl="0"/>
            <a:r>
              <a:rPr lang="ja-JP" altLang="en-US" noProof="0"/>
              <a:t>マスタ タイトルの書式設定</a:t>
            </a:r>
          </a:p>
        </p:txBody>
      </p:sp>
      <p:sp>
        <p:nvSpPr>
          <p:cNvPr id="52228" name="Rectangle 4"/>
          <p:cNvSpPr>
            <a:spLocks noGrp="1" noChangeArrowheads="1"/>
          </p:cNvSpPr>
          <p:nvPr>
            <p:ph type="subTitle" idx="1"/>
          </p:nvPr>
        </p:nvSpPr>
        <p:spPr>
          <a:xfrm>
            <a:off x="2015966" y="4283816"/>
            <a:ext cx="9407843" cy="2512892"/>
          </a:xfrm>
        </p:spPr>
        <p:txBody>
          <a:bodyPr anchor="ctr" anchorCtr="1"/>
          <a:lstStyle>
            <a:lvl1pPr marL="0" indent="0" algn="ctr">
              <a:buFont typeface="Wingdings" panose="05000000000000000000" pitchFamily="2" charset="2"/>
              <a:buNone/>
              <a:defRPr/>
            </a:lvl1pPr>
          </a:lstStyle>
          <a:p>
            <a:pPr lvl="0"/>
            <a:r>
              <a:rPr lang="ja-JP" altLang="en-US" noProof="0"/>
              <a:t>マスタ サブタイトルの書式設定</a:t>
            </a:r>
          </a:p>
        </p:txBody>
      </p:sp>
    </p:spTree>
    <p:extLst>
      <p:ext uri="{BB962C8B-B14F-4D97-AF65-F5344CB8AC3E}">
        <p14:creationId xmlns:p14="http://schemas.microsoft.com/office/powerpoint/2010/main" val="13198354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34542245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16987" y="1884672"/>
            <a:ext cx="11591806" cy="3144614"/>
          </a:xfrm>
        </p:spPr>
        <p:txBody>
          <a:bodyPr anchor="b"/>
          <a:lstStyle>
            <a:lvl1pPr>
              <a:defRPr sz="6614"/>
            </a:lvl1pPr>
          </a:lstStyle>
          <a:p>
            <a:r>
              <a:rPr lang="ja-JP" altLang="en-US"/>
              <a:t>マスター タイトルの書式設定</a:t>
            </a:r>
          </a:p>
        </p:txBody>
      </p:sp>
      <p:sp>
        <p:nvSpPr>
          <p:cNvPr id="3" name="テキスト プレースホルダー 2"/>
          <p:cNvSpPr>
            <a:spLocks noGrp="1"/>
          </p:cNvSpPr>
          <p:nvPr>
            <p:ph type="body" idx="1"/>
          </p:nvPr>
        </p:nvSpPr>
        <p:spPr>
          <a:xfrm>
            <a:off x="916987" y="5059036"/>
            <a:ext cx="11591806" cy="1653678"/>
          </a:xfrm>
        </p:spPr>
        <p:txBody>
          <a:bodyPr/>
          <a:lstStyle>
            <a:lvl1pPr marL="0" indent="0">
              <a:buNone/>
              <a:defRPr sz="2646"/>
            </a:lvl1pPr>
            <a:lvl2pPr marL="503972" indent="0">
              <a:buNone/>
              <a:defRPr sz="2205"/>
            </a:lvl2pPr>
            <a:lvl3pPr marL="1007943" indent="0">
              <a:buNone/>
              <a:defRPr sz="1984"/>
            </a:lvl3pPr>
            <a:lvl4pPr marL="1511915" indent="0">
              <a:buNone/>
              <a:defRPr sz="1764"/>
            </a:lvl4pPr>
            <a:lvl5pPr marL="2015886" indent="0">
              <a:buNone/>
              <a:defRPr sz="1764"/>
            </a:lvl5pPr>
            <a:lvl6pPr marL="2519858" indent="0">
              <a:buNone/>
              <a:defRPr sz="1764"/>
            </a:lvl6pPr>
            <a:lvl7pPr marL="3023829" indent="0">
              <a:buNone/>
              <a:defRPr sz="1764"/>
            </a:lvl7pPr>
            <a:lvl8pPr marL="3527801" indent="0">
              <a:buNone/>
              <a:defRPr sz="1764"/>
            </a:lvl8pPr>
            <a:lvl9pPr marL="4031772" indent="0">
              <a:buNone/>
              <a:defRPr sz="1764"/>
            </a:lvl9pPr>
          </a:lstStyle>
          <a:p>
            <a:pPr lvl="0"/>
            <a:r>
              <a:rPr lang="ja-JP" altLang="en-US"/>
              <a:t>マスター テキストの書式設定</a:t>
            </a:r>
          </a:p>
        </p:txBody>
      </p:sp>
    </p:spTree>
    <p:extLst>
      <p:ext uri="{BB962C8B-B14F-4D97-AF65-F5344CB8AC3E}">
        <p14:creationId xmlns:p14="http://schemas.microsoft.com/office/powerpoint/2010/main" val="2097972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898319" y="2033415"/>
            <a:ext cx="5709571" cy="508003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831887" y="2033415"/>
            <a:ext cx="5709572" cy="508003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32353060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926319" y="402485"/>
            <a:ext cx="11591806" cy="1461188"/>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926319" y="1853171"/>
            <a:ext cx="56862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926319" y="2761381"/>
            <a:ext cx="5686237"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803888" y="1853171"/>
            <a:ext cx="5714238"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803888" y="2761381"/>
            <a:ext cx="5714238"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14284502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Tree>
    <p:extLst>
      <p:ext uri="{BB962C8B-B14F-4D97-AF65-F5344CB8AC3E}">
        <p14:creationId xmlns:p14="http://schemas.microsoft.com/office/powerpoint/2010/main" val="35280271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239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916985" y="1884670"/>
            <a:ext cx="11591806" cy="3144614"/>
          </a:xfrm>
        </p:spPr>
        <p:txBody>
          <a:bodyPr anchor="b"/>
          <a:lstStyle>
            <a:lvl1pPr>
              <a:defRPr sz="6614"/>
            </a:lvl1pPr>
          </a:lstStyle>
          <a:p>
            <a:r>
              <a:rPr lang="ja-JP" altLang="en-US"/>
              <a:t>マスター タイトルの書式設定</a:t>
            </a:r>
            <a:endParaRPr lang="en-US" dirty="0"/>
          </a:p>
        </p:txBody>
      </p:sp>
      <p:sp>
        <p:nvSpPr>
          <p:cNvPr id="3" name="Text Placeholder 2"/>
          <p:cNvSpPr>
            <a:spLocks noGrp="1"/>
          </p:cNvSpPr>
          <p:nvPr>
            <p:ph type="body" idx="1"/>
          </p:nvPr>
        </p:nvSpPr>
        <p:spPr>
          <a:xfrm>
            <a:off x="916985" y="5059034"/>
            <a:ext cx="11591806" cy="1653678"/>
          </a:xfrm>
        </p:spPr>
        <p:txBody>
          <a:bodyPr/>
          <a:lstStyle>
            <a:lvl1pPr marL="0" indent="0">
              <a:buNone/>
              <a:defRPr sz="2646">
                <a:solidFill>
                  <a:schemeClr val="tx1">
                    <a:tint val="75000"/>
                  </a:schemeClr>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EAD5545B-628E-488A-B358-09488E02BCA8}" type="slidenum">
              <a:rPr lang="en-US" altLang="ja-JP" smtClean="0"/>
              <a:t>‹#›</a:t>
            </a:fld>
            <a:endParaRPr lang="ja-JP" altLang="en-US"/>
          </a:p>
        </p:txBody>
      </p:sp>
    </p:spTree>
    <p:extLst>
      <p:ext uri="{BB962C8B-B14F-4D97-AF65-F5344CB8AC3E}">
        <p14:creationId xmlns:p14="http://schemas.microsoft.com/office/powerpoint/2010/main" val="22645801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926320" y="503978"/>
            <a:ext cx="4335261" cy="1763924"/>
          </a:xfrm>
        </p:spPr>
        <p:txBody>
          <a:bodyPr anchor="b"/>
          <a:lstStyle>
            <a:lvl1pPr>
              <a:defRPr sz="3527"/>
            </a:lvl1pPr>
          </a:lstStyle>
          <a:p>
            <a:r>
              <a:rPr lang="ja-JP" altLang="en-US"/>
              <a:t>マスター タイトルの書式設定</a:t>
            </a:r>
          </a:p>
        </p:txBody>
      </p:sp>
      <p:sp>
        <p:nvSpPr>
          <p:cNvPr id="3" name="コンテンツ プレースホルダー 2"/>
          <p:cNvSpPr>
            <a:spLocks noGrp="1"/>
          </p:cNvSpPr>
          <p:nvPr>
            <p:ph idx="1"/>
          </p:nvPr>
        </p:nvSpPr>
        <p:spPr>
          <a:xfrm>
            <a:off x="5714239" y="1088456"/>
            <a:ext cx="6803887"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926320" y="2267902"/>
            <a:ext cx="4335261"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Tree>
    <p:extLst>
      <p:ext uri="{BB962C8B-B14F-4D97-AF65-F5344CB8AC3E}">
        <p14:creationId xmlns:p14="http://schemas.microsoft.com/office/powerpoint/2010/main" val="17620685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926320" y="503978"/>
            <a:ext cx="4335261" cy="1763924"/>
          </a:xfrm>
        </p:spPr>
        <p:txBody>
          <a:bodyPr anchor="b"/>
          <a:lstStyle>
            <a:lvl1pPr>
              <a:defRPr sz="3527"/>
            </a:lvl1pPr>
          </a:lstStyle>
          <a:p>
            <a:r>
              <a:rPr lang="ja-JP" altLang="en-US"/>
              <a:t>マスター タイトルの書式設定</a:t>
            </a:r>
          </a:p>
        </p:txBody>
      </p:sp>
      <p:sp>
        <p:nvSpPr>
          <p:cNvPr id="3" name="図プレースホルダー 2"/>
          <p:cNvSpPr>
            <a:spLocks noGrp="1"/>
          </p:cNvSpPr>
          <p:nvPr>
            <p:ph type="pic" idx="1"/>
          </p:nvPr>
        </p:nvSpPr>
        <p:spPr>
          <a:xfrm>
            <a:off x="5714239" y="1088456"/>
            <a:ext cx="6803887" cy="5372269"/>
          </a:xfrm>
        </p:spPr>
        <p:txBody>
          <a:bodyPr/>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pPr lvl="0"/>
            <a:endParaRPr lang="ja-JP" altLang="en-US" noProof="0"/>
          </a:p>
        </p:txBody>
      </p:sp>
      <p:sp>
        <p:nvSpPr>
          <p:cNvPr id="4" name="テキスト プレースホルダー 3"/>
          <p:cNvSpPr>
            <a:spLocks noGrp="1"/>
          </p:cNvSpPr>
          <p:nvPr>
            <p:ph type="body" sz="half" idx="2"/>
          </p:nvPr>
        </p:nvSpPr>
        <p:spPr>
          <a:xfrm>
            <a:off x="926320" y="2267902"/>
            <a:ext cx="4335261"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Tree>
    <p:extLst>
      <p:ext uri="{BB962C8B-B14F-4D97-AF65-F5344CB8AC3E}">
        <p14:creationId xmlns:p14="http://schemas.microsoft.com/office/powerpoint/2010/main" val="29293237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1761984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743837" y="302738"/>
            <a:ext cx="3023949" cy="6810707"/>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71989" y="302738"/>
            <a:ext cx="8847852" cy="681070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978851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923985" y="2012414"/>
            <a:ext cx="5711904"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803886" y="2012414"/>
            <a:ext cx="5711904"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327EC3D6-4C33-485C-A1EA-8992636E2F52}" type="slidenum">
              <a:rPr lang="en-US" altLang="ja-JP" smtClean="0"/>
              <a:t>‹#›</a:t>
            </a:fld>
            <a:endParaRPr lang="ja-JP" altLang="en-US"/>
          </a:p>
        </p:txBody>
      </p:sp>
    </p:spTree>
    <p:extLst>
      <p:ext uri="{BB962C8B-B14F-4D97-AF65-F5344CB8AC3E}">
        <p14:creationId xmlns:p14="http://schemas.microsoft.com/office/powerpoint/2010/main" val="1865258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925735" y="402483"/>
            <a:ext cx="11591806" cy="1461188"/>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925736" y="1853171"/>
            <a:ext cx="5685654"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4" name="Content Placeholder 3"/>
          <p:cNvSpPr>
            <a:spLocks noGrp="1"/>
          </p:cNvSpPr>
          <p:nvPr>
            <p:ph sz="half" idx="2"/>
          </p:nvPr>
        </p:nvSpPr>
        <p:spPr>
          <a:xfrm>
            <a:off x="925736" y="2761381"/>
            <a:ext cx="5685654"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803886" y="1853171"/>
            <a:ext cx="5713655"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6" name="Content Placeholder 5"/>
          <p:cNvSpPr>
            <a:spLocks noGrp="1"/>
          </p:cNvSpPr>
          <p:nvPr>
            <p:ph sz="quarter" idx="4"/>
          </p:nvPr>
        </p:nvSpPr>
        <p:spPr>
          <a:xfrm>
            <a:off x="6803886" y="2761381"/>
            <a:ext cx="5713655"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2C0947D5-9540-42A5-8D99-64BF6545759F}" type="slidenum">
              <a:rPr lang="en-US" altLang="ja-JP" smtClean="0"/>
              <a:t>‹#›</a:t>
            </a:fld>
            <a:endParaRPr lang="ja-JP" altLang="en-US"/>
          </a:p>
        </p:txBody>
      </p:sp>
    </p:spTree>
    <p:extLst>
      <p:ext uri="{BB962C8B-B14F-4D97-AF65-F5344CB8AC3E}">
        <p14:creationId xmlns:p14="http://schemas.microsoft.com/office/powerpoint/2010/main" val="3417193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ACAB6AC5-6D18-41CE-8CD5-7A54B72D2F08}" type="slidenum">
              <a:rPr lang="en-US" altLang="ja-JP" smtClean="0"/>
              <a:t>‹#›</a:t>
            </a:fld>
            <a:endParaRPr lang="ja-JP" altLang="en-US"/>
          </a:p>
        </p:txBody>
      </p:sp>
    </p:spTree>
    <p:extLst>
      <p:ext uri="{BB962C8B-B14F-4D97-AF65-F5344CB8AC3E}">
        <p14:creationId xmlns:p14="http://schemas.microsoft.com/office/powerpoint/2010/main" val="4279618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F782722D-E0C2-404D-BE94-A1A354C475F1}" type="slidenum">
              <a:rPr lang="en-US" altLang="ja-JP" smtClean="0"/>
              <a:t>‹#›</a:t>
            </a:fld>
            <a:endParaRPr lang="ja-JP" altLang="en-US"/>
          </a:p>
        </p:txBody>
      </p:sp>
    </p:spTree>
    <p:extLst>
      <p:ext uri="{BB962C8B-B14F-4D97-AF65-F5344CB8AC3E}">
        <p14:creationId xmlns:p14="http://schemas.microsoft.com/office/powerpoint/2010/main" val="85908775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925736" y="503978"/>
            <a:ext cx="4334677" cy="1763924"/>
          </a:xfrm>
        </p:spPr>
        <p:txBody>
          <a:bodyPr anchor="b"/>
          <a:lstStyle>
            <a:lvl1pPr>
              <a:defRPr sz="3527"/>
            </a:lvl1pPr>
          </a:lstStyle>
          <a:p>
            <a:r>
              <a:rPr lang="ja-JP" altLang="en-US"/>
              <a:t>マスター タイトルの書式設定</a:t>
            </a:r>
            <a:endParaRPr lang="en-US" dirty="0"/>
          </a:p>
        </p:txBody>
      </p:sp>
      <p:sp>
        <p:nvSpPr>
          <p:cNvPr id="3" name="Content Placeholder 2"/>
          <p:cNvSpPr>
            <a:spLocks noGrp="1"/>
          </p:cNvSpPr>
          <p:nvPr>
            <p:ph idx="1"/>
          </p:nvPr>
        </p:nvSpPr>
        <p:spPr>
          <a:xfrm>
            <a:off x="5713655" y="1088454"/>
            <a:ext cx="6803886"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925736" y="2267902"/>
            <a:ext cx="4334677"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ADD37705-83B0-4C2A-867F-FA4207ACDF8E}" type="slidenum">
              <a:rPr lang="en-US" altLang="ja-JP" smtClean="0"/>
              <a:t>‹#›</a:t>
            </a:fld>
            <a:endParaRPr lang="ja-JP" altLang="en-US"/>
          </a:p>
        </p:txBody>
      </p:sp>
    </p:spTree>
    <p:extLst>
      <p:ext uri="{BB962C8B-B14F-4D97-AF65-F5344CB8AC3E}">
        <p14:creationId xmlns:p14="http://schemas.microsoft.com/office/powerpoint/2010/main" val="3237558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925736" y="503978"/>
            <a:ext cx="4334677" cy="1763924"/>
          </a:xfrm>
        </p:spPr>
        <p:txBody>
          <a:bodyPr anchor="b"/>
          <a:lstStyle>
            <a:lvl1pPr>
              <a:defRPr sz="3527"/>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713655" y="1088454"/>
            <a:ext cx="6803886"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925736" y="2267902"/>
            <a:ext cx="4334677"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EDAABBBE-9F9B-4239-931D-D398A0021263}" type="slidenum">
              <a:rPr lang="en-US" altLang="ja-JP" smtClean="0"/>
              <a:t>‹#›</a:t>
            </a:fld>
            <a:endParaRPr lang="ja-JP" altLang="en-US"/>
          </a:p>
        </p:txBody>
      </p:sp>
    </p:spTree>
    <p:extLst>
      <p:ext uri="{BB962C8B-B14F-4D97-AF65-F5344CB8AC3E}">
        <p14:creationId xmlns:p14="http://schemas.microsoft.com/office/powerpoint/2010/main" val="4121756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23985" y="402483"/>
            <a:ext cx="11591806" cy="146118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923985" y="2012414"/>
            <a:ext cx="11591806" cy="479654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923985" y="7006699"/>
            <a:ext cx="3023949" cy="402483"/>
          </a:xfrm>
          <a:prstGeom prst="rect">
            <a:avLst/>
          </a:prstGeom>
        </p:spPr>
        <p:txBody>
          <a:bodyPr vert="horz" lIns="91440" tIns="45720" rIns="91440" bIns="45720" rtlCol="0" anchor="ctr"/>
          <a:lstStyle>
            <a:lvl1pPr algn="l">
              <a:defRPr sz="1323">
                <a:solidFill>
                  <a:schemeClr val="tx1">
                    <a:tint val="75000"/>
                  </a:schemeClr>
                </a:solidFill>
              </a:defRPr>
            </a:lvl1pPr>
          </a:lstStyle>
          <a:p>
            <a:pPr lvl="0"/>
            <a:endParaRPr lang="en-US"/>
          </a:p>
        </p:txBody>
      </p:sp>
      <p:sp>
        <p:nvSpPr>
          <p:cNvPr id="5" name="Footer Placeholder 4"/>
          <p:cNvSpPr>
            <a:spLocks noGrp="1"/>
          </p:cNvSpPr>
          <p:nvPr>
            <p:ph type="ftr" sz="quarter" idx="3"/>
          </p:nvPr>
        </p:nvSpPr>
        <p:spPr>
          <a:xfrm>
            <a:off x="4451926" y="7006699"/>
            <a:ext cx="4535924"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pPr lvl="0"/>
            <a:endParaRPr lang="en-US"/>
          </a:p>
        </p:txBody>
      </p:sp>
      <p:sp>
        <p:nvSpPr>
          <p:cNvPr id="6" name="Slide Number Placeholder 5"/>
          <p:cNvSpPr>
            <a:spLocks noGrp="1"/>
          </p:cNvSpPr>
          <p:nvPr>
            <p:ph type="sldNum" sz="quarter" idx="4"/>
          </p:nvPr>
        </p:nvSpPr>
        <p:spPr>
          <a:xfrm>
            <a:off x="9491841" y="7006699"/>
            <a:ext cx="3023949" cy="402483"/>
          </a:xfrm>
          <a:prstGeom prst="rect">
            <a:avLst/>
          </a:prstGeom>
        </p:spPr>
        <p:txBody>
          <a:bodyPr vert="horz" lIns="91440" tIns="45720" rIns="91440" bIns="45720" rtlCol="0" anchor="ctr"/>
          <a:lstStyle>
            <a:lvl1pPr algn="r">
              <a:defRPr sz="1323">
                <a:solidFill>
                  <a:schemeClr val="tx1">
                    <a:tint val="75000"/>
                  </a:schemeClr>
                </a:solidFill>
              </a:defRPr>
            </a:lvl1pPr>
          </a:lstStyle>
          <a:p>
            <a:pPr lvl="0"/>
            <a:fld id="{302C1BBE-020A-4590-B80C-F5C80FDEB917}" type="slidenum">
              <a:rPr lang="en-US" altLang="ja-JP" smtClean="0"/>
              <a:t>‹#›</a:t>
            </a:fld>
            <a:endParaRPr lang="ja-JP" altLang="en-US"/>
          </a:p>
        </p:txBody>
      </p:sp>
    </p:spTree>
    <p:extLst>
      <p:ext uri="{BB962C8B-B14F-4D97-AF65-F5344CB8AC3E}">
        <p14:creationId xmlns:p14="http://schemas.microsoft.com/office/powerpoint/2010/main" val="37672957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BD08FB85-B42B-C676-A109-02BB2D9ADDEB}"/>
              </a:ext>
            </a:extLst>
          </p:cNvPr>
          <p:cNvSpPr>
            <a:spLocks noGrp="1"/>
          </p:cNvSpPr>
          <p:nvPr>
            <p:ph type="title"/>
          </p:nvPr>
        </p:nvSpPr>
        <p:spPr>
          <a:xfrm>
            <a:off x="923985" y="402483"/>
            <a:ext cx="11591806" cy="1461188"/>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44F147B-3782-0E40-2B1F-022070D7C006}"/>
              </a:ext>
            </a:extLst>
          </p:cNvPr>
          <p:cNvSpPr>
            <a:spLocks noGrp="1"/>
          </p:cNvSpPr>
          <p:nvPr>
            <p:ph type="body" idx="1"/>
          </p:nvPr>
        </p:nvSpPr>
        <p:spPr>
          <a:xfrm>
            <a:off x="923985" y="2012414"/>
            <a:ext cx="11591806" cy="4796544"/>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05E2F33-6C11-1978-474A-C87113BF9FD5}"/>
              </a:ext>
            </a:extLst>
          </p:cNvPr>
          <p:cNvSpPr>
            <a:spLocks noGrp="1"/>
          </p:cNvSpPr>
          <p:nvPr>
            <p:ph type="dt" sz="half" idx="2"/>
          </p:nvPr>
        </p:nvSpPr>
        <p:spPr>
          <a:xfrm>
            <a:off x="923985" y="7006699"/>
            <a:ext cx="3023949"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61B478B9-4F17-4302-9AEE-9B0B8533300B}" type="datetimeFigureOut">
              <a:rPr kumimoji="1" lang="ja-JP" altLang="en-US" smtClean="0"/>
              <a:t>2024/7/22</a:t>
            </a:fld>
            <a:endParaRPr kumimoji="1" lang="ja-JP" altLang="en-US"/>
          </a:p>
        </p:txBody>
      </p:sp>
      <p:sp>
        <p:nvSpPr>
          <p:cNvPr id="5" name="フッター プレースホルダー 4">
            <a:extLst>
              <a:ext uri="{FF2B5EF4-FFF2-40B4-BE49-F238E27FC236}">
                <a16:creationId xmlns:a16="http://schemas.microsoft.com/office/drawing/2014/main" id="{5B146EA9-2045-4410-0B38-4DDD3953E0FB}"/>
              </a:ext>
            </a:extLst>
          </p:cNvPr>
          <p:cNvSpPr>
            <a:spLocks noGrp="1"/>
          </p:cNvSpPr>
          <p:nvPr>
            <p:ph type="ftr" sz="quarter" idx="3"/>
          </p:nvPr>
        </p:nvSpPr>
        <p:spPr>
          <a:xfrm>
            <a:off x="4451926" y="7006699"/>
            <a:ext cx="4535924"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99C314CC-30E8-D636-16CA-A394727486E1}"/>
              </a:ext>
            </a:extLst>
          </p:cNvPr>
          <p:cNvSpPr>
            <a:spLocks noGrp="1"/>
          </p:cNvSpPr>
          <p:nvPr>
            <p:ph type="sldNum" sz="quarter" idx="4"/>
          </p:nvPr>
        </p:nvSpPr>
        <p:spPr>
          <a:xfrm>
            <a:off x="9491841" y="7006699"/>
            <a:ext cx="3023949"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775DF009-476E-4B66-9612-9EEEC416A9F1}" type="slidenum">
              <a:rPr kumimoji="1" lang="ja-JP" altLang="en-US" smtClean="0"/>
              <a:t>‹#›</a:t>
            </a:fld>
            <a:endParaRPr kumimoji="1" lang="ja-JP" altLang="en-US"/>
          </a:p>
        </p:txBody>
      </p:sp>
    </p:spTree>
    <p:extLst>
      <p:ext uri="{BB962C8B-B14F-4D97-AF65-F5344CB8AC3E}">
        <p14:creationId xmlns:p14="http://schemas.microsoft.com/office/powerpoint/2010/main" val="132279495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ja-JP"/>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a:extLst>
              <a:ext uri="{FF2B5EF4-FFF2-40B4-BE49-F238E27FC236}">
                <a16:creationId xmlns:a16="http://schemas.microsoft.com/office/drawing/2014/main" id="{3B56B33E-3EAB-BCAA-95DA-2AE90C188638}"/>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3439775" cy="756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7" name="Rectangle 2">
            <a:extLst>
              <a:ext uri="{FF2B5EF4-FFF2-40B4-BE49-F238E27FC236}">
                <a16:creationId xmlns:a16="http://schemas.microsoft.com/office/drawing/2014/main" id="{4F101F48-202B-2C28-5ECD-84A2CB1B4D8B}"/>
              </a:ext>
            </a:extLst>
          </p:cNvPr>
          <p:cNvSpPr>
            <a:spLocks noGrp="1" noChangeArrowheads="1"/>
          </p:cNvSpPr>
          <p:nvPr>
            <p:ph type="title"/>
          </p:nvPr>
        </p:nvSpPr>
        <p:spPr bwMode="auto">
          <a:xfrm>
            <a:off x="671989" y="302737"/>
            <a:ext cx="12095798" cy="1259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8" name="Rectangle 3">
            <a:extLst>
              <a:ext uri="{FF2B5EF4-FFF2-40B4-BE49-F238E27FC236}">
                <a16:creationId xmlns:a16="http://schemas.microsoft.com/office/drawing/2014/main" id="{4821E2A5-E7F5-E2A5-35AC-F2B5C89C11FD}"/>
              </a:ext>
            </a:extLst>
          </p:cNvPr>
          <p:cNvSpPr>
            <a:spLocks noGrp="1" noChangeArrowheads="1"/>
          </p:cNvSpPr>
          <p:nvPr>
            <p:ph type="body" idx="1"/>
          </p:nvPr>
        </p:nvSpPr>
        <p:spPr bwMode="auto">
          <a:xfrm>
            <a:off x="897736" y="2033413"/>
            <a:ext cx="11644305" cy="5080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19287411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ctr" rtl="0" eaLnBrk="0" fontAlgn="base" hangingPunct="0">
        <a:spcBef>
          <a:spcPct val="0"/>
        </a:spcBef>
        <a:spcAft>
          <a:spcPct val="0"/>
        </a:spcAft>
        <a:defRPr kumimoji="1" sz="4850" kern="1200">
          <a:solidFill>
            <a:schemeClr val="tx2"/>
          </a:solidFill>
          <a:latin typeface="+mj-lt"/>
          <a:ea typeface="+mj-ea"/>
          <a:cs typeface="+mj-cs"/>
        </a:defRPr>
      </a:lvl1pPr>
      <a:lvl2pPr algn="ctr" rtl="0" eaLnBrk="0" fontAlgn="base" hangingPunct="0">
        <a:spcBef>
          <a:spcPct val="0"/>
        </a:spcBef>
        <a:spcAft>
          <a:spcPct val="0"/>
        </a:spcAft>
        <a:defRPr kumimoji="1" sz="4850">
          <a:solidFill>
            <a:schemeClr val="tx2"/>
          </a:solidFill>
          <a:latin typeface="メイリオ" panose="020B0604030504040204" pitchFamily="50" charset="-128"/>
          <a:ea typeface="メイリオ" panose="020B0604030504040204" pitchFamily="50" charset="-128"/>
          <a:cs typeface="メイリオ" panose="020B0604030504040204" pitchFamily="50" charset="-128"/>
        </a:defRPr>
      </a:lvl2pPr>
      <a:lvl3pPr algn="ctr" rtl="0" eaLnBrk="0" fontAlgn="base" hangingPunct="0">
        <a:spcBef>
          <a:spcPct val="0"/>
        </a:spcBef>
        <a:spcAft>
          <a:spcPct val="0"/>
        </a:spcAft>
        <a:defRPr kumimoji="1" sz="4850">
          <a:solidFill>
            <a:schemeClr val="tx2"/>
          </a:solidFill>
          <a:latin typeface="メイリオ" panose="020B0604030504040204" pitchFamily="50" charset="-128"/>
          <a:ea typeface="メイリオ" panose="020B0604030504040204" pitchFamily="50" charset="-128"/>
          <a:cs typeface="メイリオ" panose="020B0604030504040204" pitchFamily="50" charset="-128"/>
        </a:defRPr>
      </a:lvl3pPr>
      <a:lvl4pPr algn="ctr" rtl="0" eaLnBrk="0" fontAlgn="base" hangingPunct="0">
        <a:spcBef>
          <a:spcPct val="0"/>
        </a:spcBef>
        <a:spcAft>
          <a:spcPct val="0"/>
        </a:spcAft>
        <a:defRPr kumimoji="1" sz="4850">
          <a:solidFill>
            <a:schemeClr val="tx2"/>
          </a:solidFill>
          <a:latin typeface="メイリオ" panose="020B0604030504040204" pitchFamily="50" charset="-128"/>
          <a:ea typeface="メイリオ" panose="020B0604030504040204" pitchFamily="50" charset="-128"/>
          <a:cs typeface="メイリオ" panose="020B0604030504040204" pitchFamily="50" charset="-128"/>
        </a:defRPr>
      </a:lvl4pPr>
      <a:lvl5pPr algn="ctr" rtl="0" eaLnBrk="0" fontAlgn="base" hangingPunct="0">
        <a:spcBef>
          <a:spcPct val="0"/>
        </a:spcBef>
        <a:spcAft>
          <a:spcPct val="0"/>
        </a:spcAft>
        <a:defRPr kumimoji="1" sz="4850">
          <a:solidFill>
            <a:schemeClr val="tx2"/>
          </a:solidFill>
          <a:latin typeface="メイリオ" panose="020B0604030504040204" pitchFamily="50" charset="-128"/>
          <a:ea typeface="メイリオ" panose="020B0604030504040204" pitchFamily="50" charset="-128"/>
          <a:cs typeface="メイリオ" panose="020B0604030504040204" pitchFamily="50" charset="-128"/>
        </a:defRPr>
      </a:lvl5pPr>
      <a:lvl6pPr marL="503972" algn="ctr" rtl="0" fontAlgn="base">
        <a:spcBef>
          <a:spcPct val="0"/>
        </a:spcBef>
        <a:spcAft>
          <a:spcPct val="0"/>
        </a:spcAft>
        <a:defRPr kumimoji="1" sz="4850">
          <a:solidFill>
            <a:schemeClr val="tx2"/>
          </a:solidFill>
          <a:latin typeface="メイリオ" panose="020B0604030504040204" pitchFamily="50" charset="-128"/>
          <a:ea typeface="メイリオ" panose="020B0604030504040204" pitchFamily="50" charset="-128"/>
          <a:cs typeface="メイリオ" panose="020B0604030504040204" pitchFamily="50" charset="-128"/>
        </a:defRPr>
      </a:lvl6pPr>
      <a:lvl7pPr marL="1007943" algn="ctr" rtl="0" fontAlgn="base">
        <a:spcBef>
          <a:spcPct val="0"/>
        </a:spcBef>
        <a:spcAft>
          <a:spcPct val="0"/>
        </a:spcAft>
        <a:defRPr kumimoji="1" sz="4850">
          <a:solidFill>
            <a:schemeClr val="tx2"/>
          </a:solidFill>
          <a:latin typeface="メイリオ" panose="020B0604030504040204" pitchFamily="50" charset="-128"/>
          <a:ea typeface="メイリオ" panose="020B0604030504040204" pitchFamily="50" charset="-128"/>
          <a:cs typeface="メイリオ" panose="020B0604030504040204" pitchFamily="50" charset="-128"/>
        </a:defRPr>
      </a:lvl7pPr>
      <a:lvl8pPr marL="1511915" algn="ctr" rtl="0" fontAlgn="base">
        <a:spcBef>
          <a:spcPct val="0"/>
        </a:spcBef>
        <a:spcAft>
          <a:spcPct val="0"/>
        </a:spcAft>
        <a:defRPr kumimoji="1" sz="4850">
          <a:solidFill>
            <a:schemeClr val="tx2"/>
          </a:solidFill>
          <a:latin typeface="メイリオ" panose="020B0604030504040204" pitchFamily="50" charset="-128"/>
          <a:ea typeface="メイリオ" panose="020B0604030504040204" pitchFamily="50" charset="-128"/>
          <a:cs typeface="メイリオ" panose="020B0604030504040204" pitchFamily="50" charset="-128"/>
        </a:defRPr>
      </a:lvl8pPr>
      <a:lvl9pPr marL="2015886" algn="ctr" rtl="0" fontAlgn="base">
        <a:spcBef>
          <a:spcPct val="0"/>
        </a:spcBef>
        <a:spcAft>
          <a:spcPct val="0"/>
        </a:spcAft>
        <a:defRPr kumimoji="1" sz="4850">
          <a:solidFill>
            <a:schemeClr val="tx2"/>
          </a:solidFill>
          <a:latin typeface="メイリオ" panose="020B0604030504040204" pitchFamily="50" charset="-128"/>
          <a:ea typeface="メイリオ" panose="020B0604030504040204" pitchFamily="50" charset="-128"/>
          <a:cs typeface="メイリオ" panose="020B0604030504040204" pitchFamily="50" charset="-128"/>
        </a:defRPr>
      </a:lvl9pPr>
    </p:titleStyle>
    <p:bodyStyle>
      <a:lvl1pPr marL="377979" indent="-377979" algn="l" rtl="0" eaLnBrk="0" fontAlgn="base" hangingPunct="0">
        <a:spcBef>
          <a:spcPct val="20000"/>
        </a:spcBef>
        <a:spcAft>
          <a:spcPct val="0"/>
        </a:spcAft>
        <a:buFont typeface="Wingdings" panose="05000000000000000000" pitchFamily="2" charset="2"/>
        <a:buChar char="n"/>
        <a:defRPr kumimoji="1" sz="3527" kern="1200">
          <a:solidFill>
            <a:schemeClr val="tx1"/>
          </a:solidFill>
          <a:latin typeface="+mn-lt"/>
          <a:ea typeface="+mn-ea"/>
          <a:cs typeface="+mn-cs"/>
        </a:defRPr>
      </a:lvl1pPr>
      <a:lvl2pPr marL="818954" indent="-314982" algn="l" rtl="0" eaLnBrk="0" fontAlgn="base" hangingPunct="0">
        <a:spcBef>
          <a:spcPct val="20000"/>
        </a:spcBef>
        <a:spcAft>
          <a:spcPct val="0"/>
        </a:spcAft>
        <a:buFont typeface="Wingdings" panose="05000000000000000000" pitchFamily="2" charset="2"/>
        <a:buChar char="Ø"/>
        <a:defRPr kumimoji="1" sz="3086" kern="1200">
          <a:solidFill>
            <a:schemeClr val="tx1"/>
          </a:solidFill>
          <a:latin typeface="+mn-lt"/>
          <a:ea typeface="+mn-ea"/>
          <a:cs typeface="+mn-cs"/>
        </a:defRPr>
      </a:lvl2pPr>
      <a:lvl3pPr marL="1259929" indent="-251986" algn="l" rtl="0" eaLnBrk="0" fontAlgn="base" hangingPunct="0">
        <a:spcBef>
          <a:spcPct val="20000"/>
        </a:spcBef>
        <a:spcAft>
          <a:spcPct val="0"/>
        </a:spcAft>
        <a:buFont typeface="Wingdings" panose="05000000000000000000" pitchFamily="2" charset="2"/>
        <a:buChar char="Ø"/>
        <a:defRPr kumimoji="1" sz="2646" kern="1200">
          <a:solidFill>
            <a:schemeClr val="tx1"/>
          </a:solidFill>
          <a:latin typeface="+mn-lt"/>
          <a:ea typeface="+mn-ea"/>
          <a:cs typeface="+mn-cs"/>
        </a:defRPr>
      </a:lvl3pPr>
      <a:lvl4pPr marL="1763900" indent="-251986" algn="l" rtl="0" eaLnBrk="0" fontAlgn="base" hangingPunct="0">
        <a:spcBef>
          <a:spcPct val="20000"/>
        </a:spcBef>
        <a:spcAft>
          <a:spcPct val="0"/>
        </a:spcAft>
        <a:buFont typeface="Wingdings" panose="05000000000000000000" pitchFamily="2" charset="2"/>
        <a:buChar char="Ø"/>
        <a:defRPr kumimoji="1" sz="2205" kern="1200">
          <a:solidFill>
            <a:schemeClr val="tx1"/>
          </a:solidFill>
          <a:latin typeface="+mn-lt"/>
          <a:ea typeface="+mn-ea"/>
          <a:cs typeface="+mn-cs"/>
        </a:defRPr>
      </a:lvl4pPr>
      <a:lvl5pPr marL="2267872" indent="-251986" algn="l" rtl="0" eaLnBrk="0" fontAlgn="base" hangingPunct="0">
        <a:spcBef>
          <a:spcPct val="20000"/>
        </a:spcBef>
        <a:spcAft>
          <a:spcPct val="0"/>
        </a:spcAft>
        <a:buFont typeface="Wingdings" panose="05000000000000000000" pitchFamily="2" charset="2"/>
        <a:buChar char="Ø"/>
        <a:defRPr kumimoji="1" sz="2205"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ja-JP"/>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hyperlink" Target="https://maps.gsi.go.jp/#16/35.693744/140.344194/&amp;base=std&amp;ls=std%7Chillshademap%7Cexperimental_landformclassification1&amp;blend=0&amp;disp=111&amp;lcd=experimental_landformclassification1&amp;vs=c1g1j0h0k0l0u0t0z0r0s0m0f1&amp;d=m" TargetMode="External"/><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hyperlink" Target="https://maps.gsi.go.jp/"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37.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hyperlink" Target="https://maps.gsi.go.jp/#13/35.699268/140.120916/&amp;base=ort&amp;ls=ort%7Chillshademap%7Cexperimental_landformclassification1&amp;blend=0&amp;disp=100&amp;lcd=experimental_landformclassification1&amp;vs=c1g1j0h0k0l0u0t0z0r0s0m0f1&amp;d=m" TargetMode="External"/><Relationship Id="rId2" Type="http://schemas.openxmlformats.org/officeDocument/2006/relationships/image" Target="../media/image38.jpeg"/><Relationship Id="rId1" Type="http://schemas.openxmlformats.org/officeDocument/2006/relationships/slideLayout" Target="../slideLayouts/slideLayout18.xml"/><Relationship Id="rId4" Type="http://schemas.openxmlformats.org/officeDocument/2006/relationships/image" Target="../media/image39.jpg"/></Relationships>
</file>

<file path=ppt/slides/_rels/slide16.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8.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image" Target="../media/image50.jpeg"/><Relationship Id="rId7" Type="http://schemas.openxmlformats.org/officeDocument/2006/relationships/image" Target="../media/image54.jpg"/><Relationship Id="rId2" Type="http://schemas.openxmlformats.org/officeDocument/2006/relationships/image" Target="../media/image49.jpeg"/><Relationship Id="rId1" Type="http://schemas.openxmlformats.org/officeDocument/2006/relationships/slideLayout" Target="../slideLayouts/slideLayout18.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19.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56.jpg"/><Relationship Id="rId7"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59.png"/><Relationship Id="rId5" Type="http://schemas.openxmlformats.org/officeDocument/2006/relationships/image" Target="../media/image58.JPG"/><Relationship Id="rId4" Type="http://schemas.openxmlformats.org/officeDocument/2006/relationships/image" Target="../media/image57.jpg"/><Relationship Id="rId9" Type="http://schemas.openxmlformats.org/officeDocument/2006/relationships/hyperlink" Target="https://www.pref.chiba.lg.jp/rj-nanbu/nanbu/jisuberi/index.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8.xml"/><Relationship Id="rId5" Type="http://schemas.openxmlformats.org/officeDocument/2006/relationships/image" Target="../media/image65.jpeg"/><Relationship Id="rId4" Type="http://schemas.openxmlformats.org/officeDocument/2006/relationships/image" Target="../media/image64.jpeg"/></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8.xml"/><Relationship Id="rId4" Type="http://schemas.openxmlformats.org/officeDocument/2006/relationships/image" Target="../media/image68.wmf"/></Relationships>
</file>

<file path=ppt/slides/_rels/slide22.xml.rels><?xml version="1.0" encoding="UTF-8" standalone="yes"?>
<Relationships xmlns="http://schemas.openxmlformats.org/package/2006/relationships"><Relationship Id="rId8" Type="http://schemas.openxmlformats.org/officeDocument/2006/relationships/image" Target="../media/image75.emf"/><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18.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jpeg"/><Relationship Id="rId1" Type="http://schemas.openxmlformats.org/officeDocument/2006/relationships/slideLayout" Target="../slideLayouts/slideLayout18.xml"/><Relationship Id="rId6" Type="http://schemas.openxmlformats.org/officeDocument/2006/relationships/image" Target="../media/image80.jpg"/><Relationship Id="rId5" Type="http://schemas.openxmlformats.org/officeDocument/2006/relationships/image" Target="../media/image79.jpg"/><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18.xml"/><Relationship Id="rId5" Type="http://schemas.openxmlformats.org/officeDocument/2006/relationships/image" Target="../media/image35.wmf"/><Relationship Id="rId4" Type="http://schemas.openxmlformats.org/officeDocument/2006/relationships/image" Target="../media/image85.JPG"/></Relationships>
</file>

<file path=ppt/slides/_rels/slide26.xml.rels><?xml version="1.0" encoding="UTF-8" standalone="yes"?>
<Relationships xmlns="http://schemas.openxmlformats.org/package/2006/relationships"><Relationship Id="rId8" Type="http://schemas.openxmlformats.org/officeDocument/2006/relationships/image" Target="../media/image90.jpg"/><Relationship Id="rId3" Type="http://schemas.openxmlformats.org/officeDocument/2006/relationships/image" Target="../media/image86.jpg"/><Relationship Id="rId7" Type="http://schemas.openxmlformats.org/officeDocument/2006/relationships/image" Target="../media/image89.jpg"/><Relationship Id="rId12" Type="http://schemas.openxmlformats.org/officeDocument/2006/relationships/image" Target="../media/image94.jp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88.JPG"/><Relationship Id="rId11" Type="http://schemas.openxmlformats.org/officeDocument/2006/relationships/image" Target="../media/image93.jpg"/><Relationship Id="rId5" Type="http://schemas.openxmlformats.org/officeDocument/2006/relationships/image" Target="../media/image87.jpg"/><Relationship Id="rId10" Type="http://schemas.openxmlformats.org/officeDocument/2006/relationships/image" Target="../media/image92.jpg"/><Relationship Id="rId4" Type="http://schemas.openxmlformats.org/officeDocument/2006/relationships/hyperlink" Target="https://maps.gsi.go.jp/#16/35.546526/140.234233/&amp;base=std&amp;ls=std%7Chillshademap%7Cexperimental_landformclassification1&amp;blend=0&amp;disp=101&amp;lcd=experimental_landformclassification1&amp;vs=c1g1j0h0k0l0u0t0z0r0s0m0f1&amp;d=m" TargetMode="External"/><Relationship Id="rId9" Type="http://schemas.openxmlformats.org/officeDocument/2006/relationships/image" Target="../media/image91.jpg"/></Relationships>
</file>

<file path=ppt/slides/_rels/slide27.xml.rels><?xml version="1.0" encoding="UTF-8" standalone="yes"?>
<Relationships xmlns="http://schemas.openxmlformats.org/package/2006/relationships"><Relationship Id="rId3" Type="http://schemas.openxmlformats.org/officeDocument/2006/relationships/image" Target="../media/image95.jpg"/><Relationship Id="rId7" Type="http://schemas.openxmlformats.org/officeDocument/2006/relationships/image" Target="../media/image99.JPG"/><Relationship Id="rId2" Type="http://schemas.openxmlformats.org/officeDocument/2006/relationships/hyperlink" Target="https://maps.gsi.go.jp/#16/35.560891/140.243622/&amp;base=std&amp;ls=std%7Chillshademap%7Cexperimental_landformclassification1&amp;blend=0&amp;disp=111&amp;lcd=experimental_landformclassification1&amp;vs=c1g1j0h0k0l0u0t0z0r0s0m0f1&amp;d=m" TargetMode="External"/><Relationship Id="rId1" Type="http://schemas.openxmlformats.org/officeDocument/2006/relationships/slideLayout" Target="../slideLayouts/slideLayout18.xml"/><Relationship Id="rId6" Type="http://schemas.openxmlformats.org/officeDocument/2006/relationships/image" Target="../media/image98.JPG"/><Relationship Id="rId5" Type="http://schemas.openxmlformats.org/officeDocument/2006/relationships/image" Target="../media/image97.JPG"/><Relationship Id="rId4" Type="http://schemas.openxmlformats.org/officeDocument/2006/relationships/image" Target="../media/image96.jpg"/></Relationships>
</file>

<file path=ppt/slides/_rels/slide28.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103.jpg"/><Relationship Id="rId5" Type="http://schemas.openxmlformats.org/officeDocument/2006/relationships/image" Target="../media/image102.jpeg"/><Relationship Id="rId4" Type="http://schemas.openxmlformats.org/officeDocument/2006/relationships/image" Target="../media/image101.jpeg"/></Relationships>
</file>

<file path=ppt/slides/_rels/slide2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gif"/><Relationship Id="rId1" Type="http://schemas.openxmlformats.org/officeDocument/2006/relationships/slideLayout" Target="../slideLayouts/slideLayout18.xml"/><Relationship Id="rId6" Type="http://schemas.openxmlformats.org/officeDocument/2006/relationships/image" Target="../media/image11.gif"/><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hyperlink" Target="https://www.google.com/maps/@35.6027679,-76.2962138,8z?authuser=0&amp;entry=ttu" TargetMode="External"/><Relationship Id="rId5" Type="http://schemas.openxmlformats.org/officeDocument/2006/relationships/hyperlink" Target="https://www.museum.yokosuka.kanagawa.jp/archives/news/35328" TargetMode="Externa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8.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jpg"/><Relationship Id="rId7" Type="http://schemas.openxmlformats.org/officeDocument/2006/relationships/hyperlink" Target="https://www.google.com/maps/@35.7979377,-75.8655902,8z?authuser=0&amp;entry=ttu" TargetMode="Externa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0.jpg"/><Relationship Id="rId11" Type="http://schemas.openxmlformats.org/officeDocument/2006/relationships/image" Target="../media/image24.png"/><Relationship Id="rId5" Type="http://schemas.openxmlformats.org/officeDocument/2006/relationships/image" Target="../media/image19.jpg"/><Relationship Id="rId10" Type="http://schemas.openxmlformats.org/officeDocument/2006/relationships/image" Target="../media/image23.jpeg"/><Relationship Id="rId4" Type="http://schemas.openxmlformats.org/officeDocument/2006/relationships/image" Target="../media/image18.jpg"/><Relationship Id="rId9"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8.xml"/><Relationship Id="rId6" Type="http://schemas.openxmlformats.org/officeDocument/2006/relationships/image" Target="../media/image31.wmf"/><Relationship Id="rId5" Type="http://schemas.openxmlformats.org/officeDocument/2006/relationships/image" Target="../media/image30.png"/><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p:cSld name="page2">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DCBE296-7EB7-D000-6DCB-11FB70227E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 y="832448"/>
            <a:ext cx="13439422" cy="6727226"/>
          </a:xfrm>
          <a:prstGeom prst="rect">
            <a:avLst/>
          </a:prstGeom>
        </p:spPr>
      </p:pic>
      <p:sp>
        <p:nvSpPr>
          <p:cNvPr id="3" name="テキスト ボックス 2">
            <a:extLst>
              <a:ext uri="{FF2B5EF4-FFF2-40B4-BE49-F238E27FC236}">
                <a16:creationId xmlns:a16="http://schemas.microsoft.com/office/drawing/2014/main" id="{3BF30372-15B3-80EF-D81A-CE96C97EAE38}"/>
              </a:ext>
            </a:extLst>
          </p:cNvPr>
          <p:cNvSpPr txBox="1"/>
          <p:nvPr/>
        </p:nvSpPr>
        <p:spPr>
          <a:xfrm>
            <a:off x="671" y="43365"/>
            <a:ext cx="13929111" cy="789083"/>
          </a:xfrm>
          <a:prstGeom prst="rect">
            <a:avLst/>
          </a:prstGeom>
          <a:noFill/>
          <a:ln>
            <a:noFill/>
          </a:ln>
        </p:spPr>
        <p:txBody>
          <a:bodyPr vert="horz" wrap="none" lIns="90000" tIns="45000" rIns="90000" bIns="45000" compatLnSpc="0">
            <a:spAutoFit/>
          </a:bodyPr>
          <a:lstStyle/>
          <a:p>
            <a:pPr hangingPunct="0">
              <a:lnSpc>
                <a:spcPct val="83000"/>
              </a:lnSpc>
            </a:pPr>
            <a:r>
              <a:rPr lang="ja-JP" altLang="en-US" sz="4800" dirty="0">
                <a:solidFill>
                  <a:schemeClr val="tx2"/>
                </a:solidFill>
                <a:latin typeface="ＤＦ特太ゴシック体" pitchFamily="49"/>
                <a:ea typeface="ＤＦ特太ゴシック体" pitchFamily="49"/>
                <a:cs typeface="ＭＳ Ｐゴシック" pitchFamily="2"/>
              </a:rPr>
              <a:t>初級技術者のための地下水講座②</a:t>
            </a:r>
            <a:r>
              <a:rPr lang="ja-JP" altLang="en-US" sz="4400" dirty="0">
                <a:solidFill>
                  <a:schemeClr val="tx2"/>
                </a:solidFill>
                <a:latin typeface="ＤＦ特太ゴシック体" pitchFamily="49"/>
                <a:ea typeface="ＤＦ特太ゴシック体" pitchFamily="49"/>
                <a:cs typeface="ＭＳ Ｐゴシック" pitchFamily="2"/>
              </a:rPr>
              <a:t>地</a:t>
            </a:r>
            <a:r>
              <a:rPr lang="ja-JP" altLang="en-US" sz="2800" dirty="0">
                <a:solidFill>
                  <a:schemeClr val="tx2"/>
                </a:solidFill>
                <a:latin typeface="ＤＦ特太ゴシック体" pitchFamily="49"/>
                <a:ea typeface="ＤＦ特太ゴシック体" pitchFamily="49"/>
                <a:cs typeface="ＭＳ Ｐゴシック" pitchFamily="2"/>
              </a:rPr>
              <a:t>質</a:t>
            </a:r>
            <a:r>
              <a:rPr lang="ja-JP" altLang="en-US" sz="4400" dirty="0">
                <a:solidFill>
                  <a:schemeClr val="tx2"/>
                </a:solidFill>
                <a:latin typeface="ＤＦ特太ゴシック体" pitchFamily="49"/>
                <a:ea typeface="ＤＦ特太ゴシック体" pitchFamily="49"/>
                <a:cs typeface="ＭＳ Ｐゴシック" pitchFamily="2"/>
              </a:rPr>
              <a:t>地</a:t>
            </a:r>
            <a:r>
              <a:rPr lang="ja-JP" altLang="en-US" sz="2800" dirty="0">
                <a:solidFill>
                  <a:schemeClr val="tx2"/>
                </a:solidFill>
                <a:latin typeface="ＤＦ特太ゴシック体" pitchFamily="49"/>
                <a:ea typeface="ＤＦ特太ゴシック体" pitchFamily="49"/>
                <a:cs typeface="ＭＳ Ｐゴシック" pitchFamily="2"/>
              </a:rPr>
              <a:t>形</a:t>
            </a:r>
            <a:r>
              <a:rPr lang="ja-JP" altLang="en-US" sz="4400" dirty="0">
                <a:solidFill>
                  <a:schemeClr val="tx2"/>
                </a:solidFill>
                <a:latin typeface="ＤＦ特太ゴシック体" pitchFamily="49"/>
                <a:ea typeface="ＤＦ特太ゴシック体" pitchFamily="49"/>
                <a:cs typeface="ＭＳ Ｐゴシック" pitchFamily="2"/>
              </a:rPr>
              <a:t>と地下水</a:t>
            </a:r>
          </a:p>
        </p:txBody>
      </p:sp>
      <p:sp>
        <p:nvSpPr>
          <p:cNvPr id="2" name="テキスト ボックス 1">
            <a:extLst>
              <a:ext uri="{FF2B5EF4-FFF2-40B4-BE49-F238E27FC236}">
                <a16:creationId xmlns:a16="http://schemas.microsoft.com/office/drawing/2014/main" id="{774FAD7B-C912-C629-AC0A-DE2689E34B11}"/>
              </a:ext>
            </a:extLst>
          </p:cNvPr>
          <p:cNvSpPr txBox="1"/>
          <p:nvPr/>
        </p:nvSpPr>
        <p:spPr>
          <a:xfrm>
            <a:off x="2792625" y="5820034"/>
            <a:ext cx="8353168" cy="769441"/>
          </a:xfrm>
          <a:prstGeom prst="rect">
            <a:avLst/>
          </a:prstGeom>
          <a:noFill/>
        </p:spPr>
        <p:txBody>
          <a:bodyPr wrap="square" rtlCol="0">
            <a:spAutoFit/>
          </a:bodyPr>
          <a:lstStyle/>
          <a:p>
            <a:r>
              <a:rPr kumimoji="1" lang="ja-JP" altLang="en-US" sz="4400" dirty="0">
                <a:solidFill>
                  <a:schemeClr val="tx2">
                    <a:lumMod val="20000"/>
                    <a:lumOff val="80000"/>
                  </a:schemeClr>
                </a:solidFill>
                <a:effectLst>
                  <a:outerShdw blurRad="25400" dist="50800" dir="2700000" algn="tl" rotWithShape="0">
                    <a:prstClr val="black">
                      <a:alpha val="40000"/>
                    </a:prstClr>
                  </a:outerShdw>
                </a:effectLst>
                <a:latin typeface="メイリオ" panose="020B0604030504040204" pitchFamily="50" charset="-128"/>
                <a:ea typeface="メイリオ" panose="020B0604030504040204" pitchFamily="50" charset="-128"/>
              </a:rPr>
              <a:t>近藤昭彦（千葉大学名誉教授）</a:t>
            </a:r>
            <a:r>
              <a:rPr kumimoji="1" lang="ja-JP" altLang="en-US" sz="4400" dirty="0">
                <a:solidFill>
                  <a:schemeClr val="tx2">
                    <a:lumMod val="20000"/>
                    <a:lumOff val="80000"/>
                  </a:schemeClr>
                </a:solidFill>
                <a:latin typeface="メイリオ" panose="020B0604030504040204" pitchFamily="50" charset="-128"/>
                <a:ea typeface="メイリオ" panose="020B0604030504040204" pitchFamily="50" charset="-128"/>
              </a:rPr>
              <a:t>　</a:t>
            </a:r>
          </a:p>
        </p:txBody>
      </p:sp>
      <p:sp>
        <p:nvSpPr>
          <p:cNvPr id="7" name="テキスト ボックス 6">
            <a:extLst>
              <a:ext uri="{FF2B5EF4-FFF2-40B4-BE49-F238E27FC236}">
                <a16:creationId xmlns:a16="http://schemas.microsoft.com/office/drawing/2014/main" id="{D489113C-5789-C461-B749-EC5C204BD68B}"/>
              </a:ext>
            </a:extLst>
          </p:cNvPr>
          <p:cNvSpPr txBox="1"/>
          <p:nvPr/>
        </p:nvSpPr>
        <p:spPr>
          <a:xfrm>
            <a:off x="10768100" y="7205557"/>
            <a:ext cx="2741151" cy="397673"/>
          </a:xfrm>
          <a:prstGeom prst="rect">
            <a:avLst/>
          </a:prstGeom>
          <a:noFill/>
        </p:spPr>
        <p:txBody>
          <a:bodyPr wrap="square" rtlCol="0">
            <a:spAutoFit/>
          </a:bodyPr>
          <a:lstStyle/>
          <a:p>
            <a:pPr defTabSz="1007943"/>
            <a:r>
              <a:rPr lang="en-US" altLang="ja-JP" sz="1984" dirty="0">
                <a:solidFill>
                  <a:srgbClr val="FFC000">
                    <a:lumMod val="20000"/>
                    <a:lumOff val="80000"/>
                  </a:srgbClr>
                </a:solidFill>
                <a:latin typeface="メイリオ" panose="020B0604030504040204" pitchFamily="50" charset="-128"/>
                <a:ea typeface="メイリオ" panose="020B0604030504040204" pitchFamily="50" charset="-128"/>
              </a:rPr>
              <a:t>1986.2.17</a:t>
            </a:r>
            <a:r>
              <a:rPr lang="ja-JP" altLang="en-US" sz="1984" dirty="0">
                <a:solidFill>
                  <a:srgbClr val="FFC000">
                    <a:lumMod val="20000"/>
                    <a:lumOff val="80000"/>
                  </a:srgbClr>
                </a:solidFill>
                <a:latin typeface="メイリオ" panose="020B0604030504040204" pitchFamily="50" charset="-128"/>
                <a:ea typeface="メイリオ" panose="020B0604030504040204" pitchFamily="50" charset="-128"/>
              </a:rPr>
              <a:t>飯岡台地</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a:extLst>
              <a:ext uri="{FF2B5EF4-FFF2-40B4-BE49-F238E27FC236}">
                <a16:creationId xmlns:a16="http://schemas.microsoft.com/office/drawing/2014/main" id="{17D29AD8-A768-9712-435A-45EB7DC7A4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71" y="-66497"/>
            <a:ext cx="13518169" cy="84381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テキスト ボックス 1">
            <a:extLst>
              <a:ext uri="{FF2B5EF4-FFF2-40B4-BE49-F238E27FC236}">
                <a16:creationId xmlns:a16="http://schemas.microsoft.com/office/drawing/2014/main" id="{A5BC4778-487E-0FEF-AB94-C097ECCFF968}"/>
              </a:ext>
            </a:extLst>
          </p:cNvPr>
          <p:cNvSpPr txBox="1"/>
          <p:nvPr/>
        </p:nvSpPr>
        <p:spPr>
          <a:xfrm>
            <a:off x="1546740" y="175297"/>
            <a:ext cx="10057230" cy="906530"/>
          </a:xfrm>
          <a:prstGeom prst="rect">
            <a:avLst/>
          </a:prstGeom>
          <a:noFill/>
        </p:spPr>
        <p:txBody>
          <a:bodyPr wrap="square" rtlCol="0">
            <a:spAutoFit/>
          </a:bodyPr>
          <a:lstStyle/>
          <a:p>
            <a:pPr defTabSz="1007943"/>
            <a:r>
              <a:rPr lang="ja-JP" altLang="en-US" sz="5291" dirty="0">
                <a:solidFill>
                  <a:srgbClr val="4472C4"/>
                </a:solidFill>
                <a:latin typeface="メイリオ" panose="020B0604030504040204" pitchFamily="50" charset="-128"/>
                <a:ea typeface="メイリオ" panose="020B0604030504040204" pitchFamily="50" charset="-128"/>
              </a:rPr>
              <a:t>地質、地形と水循環の相互作用</a:t>
            </a:r>
          </a:p>
        </p:txBody>
      </p:sp>
      <p:sp>
        <p:nvSpPr>
          <p:cNvPr id="4" name="正方形/長方形 3">
            <a:extLst>
              <a:ext uri="{FF2B5EF4-FFF2-40B4-BE49-F238E27FC236}">
                <a16:creationId xmlns:a16="http://schemas.microsoft.com/office/drawing/2014/main" id="{B6A6F0B1-295E-470F-2D9A-B3F05548D1A6}"/>
              </a:ext>
            </a:extLst>
          </p:cNvPr>
          <p:cNvSpPr/>
          <p:nvPr/>
        </p:nvSpPr>
        <p:spPr>
          <a:xfrm>
            <a:off x="4228673" y="1106293"/>
            <a:ext cx="3908905" cy="848158"/>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07943"/>
            <a:r>
              <a:rPr lang="ja-JP" altLang="en-US" sz="3527" dirty="0">
                <a:solidFill>
                  <a:prstClr val="black"/>
                </a:solidFill>
                <a:latin typeface="メイリオ" panose="020B0604030504040204" pitchFamily="50" charset="-128"/>
                <a:ea typeface="メイリオ" panose="020B0604030504040204" pitchFamily="50" charset="-128"/>
              </a:rPr>
              <a:t>地質プロセス</a:t>
            </a:r>
            <a:endParaRPr lang="ja-JP" altLang="en-US" sz="3527" dirty="0">
              <a:solidFill>
                <a:prstClr val="white"/>
              </a:solidFill>
              <a:latin typeface="メイリオ" panose="020B0604030504040204" pitchFamily="50" charset="-128"/>
              <a:ea typeface="メイリオ" panose="020B0604030504040204" pitchFamily="50" charset="-128"/>
            </a:endParaRPr>
          </a:p>
        </p:txBody>
      </p:sp>
      <p:sp>
        <p:nvSpPr>
          <p:cNvPr id="5" name="正方形/長方形 4">
            <a:extLst>
              <a:ext uri="{FF2B5EF4-FFF2-40B4-BE49-F238E27FC236}">
                <a16:creationId xmlns:a16="http://schemas.microsoft.com/office/drawing/2014/main" id="{4F666068-1B19-EC6C-7936-C6492BD61E1B}"/>
              </a:ext>
            </a:extLst>
          </p:cNvPr>
          <p:cNvSpPr/>
          <p:nvPr/>
        </p:nvSpPr>
        <p:spPr>
          <a:xfrm>
            <a:off x="1778442" y="2233078"/>
            <a:ext cx="3908905" cy="848158"/>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07943"/>
            <a:r>
              <a:rPr lang="ja-JP" altLang="en-US" sz="3527" dirty="0">
                <a:solidFill>
                  <a:prstClr val="black"/>
                </a:solidFill>
                <a:latin typeface="メイリオ" panose="020B0604030504040204" pitchFamily="50" charset="-128"/>
                <a:ea typeface="メイリオ" panose="020B0604030504040204" pitchFamily="50" charset="-128"/>
              </a:rPr>
              <a:t>地形プロセス</a:t>
            </a:r>
            <a:endParaRPr lang="ja-JP" altLang="en-US" sz="3527" dirty="0">
              <a:solidFill>
                <a:prstClr val="white"/>
              </a:solidFill>
              <a:latin typeface="メイリオ" panose="020B0604030504040204" pitchFamily="50" charset="-128"/>
              <a:ea typeface="メイリオ" panose="020B0604030504040204" pitchFamily="50" charset="-128"/>
            </a:endParaRPr>
          </a:p>
        </p:txBody>
      </p:sp>
      <p:sp>
        <p:nvSpPr>
          <p:cNvPr id="6" name="正方形/長方形 5">
            <a:extLst>
              <a:ext uri="{FF2B5EF4-FFF2-40B4-BE49-F238E27FC236}">
                <a16:creationId xmlns:a16="http://schemas.microsoft.com/office/drawing/2014/main" id="{064AEC6B-325C-F101-6AE3-03DAB04E17B1}"/>
              </a:ext>
            </a:extLst>
          </p:cNvPr>
          <p:cNvSpPr/>
          <p:nvPr/>
        </p:nvSpPr>
        <p:spPr>
          <a:xfrm>
            <a:off x="6769056" y="2220784"/>
            <a:ext cx="3908905" cy="848158"/>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07943"/>
            <a:r>
              <a:rPr lang="ja-JP" altLang="en-US" sz="3527" dirty="0">
                <a:solidFill>
                  <a:prstClr val="black"/>
                </a:solidFill>
                <a:latin typeface="メイリオ" panose="020B0604030504040204" pitchFamily="50" charset="-128"/>
                <a:ea typeface="メイリオ" panose="020B0604030504040204" pitchFamily="50" charset="-128"/>
              </a:rPr>
              <a:t>水文プロセス</a:t>
            </a:r>
            <a:endParaRPr lang="ja-JP" altLang="en-US" sz="3527" dirty="0">
              <a:solidFill>
                <a:prstClr val="white"/>
              </a:solidFill>
              <a:latin typeface="メイリオ" panose="020B0604030504040204" pitchFamily="50" charset="-128"/>
              <a:ea typeface="メイリオ" panose="020B0604030504040204" pitchFamily="50" charset="-128"/>
            </a:endParaRPr>
          </a:p>
        </p:txBody>
      </p:sp>
      <p:cxnSp>
        <p:nvCxnSpPr>
          <p:cNvPr id="8" name="直線コネクタ 7">
            <a:extLst>
              <a:ext uri="{FF2B5EF4-FFF2-40B4-BE49-F238E27FC236}">
                <a16:creationId xmlns:a16="http://schemas.microsoft.com/office/drawing/2014/main" id="{4A881F47-45A3-1329-404E-9838B3781730}"/>
              </a:ext>
            </a:extLst>
          </p:cNvPr>
          <p:cNvCxnSpPr>
            <a:stCxn id="4" idx="2"/>
            <a:endCxn id="5" idx="0"/>
          </p:cNvCxnSpPr>
          <p:nvPr/>
        </p:nvCxnSpPr>
        <p:spPr>
          <a:xfrm flipH="1">
            <a:off x="3732895" y="1954451"/>
            <a:ext cx="2450231" cy="278627"/>
          </a:xfrm>
          <a:prstGeom prst="line">
            <a:avLst/>
          </a:prstGeom>
        </p:spPr>
        <p:style>
          <a:lnRef idx="1">
            <a:schemeClr val="dk1"/>
          </a:lnRef>
          <a:fillRef idx="0">
            <a:schemeClr val="dk1"/>
          </a:fillRef>
          <a:effectRef idx="0">
            <a:schemeClr val="dk1"/>
          </a:effectRef>
          <a:fontRef idx="minor">
            <a:schemeClr val="tx1"/>
          </a:fontRef>
        </p:style>
      </p:cxnSp>
      <p:cxnSp>
        <p:nvCxnSpPr>
          <p:cNvPr id="10" name="直線コネクタ 9">
            <a:extLst>
              <a:ext uri="{FF2B5EF4-FFF2-40B4-BE49-F238E27FC236}">
                <a16:creationId xmlns:a16="http://schemas.microsoft.com/office/drawing/2014/main" id="{E2468D29-7769-71B2-B01C-B29898523AB1}"/>
              </a:ext>
            </a:extLst>
          </p:cNvPr>
          <p:cNvCxnSpPr>
            <a:stCxn id="4" idx="2"/>
            <a:endCxn id="6" idx="0"/>
          </p:cNvCxnSpPr>
          <p:nvPr/>
        </p:nvCxnSpPr>
        <p:spPr>
          <a:xfrm>
            <a:off x="6183126" y="1954451"/>
            <a:ext cx="2540383" cy="266332"/>
          </a:xfrm>
          <a:prstGeom prst="line">
            <a:avLst/>
          </a:prstGeom>
        </p:spPr>
        <p:style>
          <a:lnRef idx="1">
            <a:schemeClr val="dk1"/>
          </a:lnRef>
          <a:fillRef idx="0">
            <a:schemeClr val="dk1"/>
          </a:fillRef>
          <a:effectRef idx="0">
            <a:schemeClr val="dk1"/>
          </a:effectRef>
          <a:fontRef idx="minor">
            <a:schemeClr val="tx1"/>
          </a:fontRef>
        </p:style>
      </p:cxnSp>
      <p:cxnSp>
        <p:nvCxnSpPr>
          <p:cNvPr id="12" name="直線コネクタ 11">
            <a:extLst>
              <a:ext uri="{FF2B5EF4-FFF2-40B4-BE49-F238E27FC236}">
                <a16:creationId xmlns:a16="http://schemas.microsoft.com/office/drawing/2014/main" id="{9F329DE8-0031-79E7-F555-6BC1557BEFC8}"/>
              </a:ext>
            </a:extLst>
          </p:cNvPr>
          <p:cNvCxnSpPr>
            <a:stCxn id="5" idx="3"/>
            <a:endCxn id="6" idx="1"/>
          </p:cNvCxnSpPr>
          <p:nvPr/>
        </p:nvCxnSpPr>
        <p:spPr>
          <a:xfrm flipV="1">
            <a:off x="5687348" y="2644863"/>
            <a:ext cx="1081708" cy="12294"/>
          </a:xfrm>
          <a:prstGeom prst="line">
            <a:avLst/>
          </a:prstGeom>
        </p:spPr>
        <p:style>
          <a:lnRef idx="1">
            <a:schemeClr val="dk1"/>
          </a:lnRef>
          <a:fillRef idx="0">
            <a:schemeClr val="dk1"/>
          </a:fillRef>
          <a:effectRef idx="0">
            <a:schemeClr val="dk1"/>
          </a:effectRef>
          <a:fontRef idx="minor">
            <a:schemeClr val="tx1"/>
          </a:fontRef>
        </p:style>
      </p:cxnSp>
      <p:sp>
        <p:nvSpPr>
          <p:cNvPr id="13" name="テキスト ボックス 12">
            <a:extLst>
              <a:ext uri="{FF2B5EF4-FFF2-40B4-BE49-F238E27FC236}">
                <a16:creationId xmlns:a16="http://schemas.microsoft.com/office/drawing/2014/main" id="{6F337668-D1D9-8B7D-01F5-82750FB1DAA9}"/>
              </a:ext>
            </a:extLst>
          </p:cNvPr>
          <p:cNvSpPr txBox="1"/>
          <p:nvPr/>
        </p:nvSpPr>
        <p:spPr>
          <a:xfrm>
            <a:off x="823753" y="3589308"/>
            <a:ext cx="12378199" cy="3756798"/>
          </a:xfrm>
          <a:prstGeom prst="rect">
            <a:avLst/>
          </a:prstGeom>
          <a:noFill/>
        </p:spPr>
        <p:txBody>
          <a:bodyPr wrap="square" rtlCol="0">
            <a:spAutoFit/>
          </a:bodyPr>
          <a:lstStyle/>
          <a:p>
            <a:pPr defTabSz="1007943"/>
            <a:r>
              <a:rPr lang="ja-JP" altLang="en-US" sz="2646" b="1" dirty="0">
                <a:solidFill>
                  <a:prstClr val="white">
                    <a:lumMod val="95000"/>
                  </a:prstClr>
                </a:solidFill>
                <a:latin typeface="メイリオ" panose="020B0604030504040204" pitchFamily="50" charset="-128"/>
                <a:ea typeface="メイリオ" panose="020B0604030504040204" pitchFamily="50" charset="-128"/>
              </a:rPr>
              <a:t>［空間軸］</a:t>
            </a:r>
            <a:endParaRPr lang="en-US" altLang="ja-JP" sz="2646" b="1" dirty="0">
              <a:solidFill>
                <a:prstClr val="white">
                  <a:lumMod val="95000"/>
                </a:prstClr>
              </a:solidFill>
              <a:latin typeface="メイリオ" panose="020B0604030504040204" pitchFamily="50" charset="-128"/>
              <a:ea typeface="メイリオ" panose="020B0604030504040204" pitchFamily="50" charset="-128"/>
            </a:endParaRPr>
          </a:p>
          <a:p>
            <a:pPr defTabSz="1007943"/>
            <a:r>
              <a:rPr lang="ja-JP" altLang="en-US" sz="2646" dirty="0">
                <a:solidFill>
                  <a:prstClr val="white">
                    <a:lumMod val="95000"/>
                  </a:prstClr>
                </a:solidFill>
                <a:latin typeface="メイリオ" panose="020B0604030504040204" pitchFamily="50" charset="-128"/>
                <a:ea typeface="メイリオ" panose="020B0604030504040204" pitchFamily="50" charset="-128"/>
              </a:rPr>
              <a:t>・地質プロセス：地質構造、堆積構造⇒ダイナミック地層学（増田富士雄）</a:t>
            </a:r>
            <a:endParaRPr lang="en-US" altLang="ja-JP" sz="2646" dirty="0">
              <a:solidFill>
                <a:prstClr val="white">
                  <a:lumMod val="95000"/>
                </a:prstClr>
              </a:solidFill>
              <a:latin typeface="メイリオ" panose="020B0604030504040204" pitchFamily="50" charset="-128"/>
              <a:ea typeface="メイリオ" panose="020B0604030504040204" pitchFamily="50" charset="-128"/>
            </a:endParaRPr>
          </a:p>
          <a:p>
            <a:pPr defTabSz="1007943"/>
            <a:r>
              <a:rPr lang="ja-JP" altLang="en-US" sz="2646" dirty="0">
                <a:solidFill>
                  <a:prstClr val="white">
                    <a:lumMod val="95000"/>
                  </a:prstClr>
                </a:solidFill>
                <a:latin typeface="メイリオ" panose="020B0604030504040204" pitchFamily="50" charset="-128"/>
                <a:ea typeface="メイリオ" panose="020B0604030504040204" pitchFamily="50" charset="-128"/>
              </a:rPr>
              <a:t>・地形プロセス：ダイナミック地形学≒水文地形学</a:t>
            </a:r>
            <a:endParaRPr lang="en-US" altLang="ja-JP" sz="2646" dirty="0">
              <a:solidFill>
                <a:prstClr val="white">
                  <a:lumMod val="95000"/>
                </a:prstClr>
              </a:solidFill>
              <a:latin typeface="メイリオ" panose="020B0604030504040204" pitchFamily="50" charset="-128"/>
              <a:ea typeface="メイリオ" panose="020B0604030504040204" pitchFamily="50" charset="-128"/>
            </a:endParaRPr>
          </a:p>
          <a:p>
            <a:pPr defTabSz="1007943"/>
            <a:r>
              <a:rPr lang="ja-JP" altLang="en-US" sz="2646" dirty="0">
                <a:solidFill>
                  <a:prstClr val="white">
                    <a:lumMod val="95000"/>
                  </a:prstClr>
                </a:solidFill>
                <a:latin typeface="メイリオ" panose="020B0604030504040204" pitchFamily="50" charset="-128"/>
                <a:ea typeface="メイリオ" panose="020B0604030504040204" pitchFamily="50" charset="-128"/>
              </a:rPr>
              <a:t>・水文プロセス：地質・地形にコントロールされる水文素過程と、地形への作用</a:t>
            </a:r>
            <a:endParaRPr lang="en-US" altLang="ja-JP" sz="2646" dirty="0">
              <a:solidFill>
                <a:prstClr val="white">
                  <a:lumMod val="95000"/>
                </a:prstClr>
              </a:solidFill>
              <a:latin typeface="メイリオ" panose="020B0604030504040204" pitchFamily="50" charset="-128"/>
              <a:ea typeface="メイリオ" panose="020B0604030504040204" pitchFamily="50" charset="-128"/>
            </a:endParaRPr>
          </a:p>
          <a:p>
            <a:pPr defTabSz="1007943"/>
            <a:endParaRPr lang="en-US" altLang="ja-JP" sz="2646" dirty="0">
              <a:solidFill>
                <a:prstClr val="white">
                  <a:lumMod val="95000"/>
                </a:prstClr>
              </a:solidFill>
              <a:latin typeface="メイリオ" panose="020B0604030504040204" pitchFamily="50" charset="-128"/>
              <a:ea typeface="メイリオ" panose="020B0604030504040204" pitchFamily="50" charset="-128"/>
            </a:endParaRPr>
          </a:p>
          <a:p>
            <a:pPr defTabSz="1007943"/>
            <a:r>
              <a:rPr lang="ja-JP" altLang="en-US" sz="2646" b="1" dirty="0">
                <a:solidFill>
                  <a:prstClr val="white">
                    <a:lumMod val="95000"/>
                  </a:prstClr>
                </a:solidFill>
                <a:latin typeface="メイリオ" panose="020B0604030504040204" pitchFamily="50" charset="-128"/>
                <a:ea typeface="メイリオ" panose="020B0604030504040204" pitchFamily="50" charset="-128"/>
              </a:rPr>
              <a:t>［時間軸］</a:t>
            </a:r>
            <a:endParaRPr lang="en-US" altLang="ja-JP" sz="2646" b="1" dirty="0">
              <a:solidFill>
                <a:prstClr val="white">
                  <a:lumMod val="95000"/>
                </a:prstClr>
              </a:solidFill>
              <a:latin typeface="メイリオ" panose="020B0604030504040204" pitchFamily="50" charset="-128"/>
              <a:ea typeface="メイリオ" panose="020B0604030504040204" pitchFamily="50" charset="-128"/>
            </a:endParaRPr>
          </a:p>
          <a:p>
            <a:pPr defTabSz="1007943"/>
            <a:r>
              <a:rPr lang="ja-JP" altLang="en-US" sz="2646" dirty="0">
                <a:solidFill>
                  <a:prstClr val="white">
                    <a:lumMod val="95000"/>
                  </a:prstClr>
                </a:solidFill>
                <a:latin typeface="メイリオ" panose="020B0604030504040204" pitchFamily="50" charset="-128"/>
                <a:ea typeface="メイリオ" panose="020B0604030504040204" pitchFamily="50" charset="-128"/>
              </a:rPr>
              <a:t>・地形変化：不断に変化し続ける地形</a:t>
            </a:r>
            <a:endParaRPr lang="en-US" altLang="ja-JP" sz="2646" dirty="0">
              <a:solidFill>
                <a:prstClr val="white">
                  <a:lumMod val="95000"/>
                </a:prstClr>
              </a:solidFill>
              <a:latin typeface="メイリオ" panose="020B0604030504040204" pitchFamily="50" charset="-128"/>
              <a:ea typeface="メイリオ" panose="020B0604030504040204" pitchFamily="50" charset="-128"/>
            </a:endParaRPr>
          </a:p>
          <a:p>
            <a:pPr defTabSz="1007943"/>
            <a:r>
              <a:rPr lang="ja-JP" altLang="en-US" sz="2646" dirty="0">
                <a:solidFill>
                  <a:prstClr val="white">
                    <a:lumMod val="95000"/>
                  </a:prstClr>
                </a:solidFill>
                <a:latin typeface="メイリオ" panose="020B0604030504040204" pitchFamily="50" charset="-128"/>
                <a:ea typeface="メイリオ" panose="020B0604030504040204" pitchFamily="50" charset="-128"/>
              </a:rPr>
              <a:t>・気候変化：気温・降水量・植生の変化、氷期・間氷期サイクルと海水準変化</a:t>
            </a:r>
            <a:endParaRPr lang="en-US" altLang="ja-JP" sz="2646" dirty="0">
              <a:solidFill>
                <a:prstClr val="white">
                  <a:lumMod val="95000"/>
                </a:prstClr>
              </a:solidFill>
              <a:latin typeface="メイリオ" panose="020B0604030504040204" pitchFamily="50" charset="-128"/>
              <a:ea typeface="メイリオ" panose="020B0604030504040204" pitchFamily="50" charset="-128"/>
            </a:endParaRPr>
          </a:p>
          <a:p>
            <a:pPr defTabSz="1007943"/>
            <a:r>
              <a:rPr lang="ja-JP" altLang="en-US" sz="2646" dirty="0">
                <a:solidFill>
                  <a:prstClr val="white">
                    <a:lumMod val="95000"/>
                  </a:prstClr>
                </a:solidFill>
                <a:latin typeface="メイリオ" panose="020B0604030504040204" pitchFamily="50" charset="-128"/>
                <a:ea typeface="メイリオ" panose="020B0604030504040204" pitchFamily="50" charset="-128"/>
              </a:rPr>
              <a:t>・人間活動：土地利用、地形改変、水利用</a:t>
            </a:r>
          </a:p>
        </p:txBody>
      </p:sp>
    </p:spTree>
    <p:extLst>
      <p:ext uri="{BB962C8B-B14F-4D97-AF65-F5344CB8AC3E}">
        <p14:creationId xmlns:p14="http://schemas.microsoft.com/office/powerpoint/2010/main" val="2544747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6A873AC-8871-F659-20FB-AEBEE229DF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84" y="-63474"/>
            <a:ext cx="13581648" cy="9029674"/>
          </a:xfrm>
          <a:prstGeom prst="rect">
            <a:avLst/>
          </a:prstGeom>
        </p:spPr>
      </p:pic>
      <p:sp>
        <p:nvSpPr>
          <p:cNvPr id="2" name="テキスト ボックス 1">
            <a:extLst>
              <a:ext uri="{FF2B5EF4-FFF2-40B4-BE49-F238E27FC236}">
                <a16:creationId xmlns:a16="http://schemas.microsoft.com/office/drawing/2014/main" id="{A71CFE51-4CDF-0EB3-8339-0BCD5EF713D9}"/>
              </a:ext>
            </a:extLst>
          </p:cNvPr>
          <p:cNvSpPr txBox="1"/>
          <p:nvPr/>
        </p:nvSpPr>
        <p:spPr>
          <a:xfrm>
            <a:off x="0" y="358346"/>
            <a:ext cx="12690386" cy="830997"/>
          </a:xfrm>
          <a:prstGeom prst="rect">
            <a:avLst/>
          </a:prstGeom>
          <a:noFill/>
        </p:spPr>
        <p:txBody>
          <a:bodyPr wrap="square" rtlCol="0">
            <a:spAutoFit/>
          </a:bodyPr>
          <a:lstStyle/>
          <a:p>
            <a:r>
              <a:rPr kumimoji="1" lang="en-US" altLang="ja-JP" sz="4800" dirty="0">
                <a:solidFill>
                  <a:schemeClr val="tx2"/>
                </a:solidFill>
                <a:latin typeface="メイリオ" panose="020B0604030504040204" pitchFamily="50" charset="-128"/>
                <a:ea typeface="メイリオ" panose="020B0604030504040204" pitchFamily="50" charset="-128"/>
              </a:rPr>
              <a:t>【</a:t>
            </a:r>
            <a:r>
              <a:rPr kumimoji="1" lang="ja-JP" altLang="en-US" sz="4800" dirty="0">
                <a:solidFill>
                  <a:schemeClr val="tx2"/>
                </a:solidFill>
                <a:latin typeface="メイリオ" panose="020B0604030504040204" pitchFamily="50" charset="-128"/>
                <a:ea typeface="メイリオ" panose="020B0604030504040204" pitchFamily="50" charset="-128"/>
              </a:rPr>
              <a:t>閑話休題</a:t>
            </a:r>
            <a:r>
              <a:rPr kumimoji="1" lang="en-US" altLang="ja-JP" sz="4800" dirty="0">
                <a:solidFill>
                  <a:schemeClr val="tx2"/>
                </a:solidFill>
                <a:latin typeface="メイリオ" panose="020B0604030504040204" pitchFamily="50" charset="-128"/>
                <a:ea typeface="メイリオ" panose="020B0604030504040204" pitchFamily="50" charset="-128"/>
              </a:rPr>
              <a:t>】</a:t>
            </a:r>
            <a:r>
              <a:rPr kumimoji="1" lang="ja-JP" altLang="en-US" sz="4800" dirty="0">
                <a:solidFill>
                  <a:schemeClr val="tx2"/>
                </a:solidFill>
                <a:latin typeface="メイリオ" panose="020B0604030504040204" pitchFamily="50" charset="-128"/>
                <a:ea typeface="メイリオ" panose="020B0604030504040204" pitchFamily="50" charset="-128"/>
              </a:rPr>
              <a:t>新潟平野へ拡張するには</a:t>
            </a:r>
          </a:p>
        </p:txBody>
      </p:sp>
      <p:sp>
        <p:nvSpPr>
          <p:cNvPr id="3" name="テキスト ボックス 2">
            <a:extLst>
              <a:ext uri="{FF2B5EF4-FFF2-40B4-BE49-F238E27FC236}">
                <a16:creationId xmlns:a16="http://schemas.microsoft.com/office/drawing/2014/main" id="{2B78DF59-69EE-EE87-0645-C69DC578A27C}"/>
              </a:ext>
            </a:extLst>
          </p:cNvPr>
          <p:cNvSpPr txBox="1"/>
          <p:nvPr/>
        </p:nvSpPr>
        <p:spPr>
          <a:xfrm>
            <a:off x="679622" y="1334528"/>
            <a:ext cx="10861589" cy="5262979"/>
          </a:xfrm>
          <a:prstGeom prst="rect">
            <a:avLst/>
          </a:prstGeom>
          <a:noFill/>
        </p:spPr>
        <p:txBody>
          <a:bodyPr wrap="square" rtlCol="0">
            <a:spAutoFit/>
          </a:bodyPr>
          <a:lstStyle/>
          <a:p>
            <a:r>
              <a:rPr kumimoji="1" lang="ja-JP" altLang="en-US" sz="4000" dirty="0">
                <a:solidFill>
                  <a:schemeClr val="accent1"/>
                </a:solidFill>
                <a:latin typeface="メイリオ" panose="020B0604030504040204" pitchFamily="50" charset="-128"/>
                <a:ea typeface="メイリオ" panose="020B0604030504040204" pitchFamily="50" charset="-128"/>
              </a:rPr>
              <a:t>違いと類似性を意識すること</a:t>
            </a:r>
            <a:endParaRPr kumimoji="1" lang="en-US" altLang="ja-JP" sz="4000" dirty="0">
              <a:solidFill>
                <a:schemeClr val="accent1"/>
              </a:solidFill>
              <a:latin typeface="メイリオ" panose="020B0604030504040204" pitchFamily="50" charset="-128"/>
              <a:ea typeface="メイリオ" panose="020B0604030504040204" pitchFamily="50" charset="-128"/>
            </a:endParaRPr>
          </a:p>
          <a:p>
            <a:endParaRPr kumimoji="1" lang="en-US" altLang="ja-JP" sz="800" dirty="0">
              <a:latin typeface="メイリオ" panose="020B0604030504040204" pitchFamily="50" charset="-128"/>
              <a:ea typeface="メイリオ" panose="020B0604030504040204" pitchFamily="50" charset="-128"/>
            </a:endParaRPr>
          </a:p>
          <a:p>
            <a:r>
              <a:rPr lang="ja-JP" altLang="en-US" sz="3200" dirty="0">
                <a:effectLst>
                  <a:outerShdw blurRad="50800" dist="76200" dir="2700000" algn="tl" rotWithShape="0">
                    <a:schemeClr val="accent4">
                      <a:lumMod val="20000"/>
                      <a:lumOff val="80000"/>
                      <a:alpha val="40000"/>
                    </a:schemeClr>
                  </a:outerShdw>
                </a:effectLst>
                <a:latin typeface="メイリオ" panose="020B0604030504040204" pitchFamily="50" charset="-128"/>
                <a:ea typeface="メイリオ" panose="020B0604030504040204" pitchFamily="50" charset="-128"/>
              </a:rPr>
              <a:t>○関東平野は中央の沈降、周囲の隆起、</a:t>
            </a:r>
            <a:endParaRPr lang="en-US" altLang="ja-JP" sz="3200" dirty="0">
              <a:effectLst>
                <a:outerShdw blurRad="50800" dist="76200" dir="2700000" algn="tl" rotWithShape="0">
                  <a:schemeClr val="accent4">
                    <a:lumMod val="20000"/>
                    <a:lumOff val="80000"/>
                    <a:alpha val="40000"/>
                  </a:schemeClr>
                </a:outerShdw>
              </a:effectLst>
              <a:latin typeface="メイリオ" panose="020B0604030504040204" pitchFamily="50" charset="-128"/>
              <a:ea typeface="メイリオ" panose="020B0604030504040204" pitchFamily="50" charset="-128"/>
            </a:endParaRPr>
          </a:p>
          <a:p>
            <a:r>
              <a:rPr lang="ja-JP" altLang="en-US" sz="3200" dirty="0">
                <a:effectLst>
                  <a:outerShdw blurRad="50800" dist="76200" dir="2700000" algn="tl" rotWithShape="0">
                    <a:schemeClr val="accent4">
                      <a:lumMod val="20000"/>
                      <a:lumOff val="80000"/>
                      <a:alpha val="40000"/>
                    </a:schemeClr>
                  </a:outerShdw>
                </a:effectLst>
                <a:latin typeface="メイリオ" panose="020B0604030504040204" pitchFamily="50" charset="-128"/>
                <a:ea typeface="メイリオ" panose="020B0604030504040204" pitchFamily="50" charset="-128"/>
              </a:rPr>
              <a:t>　新潟平野は海岸側の沈降で特徴付けられる</a:t>
            </a:r>
            <a:endParaRPr lang="en-US" altLang="ja-JP" sz="3200" dirty="0">
              <a:effectLst>
                <a:outerShdw blurRad="50800" dist="76200" dir="2700000" algn="tl" rotWithShape="0">
                  <a:schemeClr val="accent4">
                    <a:lumMod val="20000"/>
                    <a:lumOff val="80000"/>
                    <a:alpha val="40000"/>
                  </a:schemeClr>
                </a:outerShdw>
              </a:effectLst>
              <a:latin typeface="メイリオ" panose="020B0604030504040204" pitchFamily="50" charset="-128"/>
              <a:ea typeface="メイリオ" panose="020B0604030504040204" pitchFamily="50" charset="-128"/>
            </a:endParaRPr>
          </a:p>
          <a:p>
            <a:r>
              <a:rPr lang="ja-JP" altLang="en-US" sz="3200" dirty="0">
                <a:effectLst>
                  <a:outerShdw blurRad="50800" dist="76200" dir="2700000" algn="tl" rotWithShape="0">
                    <a:schemeClr val="accent4">
                      <a:lumMod val="20000"/>
                      <a:lumOff val="80000"/>
                      <a:alpha val="40000"/>
                    </a:schemeClr>
                  </a:outerShdw>
                </a:effectLst>
                <a:latin typeface="メイリオ" panose="020B0604030504040204" pitchFamily="50" charset="-128"/>
                <a:ea typeface="メイリオ" panose="020B0604030504040204" pitchFamily="50" charset="-128"/>
              </a:rPr>
              <a:t>⇒どのような地質構造、堆積構造ができるか</a:t>
            </a:r>
            <a:endParaRPr lang="en-US" altLang="ja-JP" sz="3200" dirty="0">
              <a:effectLst>
                <a:outerShdw blurRad="50800" dist="76200" dir="2700000" algn="tl" rotWithShape="0">
                  <a:schemeClr val="accent4">
                    <a:lumMod val="20000"/>
                    <a:lumOff val="80000"/>
                    <a:alpha val="40000"/>
                  </a:schemeClr>
                </a:outerShdw>
              </a:effectLst>
              <a:latin typeface="メイリオ" panose="020B0604030504040204" pitchFamily="50" charset="-128"/>
              <a:ea typeface="メイリオ" panose="020B0604030504040204" pitchFamily="50" charset="-128"/>
            </a:endParaRPr>
          </a:p>
          <a:p>
            <a:r>
              <a:rPr lang="ja-JP" altLang="en-US" sz="3200" dirty="0">
                <a:effectLst>
                  <a:outerShdw blurRad="50800" dist="76200" dir="2700000" algn="tl" rotWithShape="0">
                    <a:schemeClr val="accent4">
                      <a:lumMod val="20000"/>
                      <a:lumOff val="80000"/>
                      <a:alpha val="40000"/>
                    </a:schemeClr>
                  </a:outerShdw>
                </a:effectLst>
                <a:latin typeface="メイリオ" panose="020B0604030504040204" pitchFamily="50" charset="-128"/>
                <a:ea typeface="メイリオ" panose="020B0604030504040204" pitchFamily="50" charset="-128"/>
              </a:rPr>
              <a:t>○流入河川の特徴－扇状地・氾濫原・三角州の形成の違い</a:t>
            </a:r>
            <a:endParaRPr lang="en-US" altLang="ja-JP" sz="3200" dirty="0">
              <a:effectLst>
                <a:outerShdw blurRad="50800" dist="76200" dir="2700000" algn="tl" rotWithShape="0">
                  <a:schemeClr val="accent4">
                    <a:lumMod val="20000"/>
                    <a:lumOff val="80000"/>
                    <a:alpha val="40000"/>
                  </a:schemeClr>
                </a:outerShdw>
              </a:effectLst>
              <a:latin typeface="メイリオ" panose="020B0604030504040204" pitchFamily="50" charset="-128"/>
              <a:ea typeface="メイリオ" panose="020B0604030504040204" pitchFamily="50" charset="-128"/>
            </a:endParaRPr>
          </a:p>
          <a:p>
            <a:r>
              <a:rPr lang="ja-JP" altLang="en-US" sz="3200" dirty="0">
                <a:effectLst>
                  <a:outerShdw blurRad="50800" dist="76200" dir="2700000" algn="tl" rotWithShape="0">
                    <a:schemeClr val="accent4">
                      <a:lumMod val="20000"/>
                      <a:lumOff val="80000"/>
                      <a:alpha val="40000"/>
                    </a:schemeClr>
                  </a:outerShdw>
                </a:effectLst>
                <a:latin typeface="メイリオ" panose="020B0604030504040204" pitchFamily="50" charset="-128"/>
                <a:ea typeface="メイリオ" panose="020B0604030504040204" pitchFamily="50" charset="-128"/>
              </a:rPr>
              <a:t>⇒どのような堆積構造ができるか</a:t>
            </a:r>
            <a:endParaRPr lang="en-US" altLang="ja-JP" sz="3200" dirty="0">
              <a:effectLst>
                <a:outerShdw blurRad="50800" dist="76200" dir="2700000" algn="tl" rotWithShape="0">
                  <a:schemeClr val="accent4">
                    <a:lumMod val="20000"/>
                    <a:lumOff val="80000"/>
                    <a:alpha val="40000"/>
                  </a:schemeClr>
                </a:outerShdw>
              </a:effectLst>
              <a:latin typeface="メイリオ" panose="020B0604030504040204" pitchFamily="50" charset="-128"/>
              <a:ea typeface="メイリオ" panose="020B0604030504040204" pitchFamily="50" charset="-128"/>
            </a:endParaRPr>
          </a:p>
          <a:p>
            <a:r>
              <a:rPr lang="ja-JP" altLang="en-US" sz="3200" dirty="0">
                <a:effectLst>
                  <a:outerShdw blurRad="50800" dist="76200" dir="2700000" algn="tl" rotWithShape="0">
                    <a:schemeClr val="accent4">
                      <a:lumMod val="20000"/>
                      <a:lumOff val="80000"/>
                      <a:alpha val="40000"/>
                    </a:schemeClr>
                  </a:outerShdw>
                </a:effectLst>
                <a:latin typeface="メイリオ" panose="020B0604030504040204" pitchFamily="50" charset="-128"/>
                <a:ea typeface="メイリオ" panose="020B0604030504040204" pitchFamily="50" charset="-128"/>
              </a:rPr>
              <a:t>○人間による改変の歴史</a:t>
            </a:r>
            <a:endParaRPr lang="en-US" altLang="ja-JP" sz="3200" dirty="0">
              <a:effectLst>
                <a:outerShdw blurRad="50800" dist="76200" dir="2700000" algn="tl" rotWithShape="0">
                  <a:schemeClr val="accent4">
                    <a:lumMod val="20000"/>
                    <a:lumOff val="80000"/>
                    <a:alpha val="40000"/>
                  </a:schemeClr>
                </a:outerShdw>
              </a:effectLst>
              <a:latin typeface="メイリオ" panose="020B0604030504040204" pitchFamily="50" charset="-128"/>
              <a:ea typeface="メイリオ" panose="020B0604030504040204" pitchFamily="50" charset="-128"/>
            </a:endParaRPr>
          </a:p>
          <a:p>
            <a:r>
              <a:rPr lang="ja-JP" altLang="en-US" sz="3200" dirty="0">
                <a:effectLst>
                  <a:outerShdw blurRad="50800" dist="76200" dir="2700000" algn="tl" rotWithShape="0">
                    <a:schemeClr val="accent4">
                      <a:lumMod val="20000"/>
                      <a:lumOff val="80000"/>
                      <a:alpha val="40000"/>
                    </a:schemeClr>
                  </a:outerShdw>
                </a:effectLst>
                <a:latin typeface="メイリオ" panose="020B0604030504040204" pitchFamily="50" charset="-128"/>
                <a:ea typeface="メイリオ" panose="020B0604030504040204" pitchFamily="50" charset="-128"/>
              </a:rPr>
              <a:t>⇒河道の付け替え、放水路の建設、水害履歴</a:t>
            </a:r>
            <a:endParaRPr lang="en-US" altLang="ja-JP" sz="3200" dirty="0">
              <a:effectLst>
                <a:outerShdw blurRad="50800" dist="76200" dir="2700000" algn="tl" rotWithShape="0">
                  <a:schemeClr val="accent4">
                    <a:lumMod val="20000"/>
                    <a:lumOff val="80000"/>
                    <a:alpha val="40000"/>
                  </a:schemeClr>
                </a:outerShdw>
              </a:effectLst>
              <a:latin typeface="メイリオ" panose="020B0604030504040204" pitchFamily="50" charset="-128"/>
              <a:ea typeface="メイリオ" panose="020B0604030504040204" pitchFamily="50" charset="-128"/>
            </a:endParaRPr>
          </a:p>
          <a:p>
            <a:r>
              <a:rPr lang="ja-JP" altLang="en-US" sz="3200" dirty="0">
                <a:effectLst>
                  <a:outerShdw blurRad="50800" dist="76200" dir="2700000" algn="tl" rotWithShape="0">
                    <a:schemeClr val="accent4">
                      <a:lumMod val="20000"/>
                      <a:lumOff val="80000"/>
                      <a:alpha val="40000"/>
                    </a:schemeClr>
                  </a:outerShdw>
                </a:effectLst>
                <a:latin typeface="メイリオ" panose="020B0604030504040204" pitchFamily="50" charset="-128"/>
                <a:ea typeface="メイリオ" panose="020B0604030504040204" pitchFamily="50" charset="-128"/>
              </a:rPr>
              <a:t>○海水準変動はほぼ同じ</a:t>
            </a:r>
            <a:endParaRPr lang="en-US" altLang="ja-JP" sz="3200" dirty="0">
              <a:effectLst>
                <a:outerShdw blurRad="50800" dist="76200" dir="2700000" algn="tl" rotWithShape="0">
                  <a:schemeClr val="accent4">
                    <a:lumMod val="20000"/>
                    <a:lumOff val="80000"/>
                    <a:alpha val="40000"/>
                  </a:schemeClr>
                </a:outerShdw>
              </a:effectLst>
              <a:latin typeface="メイリオ" panose="020B0604030504040204" pitchFamily="50" charset="-128"/>
              <a:ea typeface="メイリオ" panose="020B0604030504040204" pitchFamily="50" charset="-128"/>
            </a:endParaRPr>
          </a:p>
          <a:p>
            <a:r>
              <a:rPr kumimoji="1" lang="ja-JP" altLang="en-US" sz="3200" dirty="0">
                <a:effectLst>
                  <a:outerShdw blurRad="50800" dist="76200" dir="2700000" algn="tl" rotWithShape="0">
                    <a:schemeClr val="accent4">
                      <a:lumMod val="20000"/>
                      <a:lumOff val="80000"/>
                      <a:alpha val="40000"/>
                    </a:schemeClr>
                  </a:outerShdw>
                </a:effectLst>
                <a:latin typeface="メイリオ" panose="020B0604030504040204" pitchFamily="50" charset="-128"/>
                <a:ea typeface="メイリオ" panose="020B0604030504040204" pitchFamily="50" charset="-128"/>
              </a:rPr>
              <a:t>○その他なにがあるか？　例えば、積雪、融雪．．．</a:t>
            </a:r>
          </a:p>
        </p:txBody>
      </p:sp>
    </p:spTree>
    <p:extLst>
      <p:ext uri="{BB962C8B-B14F-4D97-AF65-F5344CB8AC3E}">
        <p14:creationId xmlns:p14="http://schemas.microsoft.com/office/powerpoint/2010/main" val="843354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B5304C8-503E-B8D6-9875-9763F028E5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 y="-1"/>
            <a:ext cx="13439422" cy="7559675"/>
          </a:xfrm>
          <a:prstGeom prst="rect">
            <a:avLst/>
          </a:prstGeom>
        </p:spPr>
      </p:pic>
      <p:sp>
        <p:nvSpPr>
          <p:cNvPr id="4" name="テキスト ボックス 3">
            <a:extLst>
              <a:ext uri="{FF2B5EF4-FFF2-40B4-BE49-F238E27FC236}">
                <a16:creationId xmlns:a16="http://schemas.microsoft.com/office/drawing/2014/main" id="{6D1303FF-2F70-5A17-F44D-2C435E306231}"/>
              </a:ext>
            </a:extLst>
          </p:cNvPr>
          <p:cNvSpPr txBox="1"/>
          <p:nvPr/>
        </p:nvSpPr>
        <p:spPr>
          <a:xfrm>
            <a:off x="5285014" y="2223966"/>
            <a:ext cx="998709" cy="261931"/>
          </a:xfrm>
          <a:prstGeom prst="rect">
            <a:avLst/>
          </a:prstGeom>
          <a:noFill/>
        </p:spPr>
        <p:txBody>
          <a:bodyPr wrap="square" rtlCol="0">
            <a:spAutoFit/>
          </a:bodyPr>
          <a:lstStyle/>
          <a:p>
            <a:pPr defTabSz="1007943"/>
            <a:r>
              <a:rPr lang="ja-JP" altLang="en-US" sz="1102" dirty="0">
                <a:solidFill>
                  <a:srgbClr val="FFFF00"/>
                </a:solidFill>
                <a:latin typeface="メイリオ" panose="020B0604030504040204" pitchFamily="50" charset="-128"/>
                <a:ea typeface="メイリオ" panose="020B0604030504040204" pitchFamily="50" charset="-128"/>
              </a:rPr>
              <a:t>浩養小学校</a:t>
            </a:r>
          </a:p>
        </p:txBody>
      </p:sp>
      <p:sp>
        <p:nvSpPr>
          <p:cNvPr id="5" name="テキスト ボックス 4">
            <a:extLst>
              <a:ext uri="{FF2B5EF4-FFF2-40B4-BE49-F238E27FC236}">
                <a16:creationId xmlns:a16="http://schemas.microsoft.com/office/drawing/2014/main" id="{98AFF1E9-3AE3-E5E2-A3B5-5FB19032872C}"/>
              </a:ext>
            </a:extLst>
          </p:cNvPr>
          <p:cNvSpPr txBox="1"/>
          <p:nvPr/>
        </p:nvSpPr>
        <p:spPr>
          <a:xfrm>
            <a:off x="11089235" y="2553780"/>
            <a:ext cx="998709" cy="261931"/>
          </a:xfrm>
          <a:prstGeom prst="rect">
            <a:avLst/>
          </a:prstGeom>
          <a:noFill/>
        </p:spPr>
        <p:txBody>
          <a:bodyPr wrap="square" rtlCol="0">
            <a:spAutoFit/>
          </a:bodyPr>
          <a:lstStyle/>
          <a:p>
            <a:pPr defTabSz="1007943"/>
            <a:r>
              <a:rPr lang="ja-JP" altLang="en-US" sz="1102" dirty="0">
                <a:solidFill>
                  <a:srgbClr val="FFFF00"/>
                </a:solidFill>
                <a:latin typeface="メイリオ" panose="020B0604030504040204" pitchFamily="50" charset="-128"/>
                <a:ea typeface="メイリオ" panose="020B0604030504040204" pitchFamily="50" charset="-128"/>
              </a:rPr>
              <a:t>十倉神社</a:t>
            </a:r>
          </a:p>
        </p:txBody>
      </p:sp>
      <p:sp>
        <p:nvSpPr>
          <p:cNvPr id="6" name="テキスト ボックス 5">
            <a:extLst>
              <a:ext uri="{FF2B5EF4-FFF2-40B4-BE49-F238E27FC236}">
                <a16:creationId xmlns:a16="http://schemas.microsoft.com/office/drawing/2014/main" id="{9B2E400D-D45E-BBFD-FC9E-F430B047DCC3}"/>
              </a:ext>
            </a:extLst>
          </p:cNvPr>
          <p:cNvSpPr txBox="1"/>
          <p:nvPr/>
        </p:nvSpPr>
        <p:spPr>
          <a:xfrm>
            <a:off x="12168078" y="3253479"/>
            <a:ext cx="998709" cy="261931"/>
          </a:xfrm>
          <a:prstGeom prst="rect">
            <a:avLst/>
          </a:prstGeom>
          <a:noFill/>
        </p:spPr>
        <p:txBody>
          <a:bodyPr wrap="square" rtlCol="0">
            <a:spAutoFit/>
          </a:bodyPr>
          <a:lstStyle/>
          <a:p>
            <a:pPr defTabSz="1007943"/>
            <a:r>
              <a:rPr lang="ja-JP" altLang="en-US" sz="1102" dirty="0">
                <a:solidFill>
                  <a:srgbClr val="FFFF00"/>
                </a:solidFill>
                <a:latin typeface="メイリオ" panose="020B0604030504040204" pitchFamily="50" charset="-128"/>
                <a:ea typeface="メイリオ" panose="020B0604030504040204" pitchFamily="50" charset="-128"/>
              </a:rPr>
              <a:t>高崎川</a:t>
            </a:r>
          </a:p>
        </p:txBody>
      </p:sp>
      <p:sp>
        <p:nvSpPr>
          <p:cNvPr id="7" name="テキスト ボックス 6">
            <a:extLst>
              <a:ext uri="{FF2B5EF4-FFF2-40B4-BE49-F238E27FC236}">
                <a16:creationId xmlns:a16="http://schemas.microsoft.com/office/drawing/2014/main" id="{332D6B85-7A00-559C-8241-E1FD21624AD1}"/>
              </a:ext>
            </a:extLst>
          </p:cNvPr>
          <p:cNvSpPr txBox="1"/>
          <p:nvPr/>
        </p:nvSpPr>
        <p:spPr>
          <a:xfrm>
            <a:off x="10235409" y="2088342"/>
            <a:ext cx="998709" cy="261931"/>
          </a:xfrm>
          <a:prstGeom prst="rect">
            <a:avLst/>
          </a:prstGeom>
          <a:noFill/>
        </p:spPr>
        <p:txBody>
          <a:bodyPr wrap="square" rtlCol="0">
            <a:spAutoFit/>
          </a:bodyPr>
          <a:lstStyle/>
          <a:p>
            <a:pPr defTabSz="1007943"/>
            <a:r>
              <a:rPr lang="ja-JP" altLang="en-US" sz="1102" dirty="0">
                <a:solidFill>
                  <a:srgbClr val="FFFF00"/>
                </a:solidFill>
                <a:latin typeface="メイリオ" panose="020B0604030504040204" pitchFamily="50" charset="-128"/>
                <a:ea typeface="メイリオ" panose="020B0604030504040204" pitchFamily="50" charset="-128"/>
              </a:rPr>
              <a:t>高野新田</a:t>
            </a:r>
            <a:endParaRPr lang="en-US" altLang="ja-JP" sz="1102" dirty="0">
              <a:solidFill>
                <a:srgbClr val="FFFF00"/>
              </a:solidFill>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65912E37-F616-19EC-103F-92AE4BA0393A}"/>
              </a:ext>
            </a:extLst>
          </p:cNvPr>
          <p:cNvSpPr txBox="1"/>
          <p:nvPr/>
        </p:nvSpPr>
        <p:spPr>
          <a:xfrm>
            <a:off x="602974" y="276694"/>
            <a:ext cx="12402302" cy="567207"/>
          </a:xfrm>
          <a:prstGeom prst="rect">
            <a:avLst/>
          </a:prstGeom>
          <a:noFill/>
        </p:spPr>
        <p:txBody>
          <a:bodyPr wrap="square" rtlCol="0">
            <a:spAutoFit/>
          </a:bodyPr>
          <a:lstStyle/>
          <a:p>
            <a:pPr defTabSz="1007943"/>
            <a:r>
              <a:rPr lang="ja-JP" altLang="en-US" sz="3086" dirty="0">
                <a:solidFill>
                  <a:srgbClr val="FFFF00"/>
                </a:solidFill>
                <a:latin typeface="メイリオ" panose="020B0604030504040204" pitchFamily="50" charset="-128"/>
                <a:ea typeface="メイリオ" panose="020B0604030504040204" pitchFamily="50" charset="-128"/>
              </a:rPr>
              <a:t>台地の地形を考える：一見、平坦に見える台地にも多様な形がある</a:t>
            </a:r>
          </a:p>
        </p:txBody>
      </p:sp>
      <p:pic>
        <p:nvPicPr>
          <p:cNvPr id="8" name="図 7">
            <a:extLst>
              <a:ext uri="{FF2B5EF4-FFF2-40B4-BE49-F238E27FC236}">
                <a16:creationId xmlns:a16="http://schemas.microsoft.com/office/drawing/2014/main" id="{9F3A34D9-77AD-76F7-6276-E44FC427584C}"/>
              </a:ext>
            </a:extLst>
          </p:cNvPr>
          <p:cNvPicPr>
            <a:picLocks noChangeAspect="1"/>
          </p:cNvPicPr>
          <p:nvPr/>
        </p:nvPicPr>
        <p:blipFill>
          <a:blip r:embed="rId3">
            <a:lum/>
            <a:alphaModFix/>
          </a:blip>
          <a:srcRect/>
          <a:stretch>
            <a:fillRect/>
          </a:stretch>
        </p:blipFill>
        <p:spPr>
          <a:xfrm>
            <a:off x="12035481" y="6108063"/>
            <a:ext cx="766113" cy="1149554"/>
          </a:xfrm>
          <a:prstGeom prst="rect">
            <a:avLst/>
          </a:prstGeom>
          <a:noFill/>
          <a:ln>
            <a:noFill/>
          </a:ln>
        </p:spPr>
      </p:pic>
      <p:sp>
        <p:nvSpPr>
          <p:cNvPr id="9" name="吹き出し: 角を丸めた四角形 8">
            <a:extLst>
              <a:ext uri="{FF2B5EF4-FFF2-40B4-BE49-F238E27FC236}">
                <a16:creationId xmlns:a16="http://schemas.microsoft.com/office/drawing/2014/main" id="{D78561E1-F994-03A2-468C-23ED0AAC3500}"/>
              </a:ext>
            </a:extLst>
          </p:cNvPr>
          <p:cNvSpPr/>
          <p:nvPr/>
        </p:nvSpPr>
        <p:spPr>
          <a:xfrm>
            <a:off x="10645839" y="4743964"/>
            <a:ext cx="2538819" cy="977213"/>
          </a:xfrm>
          <a:prstGeom prst="wedgeRoundRectCallout">
            <a:avLst>
              <a:gd name="adj1" fmla="val 25847"/>
              <a:gd name="adj2" fmla="val 74004"/>
              <a:gd name="adj3" fmla="val 16667"/>
            </a:avLst>
          </a:prstGeom>
          <a:solidFill>
            <a:schemeClr val="accent4">
              <a:lumMod val="20000"/>
              <a:lumOff val="80000"/>
              <a:alpha val="54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83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ＭＳ Ｐゴシック" pitchFamily="2"/>
              </a:rPr>
              <a:t>千葉県の話に戻ります！</a:t>
            </a:r>
            <a:endParaRPr kumimoji="1" lang="en-US" altLang="ja-JP" sz="2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ＭＳ Ｐゴシック" pitchFamily="2"/>
            </a:endParaRPr>
          </a:p>
        </p:txBody>
      </p:sp>
    </p:spTree>
    <p:extLst>
      <p:ext uri="{BB962C8B-B14F-4D97-AF65-F5344CB8AC3E}">
        <p14:creationId xmlns:p14="http://schemas.microsoft.com/office/powerpoint/2010/main" val="6271583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7F68F32-2631-22BE-55C6-D7CC6CB804E0}"/>
              </a:ext>
            </a:extLst>
          </p:cNvPr>
          <p:cNvSpPr txBox="1"/>
          <p:nvPr/>
        </p:nvSpPr>
        <p:spPr>
          <a:xfrm>
            <a:off x="322891" y="195988"/>
            <a:ext cx="12717586" cy="1256947"/>
          </a:xfrm>
          <a:prstGeom prst="rect">
            <a:avLst/>
          </a:prstGeom>
          <a:noFill/>
        </p:spPr>
        <p:txBody>
          <a:bodyPr wrap="square" rtlCol="0">
            <a:spAutoFit/>
          </a:bodyPr>
          <a:lstStyle/>
          <a:p>
            <a:pPr defTabSz="1007943"/>
            <a:r>
              <a:rPr lang="ja-JP" altLang="en-US" sz="3968" dirty="0">
                <a:solidFill>
                  <a:srgbClr val="4472C4">
                    <a:lumMod val="75000"/>
                  </a:srgbClr>
                </a:solidFill>
                <a:latin typeface="メイリオ" panose="020B0604030504040204" pitchFamily="50" charset="-128"/>
                <a:ea typeface="メイリオ" panose="020B0604030504040204" pitchFamily="50" charset="-128"/>
              </a:rPr>
              <a:t>下総台地の地形を細かくみて、その成因を考えよう</a:t>
            </a:r>
            <a:endParaRPr lang="en-US" altLang="ja-JP" sz="3968" dirty="0">
              <a:solidFill>
                <a:srgbClr val="4472C4">
                  <a:lumMod val="75000"/>
                </a:srgbClr>
              </a:solidFill>
              <a:latin typeface="メイリオ" panose="020B0604030504040204" pitchFamily="50" charset="-128"/>
              <a:ea typeface="メイリオ" panose="020B0604030504040204" pitchFamily="50" charset="-128"/>
            </a:endParaRPr>
          </a:p>
          <a:p>
            <a:pPr defTabSz="1007943"/>
            <a:r>
              <a:rPr lang="ja-JP" altLang="en-US" sz="3600" dirty="0">
                <a:solidFill>
                  <a:srgbClr val="FF0000"/>
                </a:solidFill>
                <a:latin typeface="メイリオ" panose="020B0604030504040204" pitchFamily="50" charset="-128"/>
                <a:ea typeface="メイリオ" panose="020B0604030504040204" pitchFamily="50" charset="-128"/>
              </a:rPr>
              <a:t>多様な地形がある</a:t>
            </a:r>
            <a:endParaRPr lang="en-US" altLang="ja-JP" sz="3600" dirty="0">
              <a:solidFill>
                <a:srgbClr val="FF0000"/>
              </a:solidFill>
              <a:latin typeface="メイリオ" panose="020B0604030504040204" pitchFamily="50" charset="-128"/>
              <a:ea typeface="メイリオ" panose="020B0604030504040204" pitchFamily="50" charset="-128"/>
            </a:endParaRPr>
          </a:p>
        </p:txBody>
      </p:sp>
      <p:pic>
        <p:nvPicPr>
          <p:cNvPr id="4" name="図 3">
            <a:hlinkClick r:id="rId2"/>
            <a:extLst>
              <a:ext uri="{FF2B5EF4-FFF2-40B4-BE49-F238E27FC236}">
                <a16:creationId xmlns:a16="http://schemas.microsoft.com/office/drawing/2014/main" id="{F6B78A20-5329-961B-F560-89FE036D8E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6136" y="972894"/>
            <a:ext cx="8110617" cy="6272891"/>
          </a:xfrm>
          <a:prstGeom prst="rect">
            <a:avLst/>
          </a:prstGeom>
        </p:spPr>
      </p:pic>
      <p:sp>
        <p:nvSpPr>
          <p:cNvPr id="5" name="テキスト ボックス 4">
            <a:extLst>
              <a:ext uri="{FF2B5EF4-FFF2-40B4-BE49-F238E27FC236}">
                <a16:creationId xmlns:a16="http://schemas.microsoft.com/office/drawing/2014/main" id="{004B6B3D-2C9A-70BE-88F3-764BAFC1B4B3}"/>
              </a:ext>
            </a:extLst>
          </p:cNvPr>
          <p:cNvSpPr txBox="1"/>
          <p:nvPr/>
        </p:nvSpPr>
        <p:spPr>
          <a:xfrm>
            <a:off x="350767" y="1472483"/>
            <a:ext cx="4566485" cy="1754711"/>
          </a:xfrm>
          <a:prstGeom prst="rect">
            <a:avLst/>
          </a:prstGeom>
          <a:noFill/>
        </p:spPr>
        <p:txBody>
          <a:bodyPr wrap="square" rtlCol="0">
            <a:spAutoFit/>
          </a:bodyPr>
          <a:lstStyle/>
          <a:p>
            <a:pPr defTabSz="1007943"/>
            <a:r>
              <a:rPr lang="ja-JP" altLang="en-US" sz="3086" dirty="0">
                <a:solidFill>
                  <a:prstClr val="black"/>
                </a:solidFill>
                <a:latin typeface="メイリオ" panose="020B0604030504040204" pitchFamily="50" charset="-128"/>
                <a:ea typeface="メイリオ" panose="020B0604030504040204" pitchFamily="50" charset="-128"/>
              </a:rPr>
              <a:t>地理院地図を活用しよう</a:t>
            </a:r>
            <a:endParaRPr lang="en-US" altLang="ja-JP" sz="3086" dirty="0">
              <a:solidFill>
                <a:prstClr val="black"/>
              </a:solidFill>
              <a:latin typeface="メイリオ" panose="020B0604030504040204" pitchFamily="50" charset="-128"/>
              <a:ea typeface="メイリオ" panose="020B0604030504040204" pitchFamily="50" charset="-128"/>
            </a:endParaRPr>
          </a:p>
          <a:p>
            <a:pPr defTabSz="1007943"/>
            <a:r>
              <a:rPr lang="ja-JP" altLang="en-US" sz="1764" dirty="0">
                <a:solidFill>
                  <a:prstClr val="black"/>
                </a:solidFill>
                <a:latin typeface="メイリオ" panose="020B0604030504040204" pitchFamily="50" charset="-128"/>
                <a:ea typeface="メイリオ" panose="020B0604030504040204" pitchFamily="50" charset="-128"/>
              </a:rPr>
              <a:t>　</a:t>
            </a:r>
            <a:r>
              <a:rPr lang="en-US" altLang="ja-JP" sz="1764" dirty="0">
                <a:solidFill>
                  <a:prstClr val="black"/>
                </a:solidFill>
                <a:latin typeface="メイリオ" panose="020B0604030504040204" pitchFamily="50" charset="-128"/>
                <a:ea typeface="メイリオ" panose="020B0604030504040204" pitchFamily="50" charset="-128"/>
                <a:hlinkClick r:id="rId4"/>
              </a:rPr>
              <a:t>https://maps.gsi.go.jp/</a:t>
            </a:r>
            <a:endParaRPr lang="en-US" altLang="ja-JP" sz="1764" dirty="0">
              <a:solidFill>
                <a:prstClr val="black"/>
              </a:solidFill>
              <a:latin typeface="メイリオ" panose="020B0604030504040204" pitchFamily="50" charset="-128"/>
              <a:ea typeface="メイリオ" panose="020B0604030504040204" pitchFamily="50" charset="-128"/>
            </a:endParaRPr>
          </a:p>
          <a:p>
            <a:pPr defTabSz="1007943"/>
            <a:endParaRPr lang="en-US" altLang="ja-JP" sz="1984" dirty="0">
              <a:solidFill>
                <a:prstClr val="black"/>
              </a:solidFill>
              <a:latin typeface="メイリオ" panose="020B0604030504040204" pitchFamily="50" charset="-128"/>
              <a:ea typeface="メイリオ" panose="020B0604030504040204" pitchFamily="50" charset="-128"/>
            </a:endParaRPr>
          </a:p>
          <a:p>
            <a:pPr defTabSz="1007943"/>
            <a:endParaRPr lang="en-US" altLang="ja-JP" sz="1984" dirty="0">
              <a:solidFill>
                <a:prstClr val="black"/>
              </a:solidFill>
              <a:latin typeface="メイリオ" panose="020B0604030504040204" pitchFamily="50" charset="-128"/>
              <a:ea typeface="メイリオ" panose="020B0604030504040204" pitchFamily="50" charset="-128"/>
            </a:endParaRPr>
          </a:p>
          <a:p>
            <a:pPr defTabSz="1007943"/>
            <a:r>
              <a:rPr lang="ja-JP" altLang="en-US" sz="1984" dirty="0">
                <a:solidFill>
                  <a:prstClr val="black"/>
                </a:solidFill>
                <a:latin typeface="游ゴシック" panose="020F0502020204030204"/>
                <a:ea typeface="游ゴシック" panose="020B0400000000000000" pitchFamily="50" charset="-128"/>
              </a:rPr>
              <a:t>　</a:t>
            </a:r>
          </a:p>
        </p:txBody>
      </p:sp>
      <p:sp>
        <p:nvSpPr>
          <p:cNvPr id="6" name="テキスト ボックス 5">
            <a:extLst>
              <a:ext uri="{FF2B5EF4-FFF2-40B4-BE49-F238E27FC236}">
                <a16:creationId xmlns:a16="http://schemas.microsoft.com/office/drawing/2014/main" id="{830A87EE-5AE5-CD69-9835-3297A2000C83}"/>
              </a:ext>
            </a:extLst>
          </p:cNvPr>
          <p:cNvSpPr txBox="1"/>
          <p:nvPr/>
        </p:nvSpPr>
        <p:spPr>
          <a:xfrm>
            <a:off x="543597" y="2405936"/>
            <a:ext cx="4369272" cy="1924373"/>
          </a:xfrm>
          <a:prstGeom prst="rect">
            <a:avLst/>
          </a:prstGeom>
          <a:noFill/>
        </p:spPr>
        <p:txBody>
          <a:bodyPr wrap="square" rtlCol="0">
            <a:spAutoFit/>
          </a:bodyPr>
          <a:lstStyle/>
          <a:p>
            <a:pPr defTabSz="1007943"/>
            <a:r>
              <a:rPr lang="en-US" altLang="ja-JP" sz="1984" dirty="0">
                <a:solidFill>
                  <a:prstClr val="black"/>
                </a:solidFill>
                <a:latin typeface="メイリオ" panose="020B0604030504040204" pitchFamily="50" charset="-128"/>
                <a:ea typeface="メイリオ" panose="020B0604030504040204" pitchFamily="50" charset="-128"/>
              </a:rPr>
              <a:t>【</a:t>
            </a:r>
            <a:r>
              <a:rPr lang="ja-JP" altLang="en-US" sz="1984" dirty="0">
                <a:solidFill>
                  <a:prstClr val="black"/>
                </a:solidFill>
                <a:latin typeface="メイリオ" panose="020B0604030504040204" pitchFamily="50" charset="-128"/>
                <a:ea typeface="メイリオ" panose="020B0604030504040204" pitchFamily="50" charset="-128"/>
              </a:rPr>
              <a:t>手順</a:t>
            </a:r>
            <a:r>
              <a:rPr lang="en-US" altLang="ja-JP" sz="1984" dirty="0">
                <a:solidFill>
                  <a:prstClr val="black"/>
                </a:solidFill>
                <a:latin typeface="メイリオ" panose="020B0604030504040204" pitchFamily="50" charset="-128"/>
                <a:ea typeface="メイリオ" panose="020B0604030504040204" pitchFamily="50" charset="-128"/>
              </a:rPr>
              <a:t>】</a:t>
            </a:r>
          </a:p>
          <a:p>
            <a:pPr defTabSz="1007943"/>
            <a:r>
              <a:rPr lang="ja-JP" altLang="en-US" sz="1984" dirty="0">
                <a:solidFill>
                  <a:prstClr val="black"/>
                </a:solidFill>
                <a:latin typeface="メイリオ" panose="020B0604030504040204" pitchFamily="50" charset="-128"/>
                <a:ea typeface="メイリオ" panose="020B0604030504040204" pitchFamily="50" charset="-128"/>
              </a:rPr>
              <a:t>１．地理院地図を起動</a:t>
            </a:r>
            <a:endParaRPr lang="en-US" altLang="ja-JP" sz="1984" dirty="0">
              <a:solidFill>
                <a:prstClr val="black"/>
              </a:solidFill>
              <a:latin typeface="メイリオ" panose="020B0604030504040204" pitchFamily="50" charset="-128"/>
              <a:ea typeface="メイリオ" panose="020B0604030504040204" pitchFamily="50" charset="-128"/>
            </a:endParaRPr>
          </a:p>
          <a:p>
            <a:pPr defTabSz="1007943"/>
            <a:r>
              <a:rPr lang="ja-JP" altLang="en-US" sz="1984" dirty="0">
                <a:solidFill>
                  <a:prstClr val="black"/>
                </a:solidFill>
                <a:latin typeface="メイリオ" panose="020B0604030504040204" pitchFamily="50" charset="-128"/>
                <a:ea typeface="メイリオ" panose="020B0604030504040204" pitchFamily="50" charset="-128"/>
              </a:rPr>
              <a:t>２．ベースマップを選択</a:t>
            </a:r>
            <a:endParaRPr lang="en-US" altLang="ja-JP" sz="1984" dirty="0">
              <a:solidFill>
                <a:prstClr val="black"/>
              </a:solidFill>
              <a:latin typeface="メイリオ" panose="020B0604030504040204" pitchFamily="50" charset="-128"/>
              <a:ea typeface="メイリオ" panose="020B0604030504040204" pitchFamily="50" charset="-128"/>
            </a:endParaRPr>
          </a:p>
          <a:p>
            <a:pPr defTabSz="1007943"/>
            <a:r>
              <a:rPr lang="ja-JP" altLang="en-US" sz="1984" dirty="0">
                <a:solidFill>
                  <a:prstClr val="black"/>
                </a:solidFill>
                <a:latin typeface="メイリオ" panose="020B0604030504040204" pitchFamily="50" charset="-128"/>
                <a:ea typeface="メイリオ" panose="020B0604030504040204" pitchFamily="50" charset="-128"/>
              </a:rPr>
              <a:t>３．左上のメニューから主題図選択</a:t>
            </a:r>
            <a:endParaRPr lang="en-US" altLang="ja-JP" sz="1984" dirty="0">
              <a:solidFill>
                <a:prstClr val="black"/>
              </a:solidFill>
              <a:latin typeface="メイリオ" panose="020B0604030504040204" pitchFamily="50" charset="-128"/>
              <a:ea typeface="メイリオ" panose="020B0604030504040204" pitchFamily="50" charset="-128"/>
            </a:endParaRPr>
          </a:p>
          <a:p>
            <a:pPr defTabSz="1007943"/>
            <a:r>
              <a:rPr lang="ja-JP" altLang="en-US" sz="1984" dirty="0">
                <a:solidFill>
                  <a:prstClr val="black"/>
                </a:solidFill>
                <a:latin typeface="メイリオ" panose="020B0604030504040204" pitchFamily="50" charset="-128"/>
                <a:ea typeface="メイリオ" panose="020B0604030504040204" pitchFamily="50" charset="-128"/>
              </a:rPr>
              <a:t>４．重ね合わせ表示</a:t>
            </a:r>
            <a:endParaRPr lang="en-US" altLang="ja-JP" sz="1984" dirty="0">
              <a:solidFill>
                <a:prstClr val="black"/>
              </a:solidFill>
              <a:latin typeface="メイリオ" panose="020B0604030504040204" pitchFamily="50" charset="-128"/>
              <a:ea typeface="メイリオ" panose="020B0604030504040204" pitchFamily="50" charset="-128"/>
            </a:endParaRPr>
          </a:p>
          <a:p>
            <a:pPr defTabSz="1007943"/>
            <a:r>
              <a:rPr lang="ja-JP" altLang="en-US" sz="1984" dirty="0">
                <a:solidFill>
                  <a:prstClr val="black"/>
                </a:solidFill>
                <a:latin typeface="メイリオ" panose="020B0604030504040204" pitchFamily="50" charset="-128"/>
                <a:ea typeface="メイリオ" panose="020B0604030504040204" pitchFamily="50" charset="-128"/>
              </a:rPr>
              <a:t>５．様々なツールによる解析</a:t>
            </a:r>
          </a:p>
        </p:txBody>
      </p:sp>
      <p:sp>
        <p:nvSpPr>
          <p:cNvPr id="7" name="テキスト ボックス 6">
            <a:extLst>
              <a:ext uri="{FF2B5EF4-FFF2-40B4-BE49-F238E27FC236}">
                <a16:creationId xmlns:a16="http://schemas.microsoft.com/office/drawing/2014/main" id="{BE1CB660-9EB2-7CC5-C4D9-69E199E5DE4B}"/>
              </a:ext>
            </a:extLst>
          </p:cNvPr>
          <p:cNvSpPr txBox="1"/>
          <p:nvPr/>
        </p:nvSpPr>
        <p:spPr>
          <a:xfrm>
            <a:off x="286042" y="4531422"/>
            <a:ext cx="5364239" cy="3077894"/>
          </a:xfrm>
          <a:prstGeom prst="rect">
            <a:avLst/>
          </a:prstGeom>
          <a:noFill/>
        </p:spPr>
        <p:txBody>
          <a:bodyPr wrap="square" rtlCol="0">
            <a:spAutoFit/>
          </a:bodyPr>
          <a:lstStyle/>
          <a:p>
            <a:pPr defTabSz="1007943"/>
            <a:r>
              <a:rPr lang="ja-JP" altLang="en-US" sz="3086" dirty="0">
                <a:solidFill>
                  <a:prstClr val="black"/>
                </a:solidFill>
                <a:latin typeface="メイリオ" panose="020B0604030504040204" pitchFamily="50" charset="-128"/>
                <a:ea typeface="メイリオ" panose="020B0604030504040204" pitchFamily="50" charset="-128"/>
              </a:rPr>
              <a:t>何が見えるだろう</a:t>
            </a:r>
            <a:endParaRPr lang="en-US" altLang="ja-JP" sz="3086" dirty="0">
              <a:solidFill>
                <a:prstClr val="black"/>
              </a:solidFill>
              <a:latin typeface="メイリオ" panose="020B0604030504040204" pitchFamily="50" charset="-128"/>
              <a:ea typeface="メイリオ" panose="020B0604030504040204" pitchFamily="50" charset="-128"/>
            </a:endParaRPr>
          </a:p>
          <a:p>
            <a:pPr defTabSz="1007943"/>
            <a:endParaRPr lang="en-US" altLang="ja-JP" sz="882" dirty="0">
              <a:solidFill>
                <a:prstClr val="black"/>
              </a:solidFill>
              <a:latin typeface="メイリオ" panose="020B0604030504040204" pitchFamily="50" charset="-128"/>
              <a:ea typeface="メイリオ" panose="020B0604030504040204" pitchFamily="50" charset="-128"/>
            </a:endParaRPr>
          </a:p>
          <a:p>
            <a:pPr defTabSz="1007943"/>
            <a:r>
              <a:rPr lang="ja-JP" altLang="en-US" sz="1984" dirty="0">
                <a:solidFill>
                  <a:prstClr val="black"/>
                </a:solidFill>
                <a:latin typeface="メイリオ" panose="020B0604030504040204" pitchFamily="50" charset="-128"/>
                <a:ea typeface="メイリオ" panose="020B0604030504040204" pitchFamily="50" charset="-128"/>
              </a:rPr>
              <a:t>　</a:t>
            </a:r>
            <a:r>
              <a:rPr lang="ja-JP" altLang="en-US" sz="1984" dirty="0">
                <a:solidFill>
                  <a:srgbClr val="C00000"/>
                </a:solidFill>
                <a:latin typeface="メイリオ" panose="020B0604030504040204" pitchFamily="50" charset="-128"/>
                <a:ea typeface="メイリオ" panose="020B0604030504040204" pitchFamily="50" charset="-128"/>
              </a:rPr>
              <a:t>①</a:t>
            </a:r>
            <a:r>
              <a:rPr lang="ja-JP" altLang="en-US" sz="1984" u="sng" dirty="0">
                <a:solidFill>
                  <a:srgbClr val="C00000"/>
                </a:solidFill>
                <a:latin typeface="メイリオ" panose="020B0604030504040204" pitchFamily="50" charset="-128"/>
                <a:ea typeface="メイリオ" panose="020B0604030504040204" pitchFamily="50" charset="-128"/>
              </a:rPr>
              <a:t>数段に区分される地形面</a:t>
            </a:r>
            <a:endParaRPr lang="en-US" altLang="ja-JP" sz="1984" u="sng" dirty="0">
              <a:solidFill>
                <a:srgbClr val="C00000"/>
              </a:solidFill>
              <a:latin typeface="メイリオ" panose="020B0604030504040204" pitchFamily="50" charset="-128"/>
              <a:ea typeface="メイリオ" panose="020B0604030504040204" pitchFamily="50" charset="-128"/>
            </a:endParaRPr>
          </a:p>
          <a:p>
            <a:pPr defTabSz="1007943"/>
            <a:r>
              <a:rPr lang="ja-JP" altLang="en-US" sz="1984" dirty="0">
                <a:solidFill>
                  <a:srgbClr val="C00000"/>
                </a:solidFill>
                <a:latin typeface="メイリオ" panose="020B0604030504040204" pitchFamily="50" charset="-128"/>
                <a:ea typeface="メイリオ" panose="020B0604030504040204" pitchFamily="50" charset="-128"/>
              </a:rPr>
              <a:t>　②</a:t>
            </a:r>
            <a:r>
              <a:rPr lang="ja-JP" altLang="en-US" sz="1984" u="sng" dirty="0">
                <a:solidFill>
                  <a:srgbClr val="C00000"/>
                </a:solidFill>
                <a:latin typeface="メイリオ" panose="020B0604030504040204" pitchFamily="50" charset="-128"/>
                <a:ea typeface="メイリオ" panose="020B0604030504040204" pitchFamily="50" charset="-128"/>
              </a:rPr>
              <a:t>舟底型の谷津</a:t>
            </a:r>
            <a:endParaRPr lang="en-US" altLang="ja-JP" sz="1984" u="sng" dirty="0">
              <a:solidFill>
                <a:srgbClr val="C00000"/>
              </a:solidFill>
              <a:latin typeface="メイリオ" panose="020B0604030504040204" pitchFamily="50" charset="-128"/>
              <a:ea typeface="メイリオ" panose="020B0604030504040204" pitchFamily="50" charset="-128"/>
            </a:endParaRPr>
          </a:p>
          <a:p>
            <a:pPr defTabSz="1007943"/>
            <a:r>
              <a:rPr lang="ja-JP" altLang="en-US" sz="1984" dirty="0">
                <a:solidFill>
                  <a:srgbClr val="C00000"/>
                </a:solidFill>
                <a:latin typeface="メイリオ" panose="020B0604030504040204" pitchFamily="50" charset="-128"/>
                <a:ea typeface="メイリオ" panose="020B0604030504040204" pitchFamily="50" charset="-128"/>
              </a:rPr>
              <a:t>　③</a:t>
            </a:r>
            <a:r>
              <a:rPr lang="ja-JP" altLang="en-US" sz="1984" u="sng" dirty="0">
                <a:solidFill>
                  <a:srgbClr val="C00000"/>
                </a:solidFill>
                <a:latin typeface="メイリオ" panose="020B0604030504040204" pitchFamily="50" charset="-128"/>
                <a:ea typeface="メイリオ" panose="020B0604030504040204" pitchFamily="50" charset="-128"/>
              </a:rPr>
              <a:t>台地上の皿状の浅い谷</a:t>
            </a:r>
            <a:endParaRPr lang="en-US" altLang="ja-JP" sz="1984" u="sng" dirty="0">
              <a:solidFill>
                <a:srgbClr val="C00000"/>
              </a:solidFill>
              <a:latin typeface="メイリオ" panose="020B0604030504040204" pitchFamily="50" charset="-128"/>
              <a:ea typeface="メイリオ" panose="020B0604030504040204" pitchFamily="50" charset="-128"/>
            </a:endParaRPr>
          </a:p>
          <a:p>
            <a:pPr defTabSz="1007943"/>
            <a:r>
              <a:rPr lang="ja-JP" altLang="en-US" sz="1984" dirty="0">
                <a:solidFill>
                  <a:srgbClr val="C00000"/>
                </a:solidFill>
                <a:latin typeface="メイリオ" panose="020B0604030504040204" pitchFamily="50" charset="-128"/>
                <a:ea typeface="メイリオ" panose="020B0604030504040204" pitchFamily="50" charset="-128"/>
              </a:rPr>
              <a:t>　④</a:t>
            </a:r>
            <a:r>
              <a:rPr lang="ja-JP" altLang="en-US" sz="1984" u="sng" dirty="0">
                <a:solidFill>
                  <a:srgbClr val="C00000"/>
                </a:solidFill>
                <a:latin typeface="メイリオ" panose="020B0604030504040204" pitchFamily="50" charset="-128"/>
                <a:ea typeface="メイリオ" panose="020B0604030504040204" pitchFamily="50" charset="-128"/>
              </a:rPr>
              <a:t>台地上の閉じた凹地</a:t>
            </a:r>
            <a:endParaRPr lang="en-US" altLang="ja-JP" sz="1984" u="sng" dirty="0">
              <a:solidFill>
                <a:srgbClr val="C00000"/>
              </a:solidFill>
              <a:latin typeface="メイリオ" panose="020B0604030504040204" pitchFamily="50" charset="-128"/>
              <a:ea typeface="メイリオ" panose="020B0604030504040204" pitchFamily="50" charset="-128"/>
            </a:endParaRPr>
          </a:p>
          <a:p>
            <a:pPr defTabSz="1007943"/>
            <a:r>
              <a:rPr lang="ja-JP" altLang="en-US" sz="1984" dirty="0">
                <a:solidFill>
                  <a:srgbClr val="C00000"/>
                </a:solidFill>
                <a:latin typeface="メイリオ" panose="020B0604030504040204" pitchFamily="50" charset="-128"/>
                <a:ea typeface="メイリオ" panose="020B0604030504040204" pitchFamily="50" charset="-128"/>
              </a:rPr>
              <a:t>　⑤</a:t>
            </a:r>
            <a:r>
              <a:rPr lang="ja-JP" altLang="en-US" sz="1984" u="sng" dirty="0">
                <a:solidFill>
                  <a:srgbClr val="C00000"/>
                </a:solidFill>
                <a:latin typeface="メイリオ" panose="020B0604030504040204" pitchFamily="50" charset="-128"/>
                <a:ea typeface="メイリオ" panose="020B0604030504040204" pitchFamily="50" charset="-128"/>
              </a:rPr>
              <a:t>化石谷（無水谷）</a:t>
            </a:r>
          </a:p>
          <a:p>
            <a:pPr defTabSz="1007943"/>
            <a:endParaRPr lang="en-US" altLang="ja-JP" sz="882" dirty="0">
              <a:solidFill>
                <a:prstClr val="black"/>
              </a:solidFill>
              <a:latin typeface="游ゴシック" panose="020F0502020204030204"/>
              <a:ea typeface="游ゴシック" panose="020B0400000000000000" pitchFamily="50" charset="-128"/>
            </a:endParaRPr>
          </a:p>
          <a:p>
            <a:pPr defTabSz="1007943"/>
            <a:r>
              <a:rPr lang="ja-JP" altLang="en-US" sz="2646" dirty="0">
                <a:solidFill>
                  <a:srgbClr val="0070C0"/>
                </a:solidFill>
                <a:latin typeface="メイリオ" panose="020B0604030504040204" pitchFamily="50" charset="-128"/>
                <a:ea typeface="メイリオ" panose="020B0604030504040204" pitchFamily="50" charset="-128"/>
              </a:rPr>
              <a:t>水循環と地形形成の相互作用</a:t>
            </a:r>
            <a:r>
              <a:rPr lang="ja-JP" altLang="en-US" sz="2646" dirty="0">
                <a:solidFill>
                  <a:prstClr val="black"/>
                </a:solidFill>
                <a:latin typeface="メイリオ" panose="020B0604030504040204" pitchFamily="50" charset="-128"/>
                <a:ea typeface="メイリオ" panose="020B0604030504040204" pitchFamily="50" charset="-128"/>
              </a:rPr>
              <a:t>　　</a:t>
            </a:r>
            <a:r>
              <a:rPr lang="ja-JP" altLang="en-US" sz="1984" dirty="0">
                <a:solidFill>
                  <a:prstClr val="black"/>
                </a:solidFill>
                <a:latin typeface="メイリオ" panose="020B0604030504040204" pitchFamily="50" charset="-128"/>
                <a:ea typeface="メイリオ" panose="020B0604030504040204" pitchFamily="50" charset="-128"/>
              </a:rPr>
              <a:t>⇒</a:t>
            </a:r>
            <a:r>
              <a:rPr lang="ja-JP" altLang="en-US" sz="1984" dirty="0">
                <a:solidFill>
                  <a:srgbClr val="FF0000"/>
                </a:solidFill>
                <a:latin typeface="メイリオ" panose="020B0604030504040204" pitchFamily="50" charset="-128"/>
                <a:ea typeface="メイリオ" panose="020B0604030504040204" pitchFamily="50" charset="-128"/>
              </a:rPr>
              <a:t>ダイナミック地形学</a:t>
            </a:r>
            <a:r>
              <a:rPr lang="en-US" altLang="ja-JP" sz="1984" dirty="0">
                <a:solidFill>
                  <a:srgbClr val="FF0000"/>
                </a:solidFill>
                <a:latin typeface="メイリオ" panose="020B0604030504040204" pitchFamily="50" charset="-128"/>
                <a:ea typeface="メイリオ" panose="020B0604030504040204" pitchFamily="50" charset="-128"/>
              </a:rPr>
              <a:t>(≒</a:t>
            </a:r>
            <a:r>
              <a:rPr lang="ja-JP" altLang="en-US" sz="1984" dirty="0">
                <a:solidFill>
                  <a:srgbClr val="FF0000"/>
                </a:solidFill>
                <a:latin typeface="メイリオ" panose="020B0604030504040204" pitchFamily="50" charset="-128"/>
                <a:ea typeface="メイリオ" panose="020B0604030504040204" pitchFamily="50" charset="-128"/>
              </a:rPr>
              <a:t>水文地形学</a:t>
            </a:r>
            <a:r>
              <a:rPr lang="en-US" altLang="ja-JP" sz="1984" dirty="0">
                <a:solidFill>
                  <a:srgbClr val="FF0000"/>
                </a:solidFill>
                <a:latin typeface="メイリオ" panose="020B0604030504040204" pitchFamily="50" charset="-128"/>
                <a:ea typeface="メイリオ" panose="020B0604030504040204" pitchFamily="50" charset="-128"/>
              </a:rPr>
              <a:t>)</a:t>
            </a:r>
          </a:p>
        </p:txBody>
      </p:sp>
      <p:pic>
        <p:nvPicPr>
          <p:cNvPr id="3" name="図 2">
            <a:extLst>
              <a:ext uri="{FF2B5EF4-FFF2-40B4-BE49-F238E27FC236}">
                <a16:creationId xmlns:a16="http://schemas.microsoft.com/office/drawing/2014/main" id="{4482C98B-28B0-3131-9F93-020459F288A1}"/>
              </a:ext>
            </a:extLst>
          </p:cNvPr>
          <p:cNvPicPr>
            <a:picLocks noChangeAspect="1"/>
          </p:cNvPicPr>
          <p:nvPr/>
        </p:nvPicPr>
        <p:blipFill>
          <a:blip r:embed="rId5"/>
          <a:stretch>
            <a:fillRect/>
          </a:stretch>
        </p:blipFill>
        <p:spPr>
          <a:xfrm>
            <a:off x="3662142" y="5693834"/>
            <a:ext cx="1049588" cy="915194"/>
          </a:xfrm>
          <a:prstGeom prst="rect">
            <a:avLst/>
          </a:prstGeom>
        </p:spPr>
      </p:pic>
    </p:spTree>
    <p:extLst>
      <p:ext uri="{BB962C8B-B14F-4D97-AF65-F5344CB8AC3E}">
        <p14:creationId xmlns:p14="http://schemas.microsoft.com/office/powerpoint/2010/main" val="3494537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8713793-A35C-2764-8D93-1CF2DCCEE9B5}"/>
              </a:ext>
            </a:extLst>
          </p:cNvPr>
          <p:cNvSpPr txBox="1"/>
          <p:nvPr/>
        </p:nvSpPr>
        <p:spPr>
          <a:xfrm>
            <a:off x="49479" y="162149"/>
            <a:ext cx="4603733" cy="499496"/>
          </a:xfrm>
          <a:prstGeom prst="rect">
            <a:avLst/>
          </a:prstGeom>
          <a:noFill/>
        </p:spPr>
        <p:txBody>
          <a:bodyPr wrap="square" rtlCol="0">
            <a:spAutoFit/>
          </a:bodyPr>
          <a:lstStyle/>
          <a:p>
            <a:pPr defTabSz="1007943"/>
            <a:r>
              <a:rPr lang="ja-JP" altLang="en-US" sz="2646" b="1" dirty="0">
                <a:solidFill>
                  <a:srgbClr val="0070C0"/>
                </a:solidFill>
                <a:latin typeface="メイリオ" panose="020B0604030504040204" pitchFamily="50" charset="-128"/>
                <a:ea typeface="メイリオ" panose="020B0604030504040204" pitchFamily="50" charset="-128"/>
              </a:rPr>
              <a:t>①数段に区分される平坦面</a:t>
            </a:r>
            <a:endParaRPr lang="en-US" altLang="ja-JP" sz="2646" b="1" dirty="0">
              <a:solidFill>
                <a:srgbClr val="0070C0"/>
              </a:solidFill>
              <a:latin typeface="メイリオ" panose="020B0604030504040204" pitchFamily="50" charset="-128"/>
              <a:ea typeface="メイリオ" panose="020B0604030504040204" pitchFamily="50" charset="-128"/>
            </a:endParaRPr>
          </a:p>
        </p:txBody>
      </p:sp>
      <p:pic>
        <p:nvPicPr>
          <p:cNvPr id="9" name="図 8">
            <a:extLst>
              <a:ext uri="{FF2B5EF4-FFF2-40B4-BE49-F238E27FC236}">
                <a16:creationId xmlns:a16="http://schemas.microsoft.com/office/drawing/2014/main" id="{E0330DB8-F2AB-C1D1-0AA7-F9C89DAFF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4064" y="78257"/>
            <a:ext cx="8900243" cy="7451366"/>
          </a:xfrm>
          <a:prstGeom prst="rect">
            <a:avLst/>
          </a:prstGeom>
        </p:spPr>
      </p:pic>
      <p:sp>
        <p:nvSpPr>
          <p:cNvPr id="10" name="テキスト ボックス 9">
            <a:extLst>
              <a:ext uri="{FF2B5EF4-FFF2-40B4-BE49-F238E27FC236}">
                <a16:creationId xmlns:a16="http://schemas.microsoft.com/office/drawing/2014/main" id="{F0C0DC0C-FB37-72D0-E2AF-26D3BB675B8D}"/>
              </a:ext>
            </a:extLst>
          </p:cNvPr>
          <p:cNvSpPr txBox="1"/>
          <p:nvPr/>
        </p:nvSpPr>
        <p:spPr>
          <a:xfrm>
            <a:off x="217854" y="635454"/>
            <a:ext cx="4036208" cy="2534989"/>
          </a:xfrm>
          <a:prstGeom prst="rect">
            <a:avLst/>
          </a:prstGeom>
          <a:noFill/>
        </p:spPr>
        <p:txBody>
          <a:bodyPr wrap="square" rtlCol="0">
            <a:spAutoFit/>
          </a:bodyPr>
          <a:lstStyle/>
          <a:p>
            <a:pPr defTabSz="1007943"/>
            <a:r>
              <a:rPr lang="ja-JP" altLang="en-US" sz="3086" dirty="0">
                <a:solidFill>
                  <a:prstClr val="black"/>
                </a:solidFill>
                <a:latin typeface="メイリオ" panose="020B0604030504040204" pitchFamily="50" charset="-128"/>
                <a:ea typeface="メイリオ" panose="020B0604030504040204" pitchFamily="50" charset="-128"/>
              </a:rPr>
              <a:t>下総台地の地形面</a:t>
            </a:r>
            <a:endParaRPr lang="en-US" altLang="ja-JP" sz="3086" dirty="0">
              <a:solidFill>
                <a:prstClr val="black"/>
              </a:solidFill>
              <a:latin typeface="メイリオ" panose="020B0604030504040204" pitchFamily="50" charset="-128"/>
              <a:ea typeface="メイリオ" panose="020B0604030504040204" pitchFamily="50" charset="-128"/>
            </a:endParaRPr>
          </a:p>
          <a:p>
            <a:pPr defTabSz="1007943"/>
            <a:endParaRPr lang="en-US" altLang="ja-JP" sz="882" dirty="0">
              <a:solidFill>
                <a:prstClr val="black"/>
              </a:solidFill>
              <a:latin typeface="メイリオ" panose="020B0604030504040204" pitchFamily="50" charset="-128"/>
              <a:ea typeface="メイリオ" panose="020B0604030504040204" pitchFamily="50" charset="-128"/>
            </a:endParaRPr>
          </a:p>
          <a:p>
            <a:pPr defTabSz="1007943"/>
            <a:r>
              <a:rPr lang="ja-JP" altLang="en-US" sz="1984" dirty="0">
                <a:solidFill>
                  <a:srgbClr val="FFFF00"/>
                </a:solidFill>
                <a:latin typeface="メイリオ" panose="020B0604030504040204" pitchFamily="50" charset="-128"/>
                <a:ea typeface="メイリオ" panose="020B0604030504040204" pitchFamily="50" charset="-128"/>
              </a:rPr>
              <a:t>■</a:t>
            </a:r>
            <a:r>
              <a:rPr lang="ja-JP" altLang="en-US" sz="1984" dirty="0">
                <a:solidFill>
                  <a:prstClr val="black"/>
                </a:solidFill>
                <a:latin typeface="メイリオ" panose="020B0604030504040204" pitchFamily="50" charset="-128"/>
                <a:ea typeface="メイリオ" panose="020B0604030504040204" pitchFamily="50" charset="-128"/>
              </a:rPr>
              <a:t>下総上位面　約１２万年</a:t>
            </a:r>
            <a:endParaRPr lang="en-US" altLang="ja-JP" sz="1984" dirty="0">
              <a:solidFill>
                <a:prstClr val="black"/>
              </a:solidFill>
              <a:latin typeface="メイリオ" panose="020B0604030504040204" pitchFamily="50" charset="-128"/>
              <a:ea typeface="メイリオ" panose="020B0604030504040204" pitchFamily="50" charset="-128"/>
            </a:endParaRPr>
          </a:p>
          <a:p>
            <a:pPr defTabSz="1007943"/>
            <a:r>
              <a:rPr lang="ja-JP" altLang="en-US" sz="1984" dirty="0">
                <a:solidFill>
                  <a:srgbClr val="92D050"/>
                </a:solidFill>
                <a:latin typeface="メイリオ" panose="020B0604030504040204" pitchFamily="50" charset="-128"/>
                <a:ea typeface="メイリオ" panose="020B0604030504040204" pitchFamily="50" charset="-128"/>
              </a:rPr>
              <a:t>■</a:t>
            </a:r>
            <a:r>
              <a:rPr lang="ja-JP" altLang="en-US" sz="1984" dirty="0">
                <a:solidFill>
                  <a:prstClr val="black"/>
                </a:solidFill>
                <a:latin typeface="メイリオ" panose="020B0604030504040204" pitchFamily="50" charset="-128"/>
                <a:ea typeface="メイリオ" panose="020B0604030504040204" pitchFamily="50" charset="-128"/>
              </a:rPr>
              <a:t>下総下位面　約１０万年</a:t>
            </a:r>
            <a:endParaRPr lang="en-US" altLang="ja-JP" sz="1984" dirty="0">
              <a:solidFill>
                <a:prstClr val="black"/>
              </a:solidFill>
              <a:latin typeface="メイリオ" panose="020B0604030504040204" pitchFamily="50" charset="-128"/>
              <a:ea typeface="メイリオ" panose="020B0604030504040204" pitchFamily="50" charset="-128"/>
            </a:endParaRPr>
          </a:p>
          <a:p>
            <a:pPr defTabSz="1007943"/>
            <a:r>
              <a:rPr lang="ja-JP" altLang="en-US" sz="1984" dirty="0">
                <a:solidFill>
                  <a:srgbClr val="70AD47">
                    <a:lumMod val="75000"/>
                  </a:srgbClr>
                </a:solidFill>
                <a:latin typeface="メイリオ" panose="020B0604030504040204" pitchFamily="50" charset="-128"/>
                <a:ea typeface="メイリオ" panose="020B0604030504040204" pitchFamily="50" charset="-128"/>
              </a:rPr>
              <a:t>■</a:t>
            </a:r>
            <a:r>
              <a:rPr lang="ja-JP" altLang="en-US" sz="1984" dirty="0">
                <a:solidFill>
                  <a:prstClr val="black"/>
                </a:solidFill>
                <a:latin typeface="メイリオ" panose="020B0604030504040204" pitchFamily="50" charset="-128"/>
                <a:ea typeface="メイリオ" panose="020B0604030504040204" pitchFamily="50" charset="-128"/>
              </a:rPr>
              <a:t>千葉面　　　約６万年</a:t>
            </a:r>
            <a:endParaRPr lang="en-US" altLang="ja-JP" sz="1984" dirty="0">
              <a:solidFill>
                <a:prstClr val="black"/>
              </a:solidFill>
              <a:latin typeface="メイリオ" panose="020B0604030504040204" pitchFamily="50" charset="-128"/>
              <a:ea typeface="メイリオ" panose="020B0604030504040204" pitchFamily="50" charset="-128"/>
            </a:endParaRPr>
          </a:p>
          <a:p>
            <a:pPr defTabSz="1007943"/>
            <a:r>
              <a:rPr lang="ja-JP" altLang="en-US" sz="1984" dirty="0">
                <a:solidFill>
                  <a:srgbClr val="5B9BD5">
                    <a:lumMod val="40000"/>
                    <a:lumOff val="60000"/>
                  </a:srgbClr>
                </a:solidFill>
                <a:latin typeface="メイリオ" panose="020B0604030504040204" pitchFamily="50" charset="-128"/>
                <a:ea typeface="メイリオ" panose="020B0604030504040204" pitchFamily="50" charset="-128"/>
              </a:rPr>
              <a:t>■</a:t>
            </a:r>
            <a:r>
              <a:rPr lang="ja-JP" altLang="en-US" sz="1984" dirty="0">
                <a:solidFill>
                  <a:prstClr val="black"/>
                </a:solidFill>
                <a:latin typeface="メイリオ" panose="020B0604030504040204" pitchFamily="50" charset="-128"/>
                <a:ea typeface="メイリオ" panose="020B0604030504040204" pitchFamily="50" charset="-128"/>
              </a:rPr>
              <a:t>沖積低地　　１万年前以降</a:t>
            </a:r>
            <a:endParaRPr lang="en-US" altLang="ja-JP" sz="1984" dirty="0">
              <a:solidFill>
                <a:prstClr val="black"/>
              </a:solidFill>
              <a:latin typeface="メイリオ" panose="020B0604030504040204" pitchFamily="50" charset="-128"/>
              <a:ea typeface="メイリオ" panose="020B0604030504040204" pitchFamily="50" charset="-128"/>
            </a:endParaRPr>
          </a:p>
          <a:p>
            <a:pPr defTabSz="1007943"/>
            <a:endParaRPr lang="en-US" altLang="ja-JP" sz="1984" dirty="0">
              <a:solidFill>
                <a:prstClr val="black"/>
              </a:solidFill>
              <a:latin typeface="メイリオ" panose="020B0604030504040204" pitchFamily="50" charset="-128"/>
              <a:ea typeface="メイリオ" panose="020B0604030504040204" pitchFamily="50" charset="-128"/>
            </a:endParaRPr>
          </a:p>
          <a:p>
            <a:pPr defTabSz="1007943"/>
            <a:endParaRPr lang="ja-JP" altLang="en-US" sz="1984" dirty="0">
              <a:solidFill>
                <a:prstClr val="black"/>
              </a:solidFill>
              <a:latin typeface="メイリオ" panose="020B0604030504040204" pitchFamily="50" charset="-128"/>
              <a:ea typeface="メイリオ" panose="020B0604030504040204" pitchFamily="50" charset="-128"/>
            </a:endParaRPr>
          </a:p>
        </p:txBody>
      </p:sp>
      <p:pic>
        <p:nvPicPr>
          <p:cNvPr id="11" name="図 10">
            <a:extLst>
              <a:ext uri="{FF2B5EF4-FFF2-40B4-BE49-F238E27FC236}">
                <a16:creationId xmlns:a16="http://schemas.microsoft.com/office/drawing/2014/main" id="{B1F42747-7083-9EE7-A03A-00251AF3D9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48" y="2641353"/>
            <a:ext cx="4145769" cy="1424433"/>
          </a:xfrm>
          <a:prstGeom prst="rect">
            <a:avLst/>
          </a:prstGeom>
        </p:spPr>
      </p:pic>
      <p:sp>
        <p:nvSpPr>
          <p:cNvPr id="12" name="テキスト ボックス 11">
            <a:extLst>
              <a:ext uri="{FF2B5EF4-FFF2-40B4-BE49-F238E27FC236}">
                <a16:creationId xmlns:a16="http://schemas.microsoft.com/office/drawing/2014/main" id="{4B2AE5BA-C6E2-3BD5-8511-C836D878B063}"/>
              </a:ext>
            </a:extLst>
          </p:cNvPr>
          <p:cNvSpPr txBox="1"/>
          <p:nvPr/>
        </p:nvSpPr>
        <p:spPr>
          <a:xfrm>
            <a:off x="2699746" y="3899257"/>
            <a:ext cx="398800" cy="397673"/>
          </a:xfrm>
          <a:prstGeom prst="rect">
            <a:avLst/>
          </a:prstGeom>
          <a:noFill/>
        </p:spPr>
        <p:txBody>
          <a:bodyPr wrap="square" rtlCol="0">
            <a:spAutoFit/>
          </a:bodyPr>
          <a:lstStyle/>
          <a:p>
            <a:pPr defTabSz="1007943"/>
            <a:r>
              <a:rPr lang="ja-JP" altLang="en-US" sz="1984" dirty="0">
                <a:solidFill>
                  <a:srgbClr val="FFFF00"/>
                </a:solidFill>
                <a:latin typeface="メイリオ" panose="020B0604030504040204" pitchFamily="50" charset="-128"/>
                <a:ea typeface="メイリオ" panose="020B0604030504040204" pitchFamily="50" charset="-128"/>
              </a:rPr>
              <a:t>■</a:t>
            </a:r>
            <a:endParaRPr lang="ja-JP" altLang="en-US" sz="1984" dirty="0">
              <a:solidFill>
                <a:prstClr val="black"/>
              </a:solidFill>
              <a:latin typeface="游ゴシック" panose="020F0502020204030204"/>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11D63B87-4B5B-707F-5B25-F5AA8F2589A2}"/>
              </a:ext>
            </a:extLst>
          </p:cNvPr>
          <p:cNvSpPr txBox="1"/>
          <p:nvPr/>
        </p:nvSpPr>
        <p:spPr>
          <a:xfrm>
            <a:off x="2311169" y="3887563"/>
            <a:ext cx="398800" cy="397673"/>
          </a:xfrm>
          <a:prstGeom prst="rect">
            <a:avLst/>
          </a:prstGeom>
          <a:noFill/>
        </p:spPr>
        <p:txBody>
          <a:bodyPr wrap="square" rtlCol="0">
            <a:spAutoFit/>
          </a:bodyPr>
          <a:lstStyle/>
          <a:p>
            <a:pPr defTabSz="1007943"/>
            <a:r>
              <a:rPr lang="ja-JP" altLang="en-US" sz="1984" dirty="0">
                <a:solidFill>
                  <a:srgbClr val="92D050"/>
                </a:solidFill>
                <a:latin typeface="メイリオ" panose="020B0604030504040204" pitchFamily="50" charset="-128"/>
                <a:ea typeface="メイリオ" panose="020B0604030504040204" pitchFamily="50" charset="-128"/>
              </a:rPr>
              <a:t>■ </a:t>
            </a:r>
            <a:endParaRPr lang="ja-JP" altLang="en-US" sz="1984" dirty="0">
              <a:solidFill>
                <a:prstClr val="black"/>
              </a:solidFill>
              <a:latin typeface="游ゴシック" panose="020F0502020204030204"/>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823E01C5-E2C9-5E6F-0C6F-F6C9AB3C5FF4}"/>
              </a:ext>
            </a:extLst>
          </p:cNvPr>
          <p:cNvSpPr txBox="1"/>
          <p:nvPr/>
        </p:nvSpPr>
        <p:spPr>
          <a:xfrm>
            <a:off x="485143" y="3897785"/>
            <a:ext cx="398800" cy="397673"/>
          </a:xfrm>
          <a:prstGeom prst="rect">
            <a:avLst/>
          </a:prstGeom>
          <a:noFill/>
        </p:spPr>
        <p:txBody>
          <a:bodyPr wrap="square" rtlCol="0">
            <a:spAutoFit/>
          </a:bodyPr>
          <a:lstStyle/>
          <a:p>
            <a:pPr defTabSz="1007943"/>
            <a:r>
              <a:rPr lang="ja-JP" altLang="en-US" sz="1984" dirty="0">
                <a:solidFill>
                  <a:srgbClr val="5B9BD5">
                    <a:lumMod val="40000"/>
                    <a:lumOff val="60000"/>
                  </a:srgbClr>
                </a:solidFill>
                <a:latin typeface="メイリオ" panose="020B0604030504040204" pitchFamily="50" charset="-128"/>
                <a:ea typeface="メイリオ" panose="020B0604030504040204" pitchFamily="50" charset="-128"/>
              </a:rPr>
              <a:t>■ </a:t>
            </a:r>
            <a:r>
              <a:rPr lang="ja-JP" altLang="en-US" sz="1984" dirty="0">
                <a:solidFill>
                  <a:srgbClr val="92D050"/>
                </a:solidFill>
                <a:latin typeface="メイリオ" panose="020B0604030504040204" pitchFamily="50" charset="-128"/>
                <a:ea typeface="メイリオ" panose="020B0604030504040204" pitchFamily="50" charset="-128"/>
              </a:rPr>
              <a:t> </a:t>
            </a:r>
            <a:endParaRPr lang="ja-JP" altLang="en-US" sz="1984" dirty="0">
              <a:solidFill>
                <a:prstClr val="black"/>
              </a:solidFill>
              <a:latin typeface="游ゴシック" panose="020F0502020204030204"/>
              <a:ea typeface="游ゴシック" panose="020B0400000000000000" pitchFamily="50" charset="-128"/>
            </a:endParaRPr>
          </a:p>
        </p:txBody>
      </p:sp>
      <p:sp>
        <p:nvSpPr>
          <p:cNvPr id="15" name="テキスト ボックス 14">
            <a:extLst>
              <a:ext uri="{FF2B5EF4-FFF2-40B4-BE49-F238E27FC236}">
                <a16:creationId xmlns:a16="http://schemas.microsoft.com/office/drawing/2014/main" id="{7CD6324A-184E-5A66-0F1C-2297190CD829}"/>
              </a:ext>
            </a:extLst>
          </p:cNvPr>
          <p:cNvSpPr txBox="1"/>
          <p:nvPr/>
        </p:nvSpPr>
        <p:spPr>
          <a:xfrm>
            <a:off x="1422993" y="3889021"/>
            <a:ext cx="398800" cy="397673"/>
          </a:xfrm>
          <a:prstGeom prst="rect">
            <a:avLst/>
          </a:prstGeom>
          <a:noFill/>
        </p:spPr>
        <p:txBody>
          <a:bodyPr wrap="square" rtlCol="0">
            <a:spAutoFit/>
          </a:bodyPr>
          <a:lstStyle/>
          <a:p>
            <a:pPr defTabSz="1007943"/>
            <a:r>
              <a:rPr lang="ja-JP" altLang="en-US" sz="1984" dirty="0">
                <a:solidFill>
                  <a:srgbClr val="70AD47">
                    <a:lumMod val="75000"/>
                  </a:srgbClr>
                </a:solidFill>
                <a:latin typeface="メイリオ" panose="020B0604030504040204" pitchFamily="50" charset="-128"/>
                <a:ea typeface="メイリオ" panose="020B0604030504040204" pitchFamily="50" charset="-128"/>
              </a:rPr>
              <a:t>■ </a:t>
            </a:r>
            <a:r>
              <a:rPr lang="ja-JP" altLang="en-US" sz="1984" dirty="0">
                <a:solidFill>
                  <a:srgbClr val="92D050"/>
                </a:solidFill>
                <a:latin typeface="メイリオ" panose="020B0604030504040204" pitchFamily="50" charset="-128"/>
                <a:ea typeface="メイリオ" panose="020B0604030504040204" pitchFamily="50" charset="-128"/>
              </a:rPr>
              <a:t> </a:t>
            </a:r>
            <a:endParaRPr lang="ja-JP" altLang="en-US" sz="1984" dirty="0">
              <a:solidFill>
                <a:prstClr val="black"/>
              </a:solidFill>
              <a:latin typeface="游ゴシック" panose="020F0502020204030204"/>
              <a:ea typeface="游ゴシック" panose="020B0400000000000000" pitchFamily="50" charset="-128"/>
            </a:endParaRPr>
          </a:p>
        </p:txBody>
      </p:sp>
      <p:sp>
        <p:nvSpPr>
          <p:cNvPr id="16" name="テキスト ボックス 15">
            <a:extLst>
              <a:ext uri="{FF2B5EF4-FFF2-40B4-BE49-F238E27FC236}">
                <a16:creationId xmlns:a16="http://schemas.microsoft.com/office/drawing/2014/main" id="{A66F34EE-3392-E0A1-365C-2619E4067105}"/>
              </a:ext>
            </a:extLst>
          </p:cNvPr>
          <p:cNvSpPr txBox="1"/>
          <p:nvPr/>
        </p:nvSpPr>
        <p:spPr>
          <a:xfrm>
            <a:off x="441317" y="2559309"/>
            <a:ext cx="430959" cy="228076"/>
          </a:xfrm>
          <a:prstGeom prst="rect">
            <a:avLst/>
          </a:prstGeom>
          <a:noFill/>
        </p:spPr>
        <p:txBody>
          <a:bodyPr wrap="square" rtlCol="0">
            <a:spAutoFit/>
          </a:bodyPr>
          <a:lstStyle/>
          <a:p>
            <a:pPr defTabSz="1007943"/>
            <a:r>
              <a:rPr lang="ja-JP" altLang="en-US" sz="882" b="1" dirty="0">
                <a:solidFill>
                  <a:srgbClr val="44546A"/>
                </a:solidFill>
                <a:latin typeface="メイリオ" panose="020B0604030504040204" pitchFamily="50" charset="-128"/>
                <a:ea typeface="メイリオ" panose="020B0604030504040204" pitchFamily="50" charset="-128"/>
              </a:rPr>
              <a:t>現在</a:t>
            </a:r>
          </a:p>
        </p:txBody>
      </p:sp>
      <p:sp>
        <p:nvSpPr>
          <p:cNvPr id="17" name="テキスト ボックス 16">
            <a:extLst>
              <a:ext uri="{FF2B5EF4-FFF2-40B4-BE49-F238E27FC236}">
                <a16:creationId xmlns:a16="http://schemas.microsoft.com/office/drawing/2014/main" id="{FBEAB6BD-8C07-BC41-87D3-996B7529F6C6}"/>
              </a:ext>
            </a:extLst>
          </p:cNvPr>
          <p:cNvSpPr txBox="1"/>
          <p:nvPr/>
        </p:nvSpPr>
        <p:spPr>
          <a:xfrm>
            <a:off x="3475441" y="2565147"/>
            <a:ext cx="430959" cy="228076"/>
          </a:xfrm>
          <a:prstGeom prst="rect">
            <a:avLst/>
          </a:prstGeom>
          <a:noFill/>
        </p:spPr>
        <p:txBody>
          <a:bodyPr wrap="square" rtlCol="0">
            <a:spAutoFit/>
          </a:bodyPr>
          <a:lstStyle/>
          <a:p>
            <a:pPr defTabSz="1007943"/>
            <a:r>
              <a:rPr lang="ja-JP" altLang="en-US" sz="882" b="1" dirty="0">
                <a:solidFill>
                  <a:srgbClr val="44546A"/>
                </a:solidFill>
                <a:latin typeface="メイリオ" panose="020B0604030504040204" pitchFamily="50" charset="-128"/>
                <a:ea typeface="メイリオ" panose="020B0604030504040204" pitchFamily="50" charset="-128"/>
              </a:rPr>
              <a:t>過去</a:t>
            </a:r>
          </a:p>
        </p:txBody>
      </p:sp>
      <p:sp>
        <p:nvSpPr>
          <p:cNvPr id="18" name="正方形/長方形 17">
            <a:extLst>
              <a:ext uri="{FF2B5EF4-FFF2-40B4-BE49-F238E27FC236}">
                <a16:creationId xmlns:a16="http://schemas.microsoft.com/office/drawing/2014/main" id="{F4A4B6DA-B425-5006-1DA1-729E162DB763}"/>
              </a:ext>
            </a:extLst>
          </p:cNvPr>
          <p:cNvSpPr/>
          <p:nvPr/>
        </p:nvSpPr>
        <p:spPr>
          <a:xfrm>
            <a:off x="3812882" y="2730252"/>
            <a:ext cx="390035" cy="1121900"/>
          </a:xfrm>
          <a:prstGeom prst="rect">
            <a:avLst/>
          </a:prstGeom>
          <a:solidFill>
            <a:schemeClr val="accent1">
              <a:alpha val="1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07943"/>
            <a:endParaRPr lang="ja-JP" altLang="en-US" sz="1984">
              <a:solidFill>
                <a:prstClr val="white"/>
              </a:solidFill>
              <a:latin typeface="游ゴシック" panose="020F0502020204030204"/>
              <a:ea typeface="游ゴシック" panose="020B0400000000000000" pitchFamily="50" charset="-128"/>
            </a:endParaRPr>
          </a:p>
        </p:txBody>
      </p:sp>
      <p:sp>
        <p:nvSpPr>
          <p:cNvPr id="19" name="テキスト ボックス 18">
            <a:extLst>
              <a:ext uri="{FF2B5EF4-FFF2-40B4-BE49-F238E27FC236}">
                <a16:creationId xmlns:a16="http://schemas.microsoft.com/office/drawing/2014/main" id="{AF4F82ED-185C-661D-5A62-AD35FFAE524E}"/>
              </a:ext>
            </a:extLst>
          </p:cNvPr>
          <p:cNvSpPr txBox="1"/>
          <p:nvPr/>
        </p:nvSpPr>
        <p:spPr>
          <a:xfrm>
            <a:off x="220311" y="4420466"/>
            <a:ext cx="4368177" cy="3111878"/>
          </a:xfrm>
          <a:prstGeom prst="rect">
            <a:avLst/>
          </a:prstGeom>
          <a:noFill/>
        </p:spPr>
        <p:txBody>
          <a:bodyPr wrap="square" rtlCol="0">
            <a:spAutoFit/>
          </a:bodyPr>
          <a:lstStyle/>
          <a:p>
            <a:pPr defTabSz="1007943"/>
            <a:r>
              <a:rPr lang="ja-JP" altLang="en-US" sz="3086" dirty="0">
                <a:solidFill>
                  <a:prstClr val="black"/>
                </a:solidFill>
                <a:latin typeface="メイリオ" panose="020B0604030504040204" pitchFamily="50" charset="-128"/>
                <a:ea typeface="メイリオ" panose="020B0604030504040204" pitchFamily="50" charset="-128"/>
              </a:rPr>
              <a:t>台地面上にも小地形</a:t>
            </a:r>
            <a:endParaRPr lang="en-US" altLang="ja-JP" sz="3086" dirty="0">
              <a:solidFill>
                <a:prstClr val="black"/>
              </a:solidFill>
              <a:latin typeface="メイリオ" panose="020B0604030504040204" pitchFamily="50" charset="-128"/>
              <a:ea typeface="メイリオ" panose="020B0604030504040204" pitchFamily="50" charset="-128"/>
            </a:endParaRPr>
          </a:p>
          <a:p>
            <a:pPr defTabSz="1007943"/>
            <a:r>
              <a:rPr lang="ja-JP" altLang="en-US" sz="2646" dirty="0">
                <a:solidFill>
                  <a:prstClr val="black"/>
                </a:solidFill>
                <a:latin typeface="メイリオ" panose="020B0604030504040204" pitchFamily="50" charset="-128"/>
                <a:ea typeface="メイリオ" panose="020B0604030504040204" pitchFamily="50" charset="-128"/>
              </a:rPr>
              <a:t>“地の形”は形成過程の反映</a:t>
            </a:r>
            <a:endParaRPr lang="en-US" altLang="ja-JP" sz="2646" dirty="0">
              <a:solidFill>
                <a:prstClr val="black"/>
              </a:solidFill>
              <a:latin typeface="メイリオ" panose="020B0604030504040204" pitchFamily="50" charset="-128"/>
              <a:ea typeface="メイリオ" panose="020B0604030504040204" pitchFamily="50" charset="-128"/>
            </a:endParaRPr>
          </a:p>
          <a:p>
            <a:pPr defTabSz="1007943"/>
            <a:endParaRPr lang="en-US" altLang="ja-JP" sz="882" dirty="0">
              <a:solidFill>
                <a:prstClr val="black"/>
              </a:solidFill>
              <a:latin typeface="メイリオ" panose="020B0604030504040204" pitchFamily="50" charset="-128"/>
              <a:ea typeface="メイリオ" panose="020B0604030504040204" pitchFamily="50" charset="-128"/>
            </a:endParaRPr>
          </a:p>
          <a:p>
            <a:pPr defTabSz="1007943"/>
            <a:r>
              <a:rPr lang="ja-JP" altLang="en-US" sz="1984" u="sng" dirty="0">
                <a:solidFill>
                  <a:prstClr val="black"/>
                </a:solidFill>
                <a:latin typeface="メイリオ" panose="020B0604030504040204" pitchFamily="50" charset="-128"/>
                <a:ea typeface="メイリオ" panose="020B0604030504040204" pitchFamily="50" charset="-128"/>
              </a:rPr>
              <a:t>①数段に区分される地形面</a:t>
            </a:r>
            <a:endParaRPr lang="en-US" altLang="ja-JP" sz="1984" dirty="0">
              <a:solidFill>
                <a:srgbClr val="FF0000"/>
              </a:solidFill>
              <a:latin typeface="メイリオ" panose="020B0604030504040204" pitchFamily="50" charset="-128"/>
              <a:ea typeface="メイリオ" panose="020B0604030504040204" pitchFamily="50" charset="-128"/>
            </a:endParaRPr>
          </a:p>
          <a:p>
            <a:pPr defTabSz="1007943"/>
            <a:r>
              <a:rPr lang="ja-JP" altLang="en-US" sz="1984" dirty="0">
                <a:solidFill>
                  <a:prstClr val="white">
                    <a:lumMod val="65000"/>
                  </a:prstClr>
                </a:solidFill>
                <a:latin typeface="メイリオ" panose="020B0604030504040204" pitchFamily="50" charset="-128"/>
                <a:ea typeface="メイリオ" panose="020B0604030504040204" pitchFamily="50" charset="-128"/>
              </a:rPr>
              <a:t>②台地上の浅い皿状の谷</a:t>
            </a:r>
            <a:endParaRPr lang="en-US" altLang="ja-JP" sz="1984" dirty="0">
              <a:solidFill>
                <a:prstClr val="white">
                  <a:lumMod val="65000"/>
                </a:prstClr>
              </a:solidFill>
              <a:latin typeface="メイリオ" panose="020B0604030504040204" pitchFamily="50" charset="-128"/>
              <a:ea typeface="メイリオ" panose="020B0604030504040204" pitchFamily="50" charset="-128"/>
            </a:endParaRPr>
          </a:p>
          <a:p>
            <a:pPr defTabSz="1007943"/>
            <a:r>
              <a:rPr lang="ja-JP" altLang="en-US" sz="1984" dirty="0">
                <a:solidFill>
                  <a:prstClr val="white">
                    <a:lumMod val="65000"/>
                  </a:prstClr>
                </a:solidFill>
                <a:latin typeface="メイリオ" panose="020B0604030504040204" pitchFamily="50" charset="-128"/>
                <a:ea typeface="メイリオ" panose="020B0604030504040204" pitchFamily="50" charset="-128"/>
              </a:rPr>
              <a:t>③舟底型の谷津</a:t>
            </a:r>
            <a:endParaRPr lang="en-US" altLang="ja-JP" sz="1984" dirty="0">
              <a:solidFill>
                <a:prstClr val="white">
                  <a:lumMod val="65000"/>
                </a:prstClr>
              </a:solidFill>
              <a:latin typeface="メイリオ" panose="020B0604030504040204" pitchFamily="50" charset="-128"/>
              <a:ea typeface="メイリオ" panose="020B0604030504040204" pitchFamily="50" charset="-128"/>
            </a:endParaRPr>
          </a:p>
          <a:p>
            <a:pPr defTabSz="1007943"/>
            <a:r>
              <a:rPr lang="ja-JP" altLang="en-US" sz="1984" dirty="0">
                <a:solidFill>
                  <a:prstClr val="white">
                    <a:lumMod val="65000"/>
                  </a:prstClr>
                </a:solidFill>
                <a:latin typeface="メイリオ" panose="020B0604030504040204" pitchFamily="50" charset="-128"/>
                <a:ea typeface="メイリオ" panose="020B0604030504040204" pitchFamily="50" charset="-128"/>
              </a:rPr>
              <a:t>④台地上の閉じた凹地</a:t>
            </a:r>
            <a:endParaRPr lang="en-US" altLang="ja-JP" sz="1984" dirty="0">
              <a:solidFill>
                <a:prstClr val="white">
                  <a:lumMod val="65000"/>
                </a:prstClr>
              </a:solidFill>
              <a:latin typeface="メイリオ" panose="020B0604030504040204" pitchFamily="50" charset="-128"/>
              <a:ea typeface="メイリオ" panose="020B0604030504040204" pitchFamily="50" charset="-128"/>
            </a:endParaRPr>
          </a:p>
          <a:p>
            <a:pPr defTabSz="1007943"/>
            <a:r>
              <a:rPr lang="ja-JP" altLang="en-US" sz="1984" dirty="0">
                <a:solidFill>
                  <a:prstClr val="white">
                    <a:lumMod val="65000"/>
                  </a:prstClr>
                </a:solidFill>
                <a:latin typeface="メイリオ" panose="020B0604030504040204" pitchFamily="50" charset="-128"/>
                <a:ea typeface="メイリオ" panose="020B0604030504040204" pitchFamily="50" charset="-128"/>
              </a:rPr>
              <a:t>⑤化石谷</a:t>
            </a:r>
          </a:p>
          <a:p>
            <a:pPr defTabSz="1007943"/>
            <a:endParaRPr lang="en-US" altLang="ja-JP" sz="882" dirty="0">
              <a:solidFill>
                <a:prstClr val="black"/>
              </a:solidFill>
              <a:latin typeface="游ゴシック" panose="020F0502020204030204"/>
              <a:ea typeface="游ゴシック" panose="020B0400000000000000" pitchFamily="50" charset="-128"/>
            </a:endParaRPr>
          </a:p>
          <a:p>
            <a:pPr defTabSz="1007943"/>
            <a:r>
              <a:rPr lang="ja-JP" altLang="en-US" sz="2205" dirty="0">
                <a:solidFill>
                  <a:srgbClr val="4472C4"/>
                </a:solidFill>
                <a:latin typeface="メイリオ" panose="020B0604030504040204" pitchFamily="50" charset="-128"/>
                <a:ea typeface="メイリオ" panose="020B0604030504040204" pitchFamily="50" charset="-128"/>
              </a:rPr>
              <a:t>水循環に注目</a:t>
            </a:r>
            <a:r>
              <a:rPr lang="en-US" altLang="ja-JP" sz="2205" dirty="0">
                <a:solidFill>
                  <a:srgbClr val="4472C4"/>
                </a:solidFill>
                <a:latin typeface="メイリオ" panose="020B0604030504040204" pitchFamily="50" charset="-128"/>
                <a:ea typeface="メイリオ" panose="020B0604030504040204" pitchFamily="50" charset="-128"/>
              </a:rPr>
              <a:t>(</a:t>
            </a:r>
            <a:r>
              <a:rPr lang="ja-JP" altLang="en-US" sz="2205" dirty="0">
                <a:solidFill>
                  <a:srgbClr val="4472C4"/>
                </a:solidFill>
                <a:latin typeface="メイリオ" panose="020B0604030504040204" pitchFamily="50" charset="-128"/>
                <a:ea typeface="メイリオ" panose="020B0604030504040204" pitchFamily="50" charset="-128"/>
              </a:rPr>
              <a:t>水文地形学</a:t>
            </a:r>
            <a:r>
              <a:rPr lang="en-US" altLang="ja-JP" sz="2205" dirty="0">
                <a:solidFill>
                  <a:srgbClr val="4472C4"/>
                </a:solidFill>
                <a:latin typeface="メイリオ" panose="020B0604030504040204" pitchFamily="50" charset="-128"/>
                <a:ea typeface="メイリオ" panose="020B0604030504040204" pitchFamily="50" charset="-128"/>
              </a:rPr>
              <a:t>)</a:t>
            </a:r>
            <a:endParaRPr lang="ja-JP" altLang="en-US" sz="2205" dirty="0">
              <a:solidFill>
                <a:srgbClr val="4472C4"/>
              </a:solidFill>
              <a:latin typeface="メイリオ" panose="020B0604030504040204" pitchFamily="50" charset="-128"/>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0D714EEB-CBF9-74E3-BFCB-09F648C920C0}"/>
              </a:ext>
            </a:extLst>
          </p:cNvPr>
          <p:cNvSpPr txBox="1"/>
          <p:nvPr/>
        </p:nvSpPr>
        <p:spPr>
          <a:xfrm>
            <a:off x="933536" y="2769656"/>
            <a:ext cx="1967707" cy="261931"/>
          </a:xfrm>
          <a:prstGeom prst="rect">
            <a:avLst/>
          </a:prstGeom>
          <a:noFill/>
        </p:spPr>
        <p:txBody>
          <a:bodyPr wrap="square" rtlCol="0">
            <a:spAutoFit/>
          </a:bodyPr>
          <a:lstStyle/>
          <a:p>
            <a:pPr defTabSz="1007943"/>
            <a:r>
              <a:rPr lang="ja-JP" altLang="en-US" sz="1102" dirty="0">
                <a:solidFill>
                  <a:srgbClr val="44546A"/>
                </a:solidFill>
                <a:latin typeface="メイリオ" panose="020B0604030504040204" pitchFamily="50" charset="-128"/>
                <a:ea typeface="メイリオ" panose="020B0604030504040204" pitchFamily="50" charset="-128"/>
              </a:rPr>
              <a:t>グローバルな海水準変動</a:t>
            </a:r>
          </a:p>
        </p:txBody>
      </p:sp>
      <p:sp>
        <p:nvSpPr>
          <p:cNvPr id="3" name="テキスト ボックス 2">
            <a:extLst>
              <a:ext uri="{FF2B5EF4-FFF2-40B4-BE49-F238E27FC236}">
                <a16:creationId xmlns:a16="http://schemas.microsoft.com/office/drawing/2014/main" id="{01669C23-E4E1-41AB-6F5F-06E54C8229AB}"/>
              </a:ext>
            </a:extLst>
          </p:cNvPr>
          <p:cNvSpPr txBox="1"/>
          <p:nvPr/>
        </p:nvSpPr>
        <p:spPr>
          <a:xfrm>
            <a:off x="4511425" y="7239918"/>
            <a:ext cx="4486347" cy="295915"/>
          </a:xfrm>
          <a:prstGeom prst="rect">
            <a:avLst/>
          </a:prstGeom>
          <a:noFill/>
        </p:spPr>
        <p:txBody>
          <a:bodyPr wrap="square" rtlCol="0">
            <a:spAutoFit/>
          </a:bodyPr>
          <a:lstStyle/>
          <a:p>
            <a:pPr defTabSz="1007943"/>
            <a:r>
              <a:rPr lang="ja-JP" altLang="en-US" sz="1323" dirty="0">
                <a:solidFill>
                  <a:srgbClr val="FFFF00"/>
                </a:solidFill>
                <a:latin typeface="メイリオ" panose="020B0604030504040204" pitchFamily="50" charset="-128"/>
                <a:ea typeface="メイリオ" panose="020B0604030504040204" pitchFamily="50" charset="-128"/>
              </a:rPr>
              <a:t>（産総研：都市域の地質地盤図「千葉県北部地域」）</a:t>
            </a:r>
          </a:p>
        </p:txBody>
      </p:sp>
    </p:spTree>
    <p:extLst>
      <p:ext uri="{BB962C8B-B14F-4D97-AF65-F5344CB8AC3E}">
        <p14:creationId xmlns:p14="http://schemas.microsoft.com/office/powerpoint/2010/main" val="557508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878A779-12D5-81D8-BF9B-685DED9A55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20" y="-1"/>
            <a:ext cx="13599416" cy="10199561"/>
          </a:xfrm>
          <a:prstGeom prst="rect">
            <a:avLst/>
          </a:prstGeom>
        </p:spPr>
      </p:pic>
      <p:sp>
        <p:nvSpPr>
          <p:cNvPr id="5" name="テキスト ボックス 4">
            <a:extLst>
              <a:ext uri="{FF2B5EF4-FFF2-40B4-BE49-F238E27FC236}">
                <a16:creationId xmlns:a16="http://schemas.microsoft.com/office/drawing/2014/main" id="{E31B20A4-9705-547E-0C10-12082A60C518}"/>
              </a:ext>
            </a:extLst>
          </p:cNvPr>
          <p:cNvSpPr txBox="1"/>
          <p:nvPr/>
        </p:nvSpPr>
        <p:spPr>
          <a:xfrm>
            <a:off x="1213205" y="3743893"/>
            <a:ext cx="998709" cy="261931"/>
          </a:xfrm>
          <a:prstGeom prst="rect">
            <a:avLst/>
          </a:prstGeom>
          <a:noFill/>
        </p:spPr>
        <p:txBody>
          <a:bodyPr wrap="square" rtlCol="0">
            <a:spAutoFit/>
          </a:bodyPr>
          <a:lstStyle/>
          <a:p>
            <a:pPr defTabSz="1007943"/>
            <a:r>
              <a:rPr lang="ja-JP" altLang="en-US" sz="1102" dirty="0">
                <a:solidFill>
                  <a:srgbClr val="FFFF00"/>
                </a:solidFill>
                <a:latin typeface="メイリオ" panose="020B0604030504040204" pitchFamily="50" charset="-128"/>
                <a:ea typeface="メイリオ" panose="020B0604030504040204" pitchFamily="50" charset="-128"/>
              </a:rPr>
              <a:t>千葉段丘</a:t>
            </a:r>
          </a:p>
        </p:txBody>
      </p:sp>
      <p:sp>
        <p:nvSpPr>
          <p:cNvPr id="6" name="テキスト ボックス 5">
            <a:extLst>
              <a:ext uri="{FF2B5EF4-FFF2-40B4-BE49-F238E27FC236}">
                <a16:creationId xmlns:a16="http://schemas.microsoft.com/office/drawing/2014/main" id="{8C7D8BC0-2061-1AA4-0D3E-158D545D23CE}"/>
              </a:ext>
            </a:extLst>
          </p:cNvPr>
          <p:cNvSpPr txBox="1"/>
          <p:nvPr/>
        </p:nvSpPr>
        <p:spPr>
          <a:xfrm>
            <a:off x="8228867" y="3015925"/>
            <a:ext cx="998709" cy="261931"/>
          </a:xfrm>
          <a:prstGeom prst="rect">
            <a:avLst/>
          </a:prstGeom>
          <a:noFill/>
        </p:spPr>
        <p:txBody>
          <a:bodyPr wrap="square" rtlCol="0">
            <a:spAutoFit/>
          </a:bodyPr>
          <a:lstStyle/>
          <a:p>
            <a:pPr defTabSz="1007943"/>
            <a:r>
              <a:rPr lang="ja-JP" altLang="en-US" sz="1102" dirty="0">
                <a:solidFill>
                  <a:srgbClr val="FFFF00"/>
                </a:solidFill>
                <a:latin typeface="メイリオ" panose="020B0604030504040204" pitchFamily="50" charset="-128"/>
                <a:ea typeface="メイリオ" panose="020B0604030504040204" pitchFamily="50" charset="-128"/>
              </a:rPr>
              <a:t>千葉段丘</a:t>
            </a:r>
          </a:p>
        </p:txBody>
      </p:sp>
      <p:sp>
        <p:nvSpPr>
          <p:cNvPr id="7" name="テキスト ボックス 6">
            <a:extLst>
              <a:ext uri="{FF2B5EF4-FFF2-40B4-BE49-F238E27FC236}">
                <a16:creationId xmlns:a16="http://schemas.microsoft.com/office/drawing/2014/main" id="{5E629D87-BE6D-356B-8C5B-4E3F4BCA58A8}"/>
              </a:ext>
            </a:extLst>
          </p:cNvPr>
          <p:cNvSpPr txBox="1"/>
          <p:nvPr/>
        </p:nvSpPr>
        <p:spPr>
          <a:xfrm>
            <a:off x="3384778" y="2515991"/>
            <a:ext cx="998709" cy="261931"/>
          </a:xfrm>
          <a:prstGeom prst="rect">
            <a:avLst/>
          </a:prstGeom>
          <a:noFill/>
        </p:spPr>
        <p:txBody>
          <a:bodyPr wrap="square" rtlCol="0">
            <a:spAutoFit/>
          </a:bodyPr>
          <a:lstStyle/>
          <a:p>
            <a:pPr defTabSz="1007943"/>
            <a:r>
              <a:rPr lang="ja-JP" altLang="en-US" sz="1102" dirty="0">
                <a:solidFill>
                  <a:srgbClr val="FFFF00"/>
                </a:solidFill>
                <a:latin typeface="メイリオ" panose="020B0604030504040204" pitchFamily="50" charset="-128"/>
                <a:ea typeface="メイリオ" panose="020B0604030504040204" pitchFamily="50" charset="-128"/>
              </a:rPr>
              <a:t>下総下位面</a:t>
            </a:r>
          </a:p>
        </p:txBody>
      </p:sp>
      <p:sp>
        <p:nvSpPr>
          <p:cNvPr id="8" name="テキスト ボックス 7">
            <a:extLst>
              <a:ext uri="{FF2B5EF4-FFF2-40B4-BE49-F238E27FC236}">
                <a16:creationId xmlns:a16="http://schemas.microsoft.com/office/drawing/2014/main" id="{E0240C25-D422-3CFA-A366-E4896EACE7C7}"/>
              </a:ext>
            </a:extLst>
          </p:cNvPr>
          <p:cNvSpPr txBox="1"/>
          <p:nvPr/>
        </p:nvSpPr>
        <p:spPr>
          <a:xfrm>
            <a:off x="5421008" y="1695990"/>
            <a:ext cx="998709" cy="261931"/>
          </a:xfrm>
          <a:prstGeom prst="rect">
            <a:avLst/>
          </a:prstGeom>
          <a:noFill/>
        </p:spPr>
        <p:txBody>
          <a:bodyPr wrap="square" rtlCol="0">
            <a:spAutoFit/>
          </a:bodyPr>
          <a:lstStyle/>
          <a:p>
            <a:pPr defTabSz="1007943"/>
            <a:r>
              <a:rPr lang="ja-JP" altLang="en-US" sz="1102" dirty="0">
                <a:solidFill>
                  <a:srgbClr val="FFFF00"/>
                </a:solidFill>
                <a:latin typeface="メイリオ" panose="020B0604030504040204" pitchFamily="50" charset="-128"/>
                <a:ea typeface="メイリオ" panose="020B0604030504040204" pitchFamily="50" charset="-128"/>
              </a:rPr>
              <a:t>下総上位面</a:t>
            </a:r>
          </a:p>
        </p:txBody>
      </p:sp>
      <p:pic>
        <p:nvPicPr>
          <p:cNvPr id="10" name="図 9">
            <a:hlinkClick r:id="rId3"/>
            <a:extLst>
              <a:ext uri="{FF2B5EF4-FFF2-40B4-BE49-F238E27FC236}">
                <a16:creationId xmlns:a16="http://schemas.microsoft.com/office/drawing/2014/main" id="{CEB9AD56-79E0-0D36-FB02-B0F9832D04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0177" y="4297934"/>
            <a:ext cx="5606952" cy="3210882"/>
          </a:xfrm>
          <a:prstGeom prst="rect">
            <a:avLst/>
          </a:prstGeom>
        </p:spPr>
      </p:pic>
      <p:sp>
        <p:nvSpPr>
          <p:cNvPr id="11" name="テキスト ボックス 10">
            <a:extLst>
              <a:ext uri="{FF2B5EF4-FFF2-40B4-BE49-F238E27FC236}">
                <a16:creationId xmlns:a16="http://schemas.microsoft.com/office/drawing/2014/main" id="{8D54DEAD-6465-0C4D-B5B1-8045985FD0FF}"/>
              </a:ext>
            </a:extLst>
          </p:cNvPr>
          <p:cNvSpPr txBox="1"/>
          <p:nvPr/>
        </p:nvSpPr>
        <p:spPr>
          <a:xfrm>
            <a:off x="11033819" y="5166871"/>
            <a:ext cx="998709" cy="261931"/>
          </a:xfrm>
          <a:prstGeom prst="rect">
            <a:avLst/>
          </a:prstGeom>
          <a:noFill/>
        </p:spPr>
        <p:txBody>
          <a:bodyPr wrap="square" rtlCol="0">
            <a:spAutoFit/>
          </a:bodyPr>
          <a:lstStyle/>
          <a:p>
            <a:pPr defTabSz="1007943"/>
            <a:r>
              <a:rPr lang="ja-JP" altLang="en-US" sz="1102" dirty="0">
                <a:solidFill>
                  <a:srgbClr val="44546A"/>
                </a:solidFill>
                <a:latin typeface="メイリオ" panose="020B0604030504040204" pitchFamily="50" charset="-128"/>
                <a:ea typeface="メイリオ" panose="020B0604030504040204" pitchFamily="50" charset="-128"/>
              </a:rPr>
              <a:t>下総下位面</a:t>
            </a:r>
          </a:p>
        </p:txBody>
      </p:sp>
      <p:sp>
        <p:nvSpPr>
          <p:cNvPr id="12" name="テキスト ボックス 11">
            <a:extLst>
              <a:ext uri="{FF2B5EF4-FFF2-40B4-BE49-F238E27FC236}">
                <a16:creationId xmlns:a16="http://schemas.microsoft.com/office/drawing/2014/main" id="{6BDEDC6F-2964-D30B-AC4C-3A65F46B9DEB}"/>
              </a:ext>
            </a:extLst>
          </p:cNvPr>
          <p:cNvSpPr txBox="1"/>
          <p:nvPr/>
        </p:nvSpPr>
        <p:spPr>
          <a:xfrm>
            <a:off x="11899979" y="4941859"/>
            <a:ext cx="998709" cy="261931"/>
          </a:xfrm>
          <a:prstGeom prst="rect">
            <a:avLst/>
          </a:prstGeom>
          <a:noFill/>
        </p:spPr>
        <p:txBody>
          <a:bodyPr wrap="square" rtlCol="0">
            <a:spAutoFit/>
          </a:bodyPr>
          <a:lstStyle/>
          <a:p>
            <a:pPr defTabSz="1007943"/>
            <a:r>
              <a:rPr lang="ja-JP" altLang="en-US" sz="1102" dirty="0">
                <a:solidFill>
                  <a:srgbClr val="44546A"/>
                </a:solidFill>
                <a:latin typeface="メイリオ" panose="020B0604030504040204" pitchFamily="50" charset="-128"/>
                <a:ea typeface="メイリオ" panose="020B0604030504040204" pitchFamily="50" charset="-128"/>
              </a:rPr>
              <a:t>下総上位面</a:t>
            </a:r>
          </a:p>
        </p:txBody>
      </p:sp>
      <p:sp>
        <p:nvSpPr>
          <p:cNvPr id="13" name="テキスト ボックス 12">
            <a:extLst>
              <a:ext uri="{FF2B5EF4-FFF2-40B4-BE49-F238E27FC236}">
                <a16:creationId xmlns:a16="http://schemas.microsoft.com/office/drawing/2014/main" id="{4D3BA3FE-0C0B-075D-8C78-00AB6F96EC01}"/>
              </a:ext>
            </a:extLst>
          </p:cNvPr>
          <p:cNvSpPr txBox="1"/>
          <p:nvPr/>
        </p:nvSpPr>
        <p:spPr>
          <a:xfrm>
            <a:off x="10394219" y="5646184"/>
            <a:ext cx="998709" cy="261931"/>
          </a:xfrm>
          <a:prstGeom prst="rect">
            <a:avLst/>
          </a:prstGeom>
          <a:noFill/>
        </p:spPr>
        <p:txBody>
          <a:bodyPr wrap="square" rtlCol="0">
            <a:spAutoFit/>
          </a:bodyPr>
          <a:lstStyle/>
          <a:p>
            <a:pPr defTabSz="1007943"/>
            <a:r>
              <a:rPr lang="ja-JP" altLang="en-US" sz="1102" dirty="0">
                <a:solidFill>
                  <a:srgbClr val="44546A"/>
                </a:solidFill>
                <a:latin typeface="メイリオ" panose="020B0604030504040204" pitchFamily="50" charset="-128"/>
                <a:ea typeface="メイリオ" panose="020B0604030504040204" pitchFamily="50" charset="-128"/>
              </a:rPr>
              <a:t>千葉段丘</a:t>
            </a:r>
          </a:p>
        </p:txBody>
      </p:sp>
      <p:sp>
        <p:nvSpPr>
          <p:cNvPr id="14" name="テキスト ボックス 13">
            <a:extLst>
              <a:ext uri="{FF2B5EF4-FFF2-40B4-BE49-F238E27FC236}">
                <a16:creationId xmlns:a16="http://schemas.microsoft.com/office/drawing/2014/main" id="{C37102F1-97A1-59C2-2B4A-F600F5FFC6B5}"/>
              </a:ext>
            </a:extLst>
          </p:cNvPr>
          <p:cNvSpPr txBox="1"/>
          <p:nvPr/>
        </p:nvSpPr>
        <p:spPr>
          <a:xfrm>
            <a:off x="189746" y="84412"/>
            <a:ext cx="12708942" cy="1720727"/>
          </a:xfrm>
          <a:prstGeom prst="rect">
            <a:avLst/>
          </a:prstGeom>
          <a:noFill/>
        </p:spPr>
        <p:txBody>
          <a:bodyPr wrap="square" rtlCol="0">
            <a:spAutoFit/>
          </a:bodyPr>
          <a:lstStyle/>
          <a:p>
            <a:pPr defTabSz="1007943"/>
            <a:r>
              <a:rPr lang="ja-JP" altLang="en-US" sz="2646" dirty="0">
                <a:solidFill>
                  <a:srgbClr val="44546A"/>
                </a:solidFill>
                <a:latin typeface="メイリオ" panose="020B0604030504040204" pitchFamily="50" charset="-128"/>
                <a:ea typeface="メイリオ" panose="020B0604030504040204" pitchFamily="50" charset="-128"/>
              </a:rPr>
              <a:t>桑納川低地から海浜幕張方面を望む</a:t>
            </a:r>
            <a:endParaRPr lang="en-US" altLang="ja-JP" sz="2646" dirty="0">
              <a:solidFill>
                <a:srgbClr val="44546A"/>
              </a:solidFill>
              <a:latin typeface="メイリオ" panose="020B0604030504040204" pitchFamily="50" charset="-128"/>
              <a:ea typeface="メイリオ" panose="020B0604030504040204" pitchFamily="50" charset="-128"/>
            </a:endParaRPr>
          </a:p>
          <a:p>
            <a:pPr defTabSz="1007943"/>
            <a:r>
              <a:rPr lang="ja-JP" altLang="en-US" sz="3968" dirty="0">
                <a:solidFill>
                  <a:srgbClr val="4472C4"/>
                </a:solidFill>
                <a:latin typeface="メイリオ" panose="020B0604030504040204" pitchFamily="50" charset="-128"/>
                <a:ea typeface="メイリオ" panose="020B0604030504040204" pitchFamily="50" charset="-128"/>
              </a:rPr>
              <a:t>地形面の認識⇒地質構造、堆積構造を推定可能　</a:t>
            </a:r>
            <a:endParaRPr lang="en-US" altLang="ja-JP" sz="3968" dirty="0">
              <a:solidFill>
                <a:srgbClr val="4472C4"/>
              </a:solidFill>
              <a:latin typeface="メイリオ" panose="020B0604030504040204" pitchFamily="50" charset="-128"/>
              <a:ea typeface="メイリオ" panose="020B0604030504040204" pitchFamily="50" charset="-128"/>
            </a:endParaRPr>
          </a:p>
          <a:p>
            <a:pPr defTabSz="1007943"/>
            <a:r>
              <a:rPr lang="ja-JP" altLang="en-US" sz="3968" dirty="0">
                <a:solidFill>
                  <a:srgbClr val="4472C4"/>
                </a:solidFill>
                <a:latin typeface="メイリオ" panose="020B0604030504040204" pitchFamily="50" charset="-128"/>
                <a:ea typeface="メイリオ" panose="020B0604030504040204" pitchFamily="50" charset="-128"/>
              </a:rPr>
              <a:t>　その上に微地形が形成されていく．．．</a:t>
            </a:r>
          </a:p>
        </p:txBody>
      </p:sp>
    </p:spTree>
    <p:extLst>
      <p:ext uri="{BB962C8B-B14F-4D97-AF65-F5344CB8AC3E}">
        <p14:creationId xmlns:p14="http://schemas.microsoft.com/office/powerpoint/2010/main" val="953943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6B0D284-056D-058C-DCC7-AD055066284A}"/>
              </a:ext>
            </a:extLst>
          </p:cNvPr>
          <p:cNvSpPr txBox="1"/>
          <p:nvPr/>
        </p:nvSpPr>
        <p:spPr>
          <a:xfrm>
            <a:off x="39961" y="162149"/>
            <a:ext cx="9695602" cy="635110"/>
          </a:xfrm>
          <a:prstGeom prst="rect">
            <a:avLst/>
          </a:prstGeom>
          <a:noFill/>
        </p:spPr>
        <p:txBody>
          <a:bodyPr wrap="square" rtlCol="0">
            <a:spAutoFit/>
          </a:bodyPr>
          <a:lstStyle/>
          <a:p>
            <a:pPr defTabSz="1007943"/>
            <a:r>
              <a:rPr lang="ja-JP" altLang="en-US" sz="3527" b="1" dirty="0">
                <a:solidFill>
                  <a:srgbClr val="0070C0"/>
                </a:solidFill>
                <a:latin typeface="メイリオ" panose="020B0604030504040204" pitchFamily="50" charset="-128"/>
                <a:ea typeface="メイリオ" panose="020B0604030504040204" pitchFamily="50" charset="-128"/>
              </a:rPr>
              <a:t>②台地上の皿状の浅い谷 </a:t>
            </a:r>
            <a:r>
              <a:rPr lang="ja-JP" altLang="en-US" sz="1984" dirty="0">
                <a:solidFill>
                  <a:prstClr val="black"/>
                </a:solidFill>
                <a:latin typeface="メイリオ" panose="020B0604030504040204" pitchFamily="50" charset="-128"/>
                <a:ea typeface="メイリオ" panose="020B0604030504040204" pitchFamily="50" charset="-128"/>
              </a:rPr>
              <a:t>古東京湾の陸化の進行に伴う地形変化</a:t>
            </a:r>
            <a:endParaRPr lang="en-US" altLang="ja-JP" sz="1984" dirty="0">
              <a:solidFill>
                <a:srgbClr val="0070C0"/>
              </a:solidFill>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7772E75B-3A4D-167D-E85F-6B9998D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0538" y="717453"/>
            <a:ext cx="4723890" cy="3821324"/>
          </a:xfrm>
          <a:prstGeom prst="rect">
            <a:avLst/>
          </a:prstGeom>
        </p:spPr>
      </p:pic>
      <p:pic>
        <p:nvPicPr>
          <p:cNvPr id="4" name="図 3">
            <a:extLst>
              <a:ext uri="{FF2B5EF4-FFF2-40B4-BE49-F238E27FC236}">
                <a16:creationId xmlns:a16="http://schemas.microsoft.com/office/drawing/2014/main" id="{8DBBFE61-997C-AE13-12D7-26CAD8C8E6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0537" y="4566218"/>
            <a:ext cx="2791456" cy="379680"/>
          </a:xfrm>
          <a:prstGeom prst="rect">
            <a:avLst/>
          </a:prstGeom>
        </p:spPr>
      </p:pic>
      <p:sp>
        <p:nvSpPr>
          <p:cNvPr id="5" name="テキスト ボックス 4">
            <a:extLst>
              <a:ext uri="{FF2B5EF4-FFF2-40B4-BE49-F238E27FC236}">
                <a16:creationId xmlns:a16="http://schemas.microsoft.com/office/drawing/2014/main" id="{DE088A88-B583-D905-9139-23CA4726E3B4}"/>
              </a:ext>
            </a:extLst>
          </p:cNvPr>
          <p:cNvSpPr txBox="1"/>
          <p:nvPr/>
        </p:nvSpPr>
        <p:spPr>
          <a:xfrm>
            <a:off x="5320184" y="5044160"/>
            <a:ext cx="2845287" cy="431657"/>
          </a:xfrm>
          <a:prstGeom prst="rect">
            <a:avLst/>
          </a:prstGeom>
          <a:noFill/>
        </p:spPr>
        <p:txBody>
          <a:bodyPr wrap="square" rtlCol="0">
            <a:spAutoFit/>
          </a:bodyPr>
          <a:lstStyle/>
          <a:p>
            <a:pPr algn="ctr" defTabSz="1007943"/>
            <a:r>
              <a:rPr lang="ja-JP" altLang="en-US" sz="1323" dirty="0">
                <a:solidFill>
                  <a:prstClr val="black"/>
                </a:solidFill>
                <a:latin typeface="メイリオ" panose="020B0604030504040204" pitchFamily="50" charset="-128"/>
                <a:ea typeface="メイリオ" panose="020B0604030504040204" pitchFamily="50" charset="-128"/>
              </a:rPr>
              <a:t>常総粘土層堆積期の古地理図</a:t>
            </a:r>
            <a:endParaRPr lang="en-US" altLang="ja-JP" sz="1323" dirty="0">
              <a:solidFill>
                <a:prstClr val="black"/>
              </a:solidFill>
              <a:latin typeface="メイリオ" panose="020B0604030504040204" pitchFamily="50" charset="-128"/>
              <a:ea typeface="メイリオ" panose="020B0604030504040204" pitchFamily="50" charset="-128"/>
            </a:endParaRPr>
          </a:p>
          <a:p>
            <a:pPr algn="ctr" defTabSz="1007943"/>
            <a:r>
              <a:rPr lang="ja-JP" altLang="en-US" sz="882" dirty="0">
                <a:solidFill>
                  <a:prstClr val="black"/>
                </a:solidFill>
                <a:latin typeface="メイリオ" panose="020B0604030504040204" pitchFamily="50" charset="-128"/>
                <a:ea typeface="メイリオ" panose="020B0604030504040204" pitchFamily="50" charset="-128"/>
              </a:rPr>
              <a:t>（菊地</a:t>
            </a:r>
            <a:r>
              <a:rPr lang="en-US" altLang="ja-JP" sz="882" dirty="0">
                <a:solidFill>
                  <a:prstClr val="black"/>
                </a:solidFill>
                <a:latin typeface="メイリオ" panose="020B0604030504040204" pitchFamily="50" charset="-128"/>
                <a:ea typeface="メイリオ" panose="020B0604030504040204" pitchFamily="50" charset="-128"/>
              </a:rPr>
              <a:t>,1980,</a:t>
            </a:r>
            <a:r>
              <a:rPr lang="ja-JP" altLang="en-US" sz="882" dirty="0">
                <a:solidFill>
                  <a:prstClr val="black"/>
                </a:solidFill>
                <a:latin typeface="メイリオ" panose="020B0604030504040204" pitchFamily="50" charset="-128"/>
                <a:ea typeface="メイリオ" panose="020B0604030504040204" pitchFamily="50" charset="-128"/>
              </a:rPr>
              <a:t>アーバンクボタ</a:t>
            </a:r>
            <a:r>
              <a:rPr lang="en-US" altLang="ja-JP" sz="882" dirty="0">
                <a:solidFill>
                  <a:prstClr val="black"/>
                </a:solidFill>
                <a:latin typeface="メイリオ" panose="020B0604030504040204" pitchFamily="50" charset="-128"/>
                <a:ea typeface="メイリオ" panose="020B0604030504040204" pitchFamily="50" charset="-128"/>
              </a:rPr>
              <a:t>No.18</a:t>
            </a:r>
            <a:r>
              <a:rPr lang="ja-JP" altLang="en-US" sz="882" dirty="0">
                <a:solidFill>
                  <a:prstClr val="black"/>
                </a:solidFill>
                <a:latin typeface="メイリオ" panose="020B0604030504040204" pitchFamily="50" charset="-128"/>
                <a:ea typeface="メイリオ" panose="020B0604030504040204" pitchFamily="50" charset="-128"/>
              </a:rPr>
              <a:t>；菊地</a:t>
            </a:r>
            <a:r>
              <a:rPr lang="en-US" altLang="ja-JP" sz="882" dirty="0">
                <a:solidFill>
                  <a:prstClr val="black"/>
                </a:solidFill>
                <a:latin typeface="メイリオ" panose="020B0604030504040204" pitchFamily="50" charset="-128"/>
                <a:ea typeface="メイリオ" panose="020B0604030504040204" pitchFamily="50" charset="-128"/>
              </a:rPr>
              <a:t>,1997)</a:t>
            </a:r>
            <a:endParaRPr lang="ja-JP" altLang="en-US" sz="882" dirty="0">
              <a:solidFill>
                <a:prstClr val="black"/>
              </a:solidFill>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764B432C-E601-6024-55ED-0FB58AEC74A2}"/>
              </a:ext>
            </a:extLst>
          </p:cNvPr>
          <p:cNvSpPr txBox="1"/>
          <p:nvPr/>
        </p:nvSpPr>
        <p:spPr>
          <a:xfrm>
            <a:off x="9449338" y="2571882"/>
            <a:ext cx="3836304" cy="703078"/>
          </a:xfrm>
          <a:prstGeom prst="rect">
            <a:avLst/>
          </a:prstGeom>
          <a:noFill/>
        </p:spPr>
        <p:txBody>
          <a:bodyPr wrap="square" rtlCol="0">
            <a:spAutoFit/>
          </a:bodyPr>
          <a:lstStyle/>
          <a:p>
            <a:pPr defTabSz="1007943"/>
            <a:r>
              <a:rPr lang="ja-JP" altLang="en-US" sz="1323" dirty="0">
                <a:solidFill>
                  <a:prstClr val="black"/>
                </a:solidFill>
                <a:latin typeface="メイリオ" panose="020B0604030504040204" pitchFamily="50" charset="-128"/>
                <a:ea typeface="メイリオ" panose="020B0604030504040204" pitchFamily="50" charset="-128"/>
              </a:rPr>
              <a:t>東京湾岸の干潟。そこには何本もの澪筋が確かにあった。（千葉港沖海苔ヒビ、林辰雄、中央博デジタルミュージアム）</a:t>
            </a:r>
          </a:p>
        </p:txBody>
      </p:sp>
      <p:sp>
        <p:nvSpPr>
          <p:cNvPr id="10" name="テキスト ボックス 9">
            <a:extLst>
              <a:ext uri="{FF2B5EF4-FFF2-40B4-BE49-F238E27FC236}">
                <a16:creationId xmlns:a16="http://schemas.microsoft.com/office/drawing/2014/main" id="{171C7908-9254-A7F0-0387-20B599BCD11D}"/>
              </a:ext>
            </a:extLst>
          </p:cNvPr>
          <p:cNvSpPr txBox="1"/>
          <p:nvPr/>
        </p:nvSpPr>
        <p:spPr>
          <a:xfrm>
            <a:off x="6016265" y="1995877"/>
            <a:ext cx="858955" cy="499496"/>
          </a:xfrm>
          <a:prstGeom prst="rect">
            <a:avLst/>
          </a:prstGeom>
          <a:noFill/>
        </p:spPr>
        <p:txBody>
          <a:bodyPr wrap="square" rtlCol="0">
            <a:spAutoFit/>
          </a:bodyPr>
          <a:lstStyle/>
          <a:p>
            <a:pPr defTabSz="1007943"/>
            <a:r>
              <a:rPr lang="ja-JP" altLang="en-US" sz="1323" dirty="0">
                <a:solidFill>
                  <a:srgbClr val="4472C4">
                    <a:lumMod val="50000"/>
                  </a:srgbClr>
                </a:solidFill>
                <a:latin typeface="メイリオ" panose="020B0604030504040204" pitchFamily="50" charset="-128"/>
                <a:ea typeface="メイリオ" panose="020B0604030504040204" pitchFamily="50" charset="-128"/>
              </a:rPr>
              <a:t>氾濫原</a:t>
            </a:r>
            <a:endParaRPr lang="en-US" altLang="ja-JP" sz="1323" dirty="0">
              <a:solidFill>
                <a:srgbClr val="4472C4">
                  <a:lumMod val="50000"/>
                </a:srgbClr>
              </a:solidFill>
              <a:latin typeface="メイリオ" panose="020B0604030504040204" pitchFamily="50" charset="-128"/>
              <a:ea typeface="メイリオ" panose="020B0604030504040204" pitchFamily="50" charset="-128"/>
            </a:endParaRPr>
          </a:p>
          <a:p>
            <a:pPr defTabSz="1007943"/>
            <a:r>
              <a:rPr lang="ja-JP" altLang="en-US" sz="1323" dirty="0">
                <a:solidFill>
                  <a:srgbClr val="4472C4">
                    <a:lumMod val="50000"/>
                  </a:srgbClr>
                </a:solidFill>
                <a:latin typeface="メイリオ" panose="020B0604030504040204" pitchFamily="50" charset="-128"/>
                <a:ea typeface="メイリオ" panose="020B0604030504040204" pitchFamily="50" charset="-128"/>
              </a:rPr>
              <a:t>三角州</a:t>
            </a:r>
          </a:p>
        </p:txBody>
      </p:sp>
      <p:sp>
        <p:nvSpPr>
          <p:cNvPr id="11" name="テキスト ボックス 10">
            <a:extLst>
              <a:ext uri="{FF2B5EF4-FFF2-40B4-BE49-F238E27FC236}">
                <a16:creationId xmlns:a16="http://schemas.microsoft.com/office/drawing/2014/main" id="{7F3D4660-8797-8745-88E4-FF475D94A61F}"/>
              </a:ext>
            </a:extLst>
          </p:cNvPr>
          <p:cNvSpPr txBox="1"/>
          <p:nvPr/>
        </p:nvSpPr>
        <p:spPr>
          <a:xfrm>
            <a:off x="5308738" y="1482714"/>
            <a:ext cx="858955" cy="295915"/>
          </a:xfrm>
          <a:prstGeom prst="rect">
            <a:avLst/>
          </a:prstGeom>
          <a:noFill/>
        </p:spPr>
        <p:txBody>
          <a:bodyPr wrap="square" rtlCol="0">
            <a:spAutoFit/>
          </a:bodyPr>
          <a:lstStyle/>
          <a:p>
            <a:pPr defTabSz="1007943"/>
            <a:r>
              <a:rPr lang="ja-JP" altLang="en-US" sz="1323" dirty="0">
                <a:solidFill>
                  <a:srgbClr val="4472C4">
                    <a:lumMod val="50000"/>
                  </a:srgbClr>
                </a:solidFill>
                <a:latin typeface="メイリオ" panose="020B0604030504040204" pitchFamily="50" charset="-128"/>
                <a:ea typeface="メイリオ" panose="020B0604030504040204" pitchFamily="50" charset="-128"/>
              </a:rPr>
              <a:t>扇状地</a:t>
            </a:r>
          </a:p>
        </p:txBody>
      </p:sp>
      <p:sp>
        <p:nvSpPr>
          <p:cNvPr id="12" name="テキスト ボックス 11">
            <a:extLst>
              <a:ext uri="{FF2B5EF4-FFF2-40B4-BE49-F238E27FC236}">
                <a16:creationId xmlns:a16="http://schemas.microsoft.com/office/drawing/2014/main" id="{4EAE9F90-3A09-41D1-962D-32035F2AABBF}"/>
              </a:ext>
            </a:extLst>
          </p:cNvPr>
          <p:cNvSpPr txBox="1"/>
          <p:nvPr/>
        </p:nvSpPr>
        <p:spPr>
          <a:xfrm>
            <a:off x="7529211" y="3340861"/>
            <a:ext cx="858955" cy="499496"/>
          </a:xfrm>
          <a:prstGeom prst="rect">
            <a:avLst/>
          </a:prstGeom>
          <a:noFill/>
        </p:spPr>
        <p:txBody>
          <a:bodyPr wrap="square" rtlCol="0">
            <a:spAutoFit/>
          </a:bodyPr>
          <a:lstStyle/>
          <a:p>
            <a:pPr defTabSz="1007943"/>
            <a:r>
              <a:rPr lang="ja-JP" altLang="en-US" sz="1323" dirty="0">
                <a:solidFill>
                  <a:srgbClr val="4472C4">
                    <a:lumMod val="50000"/>
                  </a:srgbClr>
                </a:solidFill>
                <a:latin typeface="メイリオ" panose="020B0604030504040204" pitchFamily="50" charset="-128"/>
                <a:ea typeface="メイリオ" panose="020B0604030504040204" pitchFamily="50" charset="-128"/>
              </a:rPr>
              <a:t>氾濫原</a:t>
            </a:r>
            <a:endParaRPr lang="en-US" altLang="ja-JP" sz="1323" dirty="0">
              <a:solidFill>
                <a:srgbClr val="4472C4">
                  <a:lumMod val="50000"/>
                </a:srgbClr>
              </a:solidFill>
              <a:latin typeface="メイリオ" panose="020B0604030504040204" pitchFamily="50" charset="-128"/>
              <a:ea typeface="メイリオ" panose="020B0604030504040204" pitchFamily="50" charset="-128"/>
            </a:endParaRPr>
          </a:p>
          <a:p>
            <a:pPr defTabSz="1007943"/>
            <a:r>
              <a:rPr lang="ja-JP" altLang="en-US" sz="1323" dirty="0">
                <a:solidFill>
                  <a:srgbClr val="4472C4">
                    <a:lumMod val="50000"/>
                  </a:srgbClr>
                </a:solidFill>
                <a:latin typeface="メイリオ" panose="020B0604030504040204" pitchFamily="50" charset="-128"/>
                <a:ea typeface="メイリオ" panose="020B0604030504040204" pitchFamily="50" charset="-128"/>
              </a:rPr>
              <a:t>三角州</a:t>
            </a:r>
          </a:p>
        </p:txBody>
      </p:sp>
      <p:sp>
        <p:nvSpPr>
          <p:cNvPr id="13" name="テキスト ボックス 12">
            <a:extLst>
              <a:ext uri="{FF2B5EF4-FFF2-40B4-BE49-F238E27FC236}">
                <a16:creationId xmlns:a16="http://schemas.microsoft.com/office/drawing/2014/main" id="{8EE6B34C-86D8-5129-098A-63DB7314E09E}"/>
              </a:ext>
            </a:extLst>
          </p:cNvPr>
          <p:cNvSpPr txBox="1"/>
          <p:nvPr/>
        </p:nvSpPr>
        <p:spPr>
          <a:xfrm>
            <a:off x="7191766" y="2470013"/>
            <a:ext cx="858955" cy="431657"/>
          </a:xfrm>
          <a:prstGeom prst="rect">
            <a:avLst/>
          </a:prstGeom>
          <a:noFill/>
        </p:spPr>
        <p:txBody>
          <a:bodyPr wrap="square" rtlCol="0">
            <a:spAutoFit/>
          </a:bodyPr>
          <a:lstStyle/>
          <a:p>
            <a:pPr defTabSz="1007943"/>
            <a:r>
              <a:rPr lang="ja-JP" altLang="en-US" sz="1323" dirty="0">
                <a:solidFill>
                  <a:srgbClr val="4472C4">
                    <a:lumMod val="50000"/>
                  </a:srgbClr>
                </a:solidFill>
                <a:latin typeface="メイリオ" panose="020B0604030504040204" pitchFamily="50" charset="-128"/>
                <a:ea typeface="メイリオ" panose="020B0604030504040204" pitchFamily="50" charset="-128"/>
              </a:rPr>
              <a:t>湿地</a:t>
            </a:r>
            <a:endParaRPr lang="en-US" altLang="ja-JP" sz="1323" dirty="0">
              <a:solidFill>
                <a:srgbClr val="4472C4">
                  <a:lumMod val="50000"/>
                </a:srgbClr>
              </a:solidFill>
              <a:latin typeface="メイリオ" panose="020B0604030504040204" pitchFamily="50" charset="-128"/>
              <a:ea typeface="メイリオ" panose="020B0604030504040204" pitchFamily="50" charset="-128"/>
            </a:endParaRPr>
          </a:p>
          <a:p>
            <a:pPr defTabSz="1007943"/>
            <a:r>
              <a:rPr lang="en-US" altLang="ja-JP" sz="882" dirty="0">
                <a:solidFill>
                  <a:srgbClr val="4472C4">
                    <a:lumMod val="50000"/>
                  </a:srgbClr>
                </a:solidFill>
                <a:latin typeface="メイリオ" panose="020B0604030504040204" pitchFamily="50" charset="-128"/>
                <a:ea typeface="メイリオ" panose="020B0604030504040204" pitchFamily="50" charset="-128"/>
              </a:rPr>
              <a:t>(</a:t>
            </a:r>
            <a:r>
              <a:rPr lang="ja-JP" altLang="en-US" sz="882" dirty="0">
                <a:solidFill>
                  <a:srgbClr val="4472C4">
                    <a:lumMod val="50000"/>
                  </a:srgbClr>
                </a:solidFill>
                <a:latin typeface="メイリオ" panose="020B0604030504040204" pitchFamily="50" charset="-128"/>
                <a:ea typeface="メイリオ" panose="020B0604030504040204" pitchFamily="50" charset="-128"/>
              </a:rPr>
              <a:t>干潟</a:t>
            </a:r>
            <a:r>
              <a:rPr lang="en-US" altLang="ja-JP" sz="882" dirty="0">
                <a:solidFill>
                  <a:srgbClr val="4472C4">
                    <a:lumMod val="50000"/>
                  </a:srgbClr>
                </a:solidFill>
                <a:latin typeface="メイリオ" panose="020B0604030504040204" pitchFamily="50" charset="-128"/>
                <a:ea typeface="メイリオ" panose="020B0604030504040204" pitchFamily="50" charset="-128"/>
              </a:rPr>
              <a:t>)</a:t>
            </a:r>
            <a:endParaRPr lang="ja-JP" altLang="en-US" sz="882" dirty="0">
              <a:solidFill>
                <a:srgbClr val="4472C4">
                  <a:lumMod val="50000"/>
                </a:srgbClr>
              </a:solidFill>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DA48A995-5510-7498-C2B1-33ACC28255C8}"/>
              </a:ext>
            </a:extLst>
          </p:cNvPr>
          <p:cNvSpPr txBox="1"/>
          <p:nvPr/>
        </p:nvSpPr>
        <p:spPr>
          <a:xfrm>
            <a:off x="9237360" y="3959921"/>
            <a:ext cx="4088294" cy="3384003"/>
          </a:xfrm>
          <a:prstGeom prst="rect">
            <a:avLst/>
          </a:prstGeom>
          <a:noFill/>
        </p:spPr>
        <p:txBody>
          <a:bodyPr wrap="square" rtlCol="0">
            <a:spAutoFit/>
          </a:bodyPr>
          <a:lstStyle/>
          <a:p>
            <a:pPr defTabSz="1007943"/>
            <a:r>
              <a:rPr lang="ja-JP" altLang="en-US" sz="1984" b="1" dirty="0">
                <a:solidFill>
                  <a:srgbClr val="44546A"/>
                </a:solidFill>
                <a:latin typeface="メイリオ" panose="020B0604030504040204" pitchFamily="50" charset="-128"/>
                <a:ea typeface="メイリオ" panose="020B0604030504040204" pitchFamily="50" charset="-128"/>
              </a:rPr>
              <a:t>「皿状の浅い谷」仮説</a:t>
            </a:r>
            <a:endParaRPr lang="en-US" altLang="ja-JP" sz="1984" b="1" dirty="0">
              <a:solidFill>
                <a:srgbClr val="44546A"/>
              </a:solidFill>
              <a:latin typeface="メイリオ" panose="020B0604030504040204" pitchFamily="50" charset="-128"/>
              <a:ea typeface="メイリオ" panose="020B0604030504040204" pitchFamily="50" charset="-128"/>
            </a:endParaRPr>
          </a:p>
          <a:p>
            <a:pPr defTabSz="1007943"/>
            <a:r>
              <a:rPr lang="ja-JP" altLang="en-US" sz="1764" dirty="0">
                <a:solidFill>
                  <a:prstClr val="black"/>
                </a:solidFill>
                <a:latin typeface="メイリオ" panose="020B0604030504040204" pitchFamily="50" charset="-128"/>
                <a:ea typeface="メイリオ" panose="020B0604030504040204" pitchFamily="50" charset="-128"/>
              </a:rPr>
              <a:t>○広大な干潟には澪筋が形成され、平野には川が流れていただろう</a:t>
            </a:r>
            <a:endParaRPr lang="en-US" altLang="ja-JP" sz="1764" dirty="0">
              <a:solidFill>
                <a:prstClr val="black"/>
              </a:solidFill>
              <a:latin typeface="メイリオ" panose="020B0604030504040204" pitchFamily="50" charset="-128"/>
              <a:ea typeface="メイリオ" panose="020B0604030504040204" pitchFamily="50" charset="-128"/>
            </a:endParaRPr>
          </a:p>
          <a:p>
            <a:pPr defTabSz="1007943"/>
            <a:r>
              <a:rPr lang="ja-JP" altLang="en-US" sz="1764" dirty="0">
                <a:solidFill>
                  <a:prstClr val="black"/>
                </a:solidFill>
                <a:latin typeface="メイリオ" panose="020B0604030504040204" pitchFamily="50" charset="-128"/>
                <a:ea typeface="メイリオ" panose="020B0604030504040204" pitchFamily="50" charset="-128"/>
              </a:rPr>
              <a:t>○そこに下末吉ローム層が堆積し、常総粘土層が形成された</a:t>
            </a:r>
            <a:endParaRPr lang="en-US" altLang="ja-JP" sz="1764" dirty="0">
              <a:solidFill>
                <a:prstClr val="black"/>
              </a:solidFill>
              <a:latin typeface="メイリオ" panose="020B0604030504040204" pitchFamily="50" charset="-128"/>
              <a:ea typeface="メイリオ" panose="020B0604030504040204" pitchFamily="50" charset="-128"/>
            </a:endParaRPr>
          </a:p>
          <a:p>
            <a:pPr defTabSz="1007943"/>
            <a:r>
              <a:rPr lang="ja-JP" altLang="en-US" sz="1764" dirty="0">
                <a:solidFill>
                  <a:prstClr val="black"/>
                </a:solidFill>
                <a:latin typeface="メイリオ" panose="020B0604030504040204" pitchFamily="50" charset="-128"/>
                <a:ea typeface="メイリオ" panose="020B0604030504040204" pitchFamily="50" charset="-128"/>
              </a:rPr>
              <a:t>○</a:t>
            </a:r>
            <a:r>
              <a:rPr lang="ja-JP" altLang="en-US" sz="1764" dirty="0">
                <a:solidFill>
                  <a:srgbClr val="FF0000"/>
                </a:solidFill>
                <a:latin typeface="メイリオ" panose="020B0604030504040204" pitchFamily="50" charset="-128"/>
                <a:ea typeface="メイリオ" panose="020B0604030504040204" pitchFamily="50" charset="-128"/>
              </a:rPr>
              <a:t>地下水面が浅い離水初期に火山灰土層では降雨時に飽和帯が急速に成長</a:t>
            </a:r>
            <a:endParaRPr lang="en-US" altLang="ja-JP" sz="1764" dirty="0">
              <a:solidFill>
                <a:srgbClr val="FF0000"/>
              </a:solidFill>
              <a:latin typeface="メイリオ" panose="020B0604030504040204" pitchFamily="50" charset="-128"/>
              <a:ea typeface="メイリオ" panose="020B0604030504040204" pitchFamily="50" charset="-128"/>
            </a:endParaRPr>
          </a:p>
          <a:p>
            <a:pPr defTabSz="1007943"/>
            <a:r>
              <a:rPr lang="ja-JP" altLang="en-US" sz="1764" dirty="0">
                <a:solidFill>
                  <a:prstClr val="black"/>
                </a:solidFill>
                <a:latin typeface="メイリオ" panose="020B0604030504040204" pitchFamily="50" charset="-128"/>
                <a:ea typeface="メイリオ" panose="020B0604030504040204" pitchFamily="50" charset="-128"/>
              </a:rPr>
              <a:t>○</a:t>
            </a:r>
            <a:r>
              <a:rPr lang="ja-JP" altLang="en-US" sz="1764" dirty="0">
                <a:solidFill>
                  <a:srgbClr val="4472C4"/>
                </a:solidFill>
                <a:latin typeface="メイリオ" panose="020B0604030504040204" pitchFamily="50" charset="-128"/>
                <a:ea typeface="メイリオ" panose="020B0604030504040204" pitchFamily="50" charset="-128"/>
              </a:rPr>
              <a:t>布状流</a:t>
            </a:r>
            <a:r>
              <a:rPr lang="ja-JP" altLang="en-US" sz="1764" dirty="0">
                <a:solidFill>
                  <a:prstClr val="black"/>
                </a:solidFill>
                <a:latin typeface="メイリオ" panose="020B0604030504040204" pitchFamily="50" charset="-128"/>
                <a:ea typeface="メイリオ" panose="020B0604030504040204" pitchFamily="50" charset="-128"/>
              </a:rPr>
              <a:t>が発生し、皿状の浅い谷を形成したのではないか</a:t>
            </a:r>
            <a:endParaRPr lang="en-US" altLang="ja-JP" sz="1764" dirty="0">
              <a:solidFill>
                <a:prstClr val="black"/>
              </a:solidFill>
              <a:latin typeface="メイリオ" panose="020B0604030504040204" pitchFamily="50" charset="-128"/>
              <a:ea typeface="メイリオ" panose="020B0604030504040204" pitchFamily="50" charset="-128"/>
            </a:endParaRPr>
          </a:p>
          <a:p>
            <a:pPr defTabSz="1007943"/>
            <a:r>
              <a:rPr lang="ja-JP" altLang="en-US" sz="1764" dirty="0">
                <a:solidFill>
                  <a:prstClr val="black"/>
                </a:solidFill>
                <a:latin typeface="メイリオ" panose="020B0604030504040204" pitchFamily="50" charset="-128"/>
                <a:ea typeface="メイリオ" panose="020B0604030504040204" pitchFamily="50" charset="-128"/>
              </a:rPr>
              <a:t>○離水</a:t>
            </a:r>
            <a:r>
              <a:rPr lang="en-US" altLang="ja-JP" sz="1764" dirty="0">
                <a:solidFill>
                  <a:prstClr val="black"/>
                </a:solidFill>
                <a:latin typeface="メイリオ" panose="020B0604030504040204" pitchFamily="50" charset="-128"/>
                <a:ea typeface="メイリオ" panose="020B0604030504040204" pitchFamily="50" charset="-128"/>
              </a:rPr>
              <a:t>(</a:t>
            </a:r>
            <a:r>
              <a:rPr lang="ja-JP" altLang="en-US" sz="1764" dirty="0">
                <a:solidFill>
                  <a:prstClr val="black"/>
                </a:solidFill>
                <a:latin typeface="メイリオ" panose="020B0604030504040204" pitchFamily="50" charset="-128"/>
                <a:ea typeface="メイリオ" panose="020B0604030504040204" pitchFamily="50" charset="-128"/>
              </a:rPr>
              <a:t>海退、陸化</a:t>
            </a:r>
            <a:r>
              <a:rPr lang="en-US" altLang="ja-JP" sz="1764" dirty="0">
                <a:solidFill>
                  <a:prstClr val="black"/>
                </a:solidFill>
                <a:latin typeface="メイリオ" panose="020B0604030504040204" pitchFamily="50" charset="-128"/>
                <a:ea typeface="メイリオ" panose="020B0604030504040204" pitchFamily="50" charset="-128"/>
              </a:rPr>
              <a:t>)</a:t>
            </a:r>
            <a:r>
              <a:rPr lang="ja-JP" altLang="en-US" sz="1764" dirty="0">
                <a:solidFill>
                  <a:prstClr val="black"/>
                </a:solidFill>
                <a:latin typeface="メイリオ" panose="020B0604030504040204" pitchFamily="50" charset="-128"/>
                <a:ea typeface="メイリオ" panose="020B0604030504040204" pitchFamily="50" charset="-128"/>
              </a:rPr>
              <a:t>がある程度進んだ段階で地下水流出による谷頭侵食が始まる</a:t>
            </a:r>
            <a:endParaRPr lang="en-US" altLang="ja-JP" sz="1764" dirty="0">
              <a:solidFill>
                <a:prstClr val="black"/>
              </a:solidFill>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343A1C8C-ADEE-AC3B-9F9A-AC80412D43B0}"/>
              </a:ext>
            </a:extLst>
          </p:cNvPr>
          <p:cNvSpPr txBox="1"/>
          <p:nvPr/>
        </p:nvSpPr>
        <p:spPr>
          <a:xfrm>
            <a:off x="186765" y="679097"/>
            <a:ext cx="4325998" cy="1313693"/>
          </a:xfrm>
          <a:prstGeom prst="rect">
            <a:avLst/>
          </a:prstGeom>
          <a:noFill/>
        </p:spPr>
        <p:txBody>
          <a:bodyPr wrap="square" rtlCol="0">
            <a:spAutoFit/>
          </a:bodyPr>
          <a:lstStyle/>
          <a:p>
            <a:pPr defTabSz="1007943"/>
            <a:r>
              <a:rPr lang="ja-JP" altLang="en-US" sz="1984" dirty="0">
                <a:solidFill>
                  <a:prstClr val="black"/>
                </a:solidFill>
                <a:latin typeface="メイリオ" panose="020B0604030504040204" pitchFamily="50" charset="-128"/>
                <a:ea typeface="メイリオ" panose="020B0604030504040204" pitchFamily="50" charset="-128"/>
              </a:rPr>
              <a:t>古東京湾が陸化していく過程で、浅い水域や湿地に堆積した</a:t>
            </a:r>
            <a:r>
              <a:rPr lang="ja-JP" altLang="en-US" sz="1984" dirty="0">
                <a:solidFill>
                  <a:srgbClr val="FF0000"/>
                </a:solidFill>
                <a:latin typeface="メイリオ" panose="020B0604030504040204" pitchFamily="50" charset="-128"/>
                <a:ea typeface="メイリオ" panose="020B0604030504040204" pitchFamily="50" charset="-128"/>
              </a:rPr>
              <a:t>火山灰</a:t>
            </a:r>
            <a:r>
              <a:rPr lang="en-US" altLang="ja-JP" sz="1984" dirty="0">
                <a:solidFill>
                  <a:prstClr val="black"/>
                </a:solidFill>
                <a:latin typeface="メイリオ" panose="020B0604030504040204" pitchFamily="50" charset="-128"/>
                <a:ea typeface="メイリオ" panose="020B0604030504040204" pitchFamily="50" charset="-128"/>
              </a:rPr>
              <a:t>(</a:t>
            </a:r>
            <a:r>
              <a:rPr lang="ja-JP" altLang="en-US" sz="1984" dirty="0">
                <a:solidFill>
                  <a:prstClr val="black"/>
                </a:solidFill>
                <a:latin typeface="メイリオ" panose="020B0604030504040204" pitchFamily="50" charset="-128"/>
                <a:ea typeface="メイリオ" panose="020B0604030504040204" pitchFamily="50" charset="-128"/>
              </a:rPr>
              <a:t>主に箱根火山起源の下末吉ローム層）は粘土化して</a:t>
            </a:r>
            <a:r>
              <a:rPr lang="ja-JP" altLang="en-US" sz="1984" dirty="0">
                <a:solidFill>
                  <a:srgbClr val="ED7D31">
                    <a:lumMod val="75000"/>
                  </a:srgbClr>
                </a:solidFill>
                <a:latin typeface="メイリオ" panose="020B0604030504040204" pitchFamily="50" charset="-128"/>
                <a:ea typeface="メイリオ" panose="020B0604030504040204" pitchFamily="50" charset="-128"/>
              </a:rPr>
              <a:t>常総粘土層</a:t>
            </a:r>
            <a:r>
              <a:rPr lang="ja-JP" altLang="en-US" sz="1984" dirty="0">
                <a:solidFill>
                  <a:prstClr val="black"/>
                </a:solidFill>
                <a:latin typeface="メイリオ" panose="020B0604030504040204" pitchFamily="50" charset="-128"/>
                <a:ea typeface="メイリオ" panose="020B0604030504040204" pitchFamily="50" charset="-128"/>
              </a:rPr>
              <a:t>を形成した</a:t>
            </a:r>
          </a:p>
        </p:txBody>
      </p:sp>
      <p:sp>
        <p:nvSpPr>
          <p:cNvPr id="17" name="テキスト ボックス 16">
            <a:extLst>
              <a:ext uri="{FF2B5EF4-FFF2-40B4-BE49-F238E27FC236}">
                <a16:creationId xmlns:a16="http://schemas.microsoft.com/office/drawing/2014/main" id="{03084AA6-CD44-341E-5080-221B72E77BD5}"/>
              </a:ext>
            </a:extLst>
          </p:cNvPr>
          <p:cNvSpPr txBox="1"/>
          <p:nvPr/>
        </p:nvSpPr>
        <p:spPr>
          <a:xfrm>
            <a:off x="876562" y="5119490"/>
            <a:ext cx="3502649" cy="295915"/>
          </a:xfrm>
          <a:prstGeom prst="rect">
            <a:avLst/>
          </a:prstGeom>
          <a:noFill/>
        </p:spPr>
        <p:txBody>
          <a:bodyPr wrap="square">
            <a:spAutoFit/>
          </a:bodyPr>
          <a:lstStyle/>
          <a:p>
            <a:pPr defTabSz="1007943" hangingPunct="0"/>
            <a:r>
              <a:rPr lang="ja-JP" altLang="ja-JP" sz="1323" dirty="0">
                <a:solidFill>
                  <a:srgbClr val="000080"/>
                </a:solidFill>
                <a:latin typeface="メイリオ" panose="020B0604030504040204" pitchFamily="50" charset="-128"/>
                <a:ea typeface="メイリオ" panose="020B0604030504040204" pitchFamily="50" charset="-128"/>
                <a:cs typeface="Tahoma" pitchFamily="2"/>
              </a:rPr>
              <a:t>（環境考古学、安田喜憲、</a:t>
            </a:r>
            <a:r>
              <a:rPr lang="en-US" altLang="ja-JP" sz="1323" dirty="0">
                <a:solidFill>
                  <a:srgbClr val="000080"/>
                </a:solidFill>
                <a:latin typeface="メイリオ" panose="020B0604030504040204" pitchFamily="50" charset="-128"/>
                <a:ea typeface="メイリオ" panose="020B0604030504040204" pitchFamily="50" charset="-128"/>
                <a:cs typeface="Tahoma" pitchFamily="2"/>
              </a:rPr>
              <a:t>NHK</a:t>
            </a:r>
            <a:r>
              <a:rPr lang="ja-JP" altLang="ja-JP" sz="1323" dirty="0">
                <a:solidFill>
                  <a:srgbClr val="000080"/>
                </a:solidFill>
                <a:latin typeface="メイリオ" panose="020B0604030504040204" pitchFamily="50" charset="-128"/>
                <a:ea typeface="メイリオ" panose="020B0604030504040204" pitchFamily="50" charset="-128"/>
                <a:cs typeface="Tahoma" pitchFamily="2"/>
              </a:rPr>
              <a:t>ブックス）</a:t>
            </a:r>
          </a:p>
        </p:txBody>
      </p:sp>
      <p:pic>
        <p:nvPicPr>
          <p:cNvPr id="19" name="図 18">
            <a:extLst>
              <a:ext uri="{FF2B5EF4-FFF2-40B4-BE49-F238E27FC236}">
                <a16:creationId xmlns:a16="http://schemas.microsoft.com/office/drawing/2014/main" id="{DFE17E3F-B3A7-5821-F4E9-E409160C5E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738" y="1965161"/>
            <a:ext cx="4088294" cy="3153506"/>
          </a:xfrm>
          <a:prstGeom prst="rect">
            <a:avLst/>
          </a:prstGeom>
        </p:spPr>
      </p:pic>
      <p:pic>
        <p:nvPicPr>
          <p:cNvPr id="23" name="図 22">
            <a:extLst>
              <a:ext uri="{FF2B5EF4-FFF2-40B4-BE49-F238E27FC236}">
                <a16:creationId xmlns:a16="http://schemas.microsoft.com/office/drawing/2014/main" id="{2C032022-B212-9C62-D2B2-DC4801EDA4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95907" y="-70995"/>
            <a:ext cx="3685129" cy="2585732"/>
          </a:xfrm>
          <a:prstGeom prst="rect">
            <a:avLst/>
          </a:prstGeom>
        </p:spPr>
      </p:pic>
      <p:sp>
        <p:nvSpPr>
          <p:cNvPr id="6" name="テキスト ボックス 5">
            <a:extLst>
              <a:ext uri="{FF2B5EF4-FFF2-40B4-BE49-F238E27FC236}">
                <a16:creationId xmlns:a16="http://schemas.microsoft.com/office/drawing/2014/main" id="{71F1C641-C2DA-A388-4DC4-DB420C27C0AD}"/>
              </a:ext>
            </a:extLst>
          </p:cNvPr>
          <p:cNvSpPr txBox="1"/>
          <p:nvPr/>
        </p:nvSpPr>
        <p:spPr>
          <a:xfrm>
            <a:off x="258739" y="5486873"/>
            <a:ext cx="1257996" cy="1788310"/>
          </a:xfrm>
          <a:prstGeom prst="rect">
            <a:avLst/>
          </a:prstGeom>
          <a:noFill/>
          <a:ln w="12700">
            <a:solidFill>
              <a:schemeClr val="tx1"/>
            </a:solidFill>
          </a:ln>
        </p:spPr>
        <p:txBody>
          <a:bodyPr wrap="square" rtlCol="0">
            <a:spAutoFit/>
          </a:bodyPr>
          <a:lstStyle/>
          <a:p>
            <a:pPr defTabSz="1007943"/>
            <a:r>
              <a:rPr lang="ja-JP" altLang="en-US" sz="1102" dirty="0">
                <a:solidFill>
                  <a:prstClr val="black"/>
                </a:solidFill>
                <a:latin typeface="メイリオ" panose="020B0604030504040204" pitchFamily="50" charset="-128"/>
                <a:ea typeface="メイリオ" panose="020B0604030504040204" pitchFamily="50" charset="-128"/>
              </a:rPr>
              <a:t>地表面</a:t>
            </a:r>
            <a:endParaRPr lang="en-US" altLang="ja-JP" sz="1102" dirty="0">
              <a:solidFill>
                <a:prstClr val="black"/>
              </a:solidFill>
              <a:latin typeface="メイリオ" panose="020B0604030504040204" pitchFamily="50" charset="-128"/>
              <a:ea typeface="メイリオ" panose="020B0604030504040204" pitchFamily="50" charset="-128"/>
            </a:endParaRPr>
          </a:p>
          <a:p>
            <a:pPr defTabSz="1007943"/>
            <a:r>
              <a:rPr lang="en-US" altLang="ja-JP" sz="1102" dirty="0">
                <a:solidFill>
                  <a:prstClr val="black"/>
                </a:solidFill>
                <a:latin typeface="メイリオ" panose="020B0604030504040204" pitchFamily="50" charset="-128"/>
                <a:ea typeface="メイリオ" panose="020B0604030504040204" pitchFamily="50" charset="-128"/>
              </a:rPr>
              <a:t>-----------------</a:t>
            </a:r>
          </a:p>
          <a:p>
            <a:pPr defTabSz="1007943"/>
            <a:r>
              <a:rPr lang="ja-JP" altLang="en-US" sz="1102" dirty="0">
                <a:solidFill>
                  <a:prstClr val="black"/>
                </a:solidFill>
                <a:latin typeface="メイリオ" panose="020B0604030504040204" pitchFamily="50" charset="-128"/>
                <a:ea typeface="メイリオ" panose="020B0604030504040204" pitchFamily="50" charset="-128"/>
              </a:rPr>
              <a:t>立川ローム</a:t>
            </a:r>
            <a:endParaRPr lang="en-US" altLang="ja-JP" sz="1102" dirty="0">
              <a:solidFill>
                <a:prstClr val="black"/>
              </a:solidFill>
              <a:latin typeface="メイリオ" panose="020B0604030504040204" pitchFamily="50" charset="-128"/>
              <a:ea typeface="メイリオ" panose="020B0604030504040204" pitchFamily="50" charset="-128"/>
            </a:endParaRPr>
          </a:p>
          <a:p>
            <a:pPr defTabSz="1007943"/>
            <a:r>
              <a:rPr lang="en-US" altLang="ja-JP" sz="1102" dirty="0">
                <a:solidFill>
                  <a:prstClr val="black"/>
                </a:solidFill>
                <a:latin typeface="メイリオ" panose="020B0604030504040204" pitchFamily="50" charset="-128"/>
                <a:ea typeface="メイリオ" panose="020B0604030504040204" pitchFamily="50" charset="-128"/>
              </a:rPr>
              <a:t>-----------------</a:t>
            </a:r>
          </a:p>
          <a:p>
            <a:pPr defTabSz="1007943"/>
            <a:r>
              <a:rPr lang="ja-JP" altLang="en-US" sz="1102" dirty="0">
                <a:solidFill>
                  <a:prstClr val="black"/>
                </a:solidFill>
                <a:latin typeface="メイリオ" panose="020B0604030504040204" pitchFamily="50" charset="-128"/>
                <a:ea typeface="メイリオ" panose="020B0604030504040204" pitchFamily="50" charset="-128"/>
              </a:rPr>
              <a:t>武蔵野ローム</a:t>
            </a:r>
            <a:endParaRPr lang="en-US" altLang="ja-JP" sz="1102" dirty="0">
              <a:solidFill>
                <a:prstClr val="black"/>
              </a:solidFill>
              <a:latin typeface="メイリオ" panose="020B0604030504040204" pitchFamily="50" charset="-128"/>
              <a:ea typeface="メイリオ" panose="020B0604030504040204" pitchFamily="50" charset="-128"/>
            </a:endParaRPr>
          </a:p>
          <a:p>
            <a:pPr defTabSz="1007943"/>
            <a:r>
              <a:rPr lang="en-US" altLang="ja-JP" sz="1102" dirty="0">
                <a:solidFill>
                  <a:prstClr val="black"/>
                </a:solidFill>
                <a:latin typeface="メイリオ" panose="020B0604030504040204" pitchFamily="50" charset="-128"/>
                <a:ea typeface="メイリオ" panose="020B0604030504040204" pitchFamily="50" charset="-128"/>
              </a:rPr>
              <a:t>-----------------</a:t>
            </a:r>
          </a:p>
          <a:p>
            <a:pPr defTabSz="1007943"/>
            <a:r>
              <a:rPr lang="ja-JP" altLang="en-US" sz="1102" dirty="0">
                <a:solidFill>
                  <a:prstClr val="black"/>
                </a:solidFill>
                <a:latin typeface="メイリオ" panose="020B0604030504040204" pitchFamily="50" charset="-128"/>
                <a:ea typeface="メイリオ" panose="020B0604030504040204" pitchFamily="50" charset="-128"/>
              </a:rPr>
              <a:t>下末吉ローム</a:t>
            </a:r>
            <a:endParaRPr lang="en-US" altLang="ja-JP" sz="1102" dirty="0">
              <a:solidFill>
                <a:prstClr val="black"/>
              </a:solidFill>
              <a:latin typeface="メイリオ" panose="020B0604030504040204" pitchFamily="50" charset="-128"/>
              <a:ea typeface="メイリオ" panose="020B0604030504040204" pitchFamily="50" charset="-128"/>
            </a:endParaRPr>
          </a:p>
          <a:p>
            <a:pPr defTabSz="1007943"/>
            <a:r>
              <a:rPr lang="ja-JP" altLang="en-US" sz="1102" dirty="0">
                <a:solidFill>
                  <a:srgbClr val="C00000"/>
                </a:solidFill>
                <a:latin typeface="メイリオ" panose="020B0604030504040204" pitchFamily="50" charset="-128"/>
                <a:ea typeface="メイリオ" panose="020B0604030504040204" pitchFamily="50" charset="-128"/>
              </a:rPr>
              <a:t>（常総粘土）</a:t>
            </a:r>
            <a:endParaRPr lang="en-US" altLang="ja-JP" sz="1102" dirty="0">
              <a:solidFill>
                <a:srgbClr val="C00000"/>
              </a:solidFill>
              <a:latin typeface="メイリオ" panose="020B0604030504040204" pitchFamily="50" charset="-128"/>
              <a:ea typeface="メイリオ" panose="020B0604030504040204" pitchFamily="50" charset="-128"/>
            </a:endParaRPr>
          </a:p>
          <a:p>
            <a:pPr defTabSz="1007943"/>
            <a:r>
              <a:rPr lang="en-US" altLang="ja-JP" sz="1102" dirty="0">
                <a:solidFill>
                  <a:prstClr val="black"/>
                </a:solidFill>
                <a:latin typeface="メイリオ" panose="020B0604030504040204" pitchFamily="50" charset="-128"/>
                <a:ea typeface="メイリオ" panose="020B0604030504040204" pitchFamily="50" charset="-128"/>
              </a:rPr>
              <a:t>-----------------</a:t>
            </a:r>
          </a:p>
          <a:p>
            <a:pPr defTabSz="1007943"/>
            <a:r>
              <a:rPr lang="ja-JP" altLang="en-US" sz="1102" dirty="0">
                <a:solidFill>
                  <a:prstClr val="black"/>
                </a:solidFill>
                <a:latin typeface="メイリオ" panose="020B0604030504040204" pitchFamily="50" charset="-128"/>
                <a:ea typeface="メイリオ" panose="020B0604030504040204" pitchFamily="50" charset="-128"/>
              </a:rPr>
              <a:t>成田層</a:t>
            </a:r>
          </a:p>
        </p:txBody>
      </p:sp>
      <p:sp>
        <p:nvSpPr>
          <p:cNvPr id="7" name="テキスト ボックス 6">
            <a:extLst>
              <a:ext uri="{FF2B5EF4-FFF2-40B4-BE49-F238E27FC236}">
                <a16:creationId xmlns:a16="http://schemas.microsoft.com/office/drawing/2014/main" id="{E5F2C4CE-64D6-C43F-1C27-74CC0CA0614F}"/>
              </a:ext>
            </a:extLst>
          </p:cNvPr>
          <p:cNvSpPr txBox="1"/>
          <p:nvPr/>
        </p:nvSpPr>
        <p:spPr>
          <a:xfrm>
            <a:off x="1640576" y="5485207"/>
            <a:ext cx="2706456" cy="1924373"/>
          </a:xfrm>
          <a:prstGeom prst="rect">
            <a:avLst/>
          </a:prstGeom>
          <a:noFill/>
        </p:spPr>
        <p:txBody>
          <a:bodyPr wrap="square" rtlCol="0">
            <a:spAutoFit/>
          </a:bodyPr>
          <a:lstStyle/>
          <a:p>
            <a:pPr defTabSz="1007943"/>
            <a:r>
              <a:rPr lang="ja-JP" altLang="en-US" sz="1984" dirty="0">
                <a:solidFill>
                  <a:prstClr val="black"/>
                </a:solidFill>
                <a:latin typeface="メイリオ" panose="020B0604030504040204" pitchFamily="50" charset="-128"/>
                <a:ea typeface="メイリオ" panose="020B0604030504040204" pitchFamily="50" charset="-128"/>
              </a:rPr>
              <a:t>○関東の火山活動は活発で、火山灰が関東ローム層を形成</a:t>
            </a:r>
            <a:endParaRPr lang="en-US" altLang="ja-JP" sz="1984" dirty="0">
              <a:solidFill>
                <a:prstClr val="black"/>
              </a:solidFill>
              <a:latin typeface="メイリオ" panose="020B0604030504040204" pitchFamily="50" charset="-128"/>
              <a:ea typeface="メイリオ" panose="020B0604030504040204" pitchFamily="50" charset="-128"/>
            </a:endParaRPr>
          </a:p>
          <a:p>
            <a:pPr defTabSz="1007943"/>
            <a:r>
              <a:rPr lang="ja-JP" altLang="en-US" sz="1984" dirty="0">
                <a:solidFill>
                  <a:prstClr val="black"/>
                </a:solidFill>
                <a:latin typeface="メイリオ" panose="020B0604030504040204" pitchFamily="50" charset="-128"/>
                <a:ea typeface="メイリオ" panose="020B0604030504040204" pitchFamily="50" charset="-128"/>
              </a:rPr>
              <a:t>○浅い海、干潟、湿地に堆積した下末吉ロームは常総粘土へ</a:t>
            </a:r>
          </a:p>
        </p:txBody>
      </p:sp>
      <p:sp>
        <p:nvSpPr>
          <p:cNvPr id="8" name="テキスト ボックス 7">
            <a:extLst>
              <a:ext uri="{FF2B5EF4-FFF2-40B4-BE49-F238E27FC236}">
                <a16:creationId xmlns:a16="http://schemas.microsoft.com/office/drawing/2014/main" id="{6F9FAA1D-0514-FFD7-0877-5586197E3B20}"/>
              </a:ext>
            </a:extLst>
          </p:cNvPr>
          <p:cNvSpPr txBox="1"/>
          <p:nvPr/>
        </p:nvSpPr>
        <p:spPr>
          <a:xfrm>
            <a:off x="4575509" y="5687785"/>
            <a:ext cx="4723890" cy="1619033"/>
          </a:xfrm>
          <a:prstGeom prst="rect">
            <a:avLst/>
          </a:prstGeom>
          <a:noFill/>
        </p:spPr>
        <p:txBody>
          <a:bodyPr wrap="square" rtlCol="0">
            <a:spAutoFit/>
          </a:bodyPr>
          <a:lstStyle/>
          <a:p>
            <a:pPr defTabSz="1007943"/>
            <a:r>
              <a:rPr lang="ja-JP" altLang="en-US" sz="1984" dirty="0">
                <a:solidFill>
                  <a:prstClr val="black"/>
                </a:solidFill>
                <a:latin typeface="メイリオ" panose="020B0604030504040204" pitchFamily="50" charset="-128"/>
                <a:ea typeface="メイリオ" panose="020B0604030504040204" pitchFamily="50" charset="-128"/>
              </a:rPr>
              <a:t>○古東京湾は少しずつ陸化し、その過程で干潟、湿地、三角州、氾濫原、扇状地が形成</a:t>
            </a:r>
            <a:endParaRPr lang="en-US" altLang="ja-JP" sz="1984" dirty="0">
              <a:solidFill>
                <a:prstClr val="black"/>
              </a:solidFill>
              <a:latin typeface="メイリオ" panose="020B0604030504040204" pitchFamily="50" charset="-128"/>
              <a:ea typeface="メイリオ" panose="020B0604030504040204" pitchFamily="50" charset="-128"/>
            </a:endParaRPr>
          </a:p>
          <a:p>
            <a:pPr defTabSz="1007943"/>
            <a:r>
              <a:rPr lang="ja-JP" altLang="en-US" sz="1984" dirty="0">
                <a:solidFill>
                  <a:prstClr val="black"/>
                </a:solidFill>
                <a:latin typeface="メイリオ" panose="020B0604030504040204" pitchFamily="50" charset="-128"/>
                <a:ea typeface="メイリオ" panose="020B0604030504040204" pitchFamily="50" charset="-128"/>
              </a:rPr>
              <a:t>○川の流れ、地下水の流れは河川地形、台地地形を形成</a:t>
            </a:r>
          </a:p>
        </p:txBody>
      </p:sp>
      <p:pic>
        <p:nvPicPr>
          <p:cNvPr id="18" name="図 17">
            <a:extLst>
              <a:ext uri="{FF2B5EF4-FFF2-40B4-BE49-F238E27FC236}">
                <a16:creationId xmlns:a16="http://schemas.microsoft.com/office/drawing/2014/main" id="{C356FFFC-6FF4-3F56-7822-DAAF8B5EB4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27279" y="3063397"/>
            <a:ext cx="1353756" cy="874224"/>
          </a:xfrm>
          <a:prstGeom prst="rect">
            <a:avLst/>
          </a:prstGeom>
        </p:spPr>
      </p:pic>
      <p:sp>
        <p:nvSpPr>
          <p:cNvPr id="20" name="テキスト ボックス 19">
            <a:extLst>
              <a:ext uri="{FF2B5EF4-FFF2-40B4-BE49-F238E27FC236}">
                <a16:creationId xmlns:a16="http://schemas.microsoft.com/office/drawing/2014/main" id="{731D67C9-51AC-EE55-9E3A-0C40DC57E35B}"/>
              </a:ext>
            </a:extLst>
          </p:cNvPr>
          <p:cNvSpPr txBox="1"/>
          <p:nvPr/>
        </p:nvSpPr>
        <p:spPr>
          <a:xfrm>
            <a:off x="10311965" y="3512797"/>
            <a:ext cx="1590990" cy="363818"/>
          </a:xfrm>
          <a:prstGeom prst="rect">
            <a:avLst/>
          </a:prstGeom>
          <a:noFill/>
        </p:spPr>
        <p:txBody>
          <a:bodyPr wrap="square" rtlCol="0">
            <a:spAutoFit/>
          </a:bodyPr>
          <a:lstStyle/>
          <a:p>
            <a:pPr defTabSz="1007943"/>
            <a:r>
              <a:rPr lang="ja-JP" altLang="en-US" sz="882" dirty="0">
                <a:solidFill>
                  <a:prstClr val="black"/>
                </a:solidFill>
                <a:latin typeface="メイリオ" panose="020B0604030504040204" pitchFamily="50" charset="-128"/>
                <a:ea typeface="メイリオ" panose="020B0604030504040204" pitchFamily="50" charset="-128"/>
              </a:rPr>
              <a:t>諫早湾の人によって維持されている澪筋</a:t>
            </a:r>
            <a:r>
              <a:rPr lang="en-US" altLang="ja-JP" sz="882" dirty="0">
                <a:solidFill>
                  <a:prstClr val="black"/>
                </a:solidFill>
                <a:latin typeface="メイリオ" panose="020B0604030504040204" pitchFamily="50" charset="-128"/>
                <a:ea typeface="メイリオ" panose="020B0604030504040204" pitchFamily="50" charset="-128"/>
              </a:rPr>
              <a:t>(</a:t>
            </a:r>
            <a:r>
              <a:rPr lang="ja-JP" altLang="en-US" sz="882" dirty="0">
                <a:solidFill>
                  <a:prstClr val="black"/>
                </a:solidFill>
                <a:latin typeface="メイリオ" panose="020B0604030504040204" pitchFamily="50" charset="-128"/>
                <a:ea typeface="メイリオ" panose="020B0604030504040204" pitchFamily="50" charset="-128"/>
              </a:rPr>
              <a:t>長崎県</a:t>
            </a:r>
            <a:r>
              <a:rPr lang="en-US" altLang="ja-JP" sz="882" dirty="0">
                <a:solidFill>
                  <a:prstClr val="black"/>
                </a:solidFill>
                <a:latin typeface="メイリオ" panose="020B0604030504040204" pitchFamily="50" charset="-128"/>
                <a:ea typeface="メイリオ" panose="020B0604030504040204" pitchFamily="50" charset="-128"/>
              </a:rPr>
              <a:t>HP)</a:t>
            </a:r>
            <a:endParaRPr lang="ja-JP" altLang="en-US" sz="882" dirty="0">
              <a:solidFill>
                <a:prstClr val="black"/>
              </a:solidFill>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F16DEA30-56AA-6E29-1B45-927898DFA8B4}"/>
              </a:ext>
            </a:extLst>
          </p:cNvPr>
          <p:cNvSpPr txBox="1"/>
          <p:nvPr/>
        </p:nvSpPr>
        <p:spPr>
          <a:xfrm>
            <a:off x="2270478" y="2236704"/>
            <a:ext cx="1632110" cy="499496"/>
          </a:xfrm>
          <a:prstGeom prst="rect">
            <a:avLst/>
          </a:prstGeom>
          <a:noFill/>
        </p:spPr>
        <p:txBody>
          <a:bodyPr wrap="square" rtlCol="0">
            <a:spAutoFit/>
          </a:bodyPr>
          <a:lstStyle/>
          <a:p>
            <a:pPr defTabSz="1007943"/>
            <a:r>
              <a:rPr lang="ja-JP" altLang="en-US" sz="1323" dirty="0">
                <a:solidFill>
                  <a:srgbClr val="FF0000"/>
                </a:solidFill>
                <a:latin typeface="メイリオ" panose="020B0604030504040204" pitchFamily="50" charset="-128"/>
                <a:ea typeface="メイリオ" panose="020B0604030504040204" pitchFamily="50" charset="-128"/>
              </a:rPr>
              <a:t>旧石器時代は火山活動が活発</a:t>
            </a:r>
          </a:p>
        </p:txBody>
      </p:sp>
      <p:pic>
        <p:nvPicPr>
          <p:cNvPr id="25" name="図 24">
            <a:extLst>
              <a:ext uri="{FF2B5EF4-FFF2-40B4-BE49-F238E27FC236}">
                <a16:creationId xmlns:a16="http://schemas.microsoft.com/office/drawing/2014/main" id="{8F6CE456-4478-9FD2-48F4-4F51FD91F8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8738" y="3718347"/>
            <a:ext cx="2502455" cy="1170704"/>
          </a:xfrm>
          <a:prstGeom prst="rect">
            <a:avLst/>
          </a:prstGeom>
        </p:spPr>
      </p:pic>
      <p:sp>
        <p:nvSpPr>
          <p:cNvPr id="22" name="テキスト ボックス 21">
            <a:extLst>
              <a:ext uri="{FF2B5EF4-FFF2-40B4-BE49-F238E27FC236}">
                <a16:creationId xmlns:a16="http://schemas.microsoft.com/office/drawing/2014/main" id="{804C21B4-B9FF-6814-F001-7241F94A437A}"/>
              </a:ext>
            </a:extLst>
          </p:cNvPr>
          <p:cNvSpPr txBox="1"/>
          <p:nvPr/>
        </p:nvSpPr>
        <p:spPr>
          <a:xfrm>
            <a:off x="249854" y="3768278"/>
            <a:ext cx="1747741" cy="261931"/>
          </a:xfrm>
          <a:prstGeom prst="rect">
            <a:avLst/>
          </a:prstGeom>
          <a:noFill/>
        </p:spPr>
        <p:txBody>
          <a:bodyPr wrap="square" rtlCol="0">
            <a:spAutoFit/>
          </a:bodyPr>
          <a:lstStyle/>
          <a:p>
            <a:pPr defTabSz="1007943"/>
            <a:r>
              <a:rPr lang="ja-JP" altLang="en-US" sz="1102" dirty="0">
                <a:solidFill>
                  <a:srgbClr val="4472C4"/>
                </a:solidFill>
                <a:latin typeface="メイリオ" panose="020B0604030504040204" pitchFamily="50" charset="-128"/>
                <a:ea typeface="メイリオ" panose="020B0604030504040204" pitchFamily="50" charset="-128"/>
              </a:rPr>
              <a:t>墨古沢遺跡（酒々井町）</a:t>
            </a:r>
          </a:p>
        </p:txBody>
      </p:sp>
    </p:spTree>
    <p:extLst>
      <p:ext uri="{BB962C8B-B14F-4D97-AF65-F5344CB8AC3E}">
        <p14:creationId xmlns:p14="http://schemas.microsoft.com/office/powerpoint/2010/main" val="4107556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44818D0-0018-5644-579F-B5867B8244CF}"/>
              </a:ext>
            </a:extLst>
          </p:cNvPr>
          <p:cNvSpPr txBox="1"/>
          <p:nvPr/>
        </p:nvSpPr>
        <p:spPr>
          <a:xfrm>
            <a:off x="346155" y="136013"/>
            <a:ext cx="11998095" cy="646331"/>
          </a:xfrm>
          <a:prstGeom prst="rect">
            <a:avLst/>
          </a:prstGeom>
          <a:noFill/>
        </p:spPr>
        <p:txBody>
          <a:bodyPr wrap="square" rtlCol="0">
            <a:spAutoFit/>
          </a:bodyPr>
          <a:lstStyle/>
          <a:p>
            <a:pPr defTabSz="914406"/>
            <a:r>
              <a:rPr lang="en-US" altLang="ja-JP" sz="3600" b="1" dirty="0">
                <a:solidFill>
                  <a:srgbClr val="4472C4"/>
                </a:solidFill>
                <a:latin typeface="メイリオ" panose="020B0604030504040204" pitchFamily="50" charset="-128"/>
                <a:ea typeface="メイリオ" panose="020B0604030504040204" pitchFamily="50" charset="-128"/>
              </a:rPr>
              <a:t>12</a:t>
            </a:r>
            <a:r>
              <a:rPr lang="ja-JP" altLang="en-US" sz="3600" b="1" dirty="0">
                <a:solidFill>
                  <a:srgbClr val="4472C4"/>
                </a:solidFill>
                <a:latin typeface="メイリオ" panose="020B0604030504040204" pitchFamily="50" charset="-128"/>
                <a:ea typeface="メイリオ" panose="020B0604030504040204" pitchFamily="50" charset="-128"/>
              </a:rPr>
              <a:t>万年前以降の海退期初頭の台地面における水文現象</a:t>
            </a:r>
          </a:p>
        </p:txBody>
      </p:sp>
      <p:pic>
        <p:nvPicPr>
          <p:cNvPr id="3" name="Picture 1">
            <a:extLst>
              <a:ext uri="{FF2B5EF4-FFF2-40B4-BE49-F238E27FC236}">
                <a16:creationId xmlns:a16="http://schemas.microsoft.com/office/drawing/2014/main" id="{16B091BD-935E-9A52-EC04-13FBD28486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1688" y="3336342"/>
            <a:ext cx="4588971" cy="341887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テキスト ボックス 4">
            <a:extLst>
              <a:ext uri="{FF2B5EF4-FFF2-40B4-BE49-F238E27FC236}">
                <a16:creationId xmlns:a16="http://schemas.microsoft.com/office/drawing/2014/main" id="{026668C6-8991-57AF-77AE-A45360B813D0}"/>
              </a:ext>
            </a:extLst>
          </p:cNvPr>
          <p:cNvSpPr txBox="1"/>
          <p:nvPr/>
        </p:nvSpPr>
        <p:spPr>
          <a:xfrm>
            <a:off x="2797655" y="6826942"/>
            <a:ext cx="4947308" cy="646331"/>
          </a:xfrm>
          <a:prstGeom prst="rect">
            <a:avLst/>
          </a:prstGeom>
          <a:noFill/>
        </p:spPr>
        <p:txBody>
          <a:bodyPr wrap="square">
            <a:spAutoFit/>
          </a:bodyPr>
          <a:lstStyle/>
          <a:p>
            <a:pPr defTabSz="914406"/>
            <a:r>
              <a:rPr lang="en-US" altLang="ja-JP" dirty="0">
                <a:solidFill>
                  <a:srgbClr val="ED7D31"/>
                </a:solidFill>
                <a:latin typeface="メイリオ" panose="020B0604030504040204" pitchFamily="50" charset="-128"/>
                <a:ea typeface="メイリオ" panose="020B0604030504040204" pitchFamily="50" charset="-128"/>
              </a:rPr>
              <a:t>A</a:t>
            </a:r>
            <a:r>
              <a:rPr lang="ja-JP" altLang="en-US" dirty="0">
                <a:solidFill>
                  <a:srgbClr val="ED7D31"/>
                </a:solidFill>
                <a:latin typeface="メイリオ" panose="020B0604030504040204" pitchFamily="50" charset="-128"/>
                <a:ea typeface="メイリオ" panose="020B0604030504040204" pitchFamily="50" charset="-128"/>
              </a:rPr>
              <a:t>～</a:t>
            </a:r>
            <a:r>
              <a:rPr lang="en-US" altLang="ja-JP" dirty="0">
                <a:solidFill>
                  <a:srgbClr val="ED7D31"/>
                </a:solidFill>
                <a:latin typeface="メイリオ" panose="020B0604030504040204" pitchFamily="50" charset="-128"/>
                <a:ea typeface="メイリオ" panose="020B0604030504040204" pitchFamily="50" charset="-128"/>
              </a:rPr>
              <a:t>D</a:t>
            </a:r>
            <a:r>
              <a:rPr lang="ja-JP" altLang="en-US" dirty="0">
                <a:solidFill>
                  <a:srgbClr val="ED7D31"/>
                </a:solidFill>
                <a:latin typeface="メイリオ" panose="020B0604030504040204" pitchFamily="50" charset="-128"/>
                <a:ea typeface="メイリオ" panose="020B0604030504040204" pitchFamily="50" charset="-128"/>
              </a:rPr>
              <a:t>の土壌水分特性を持つ土壌が</a:t>
            </a:r>
            <a:r>
              <a:rPr lang="ja-JP" altLang="ja-JP" dirty="0">
                <a:solidFill>
                  <a:srgbClr val="ED7D31"/>
                </a:solidFill>
                <a:latin typeface="メイリオ" panose="020B0604030504040204" pitchFamily="50" charset="-128"/>
                <a:ea typeface="メイリオ" panose="020B0604030504040204" pitchFamily="50" charset="-128"/>
              </a:rPr>
              <a:t>多層構造を呈する土層における平衡水分分布</a:t>
            </a:r>
            <a:r>
              <a:rPr lang="en-US" altLang="ja-JP" dirty="0">
                <a:solidFill>
                  <a:srgbClr val="ED7D31"/>
                </a:solidFill>
                <a:latin typeface="メイリオ" panose="020B0604030504040204" pitchFamily="50" charset="-128"/>
                <a:ea typeface="メイリオ" panose="020B0604030504040204" pitchFamily="50" charset="-128"/>
              </a:rPr>
              <a:t>(</a:t>
            </a:r>
            <a:r>
              <a:rPr lang="ja-JP" altLang="en-US" dirty="0">
                <a:solidFill>
                  <a:srgbClr val="ED7D31"/>
                </a:solidFill>
                <a:latin typeface="メイリオ" panose="020B0604030504040204" pitchFamily="50" charset="-128"/>
                <a:ea typeface="メイリオ" panose="020B0604030504040204" pitchFamily="50" charset="-128"/>
              </a:rPr>
              <a:t>榧根</a:t>
            </a:r>
            <a:r>
              <a:rPr lang="en-US" altLang="ja-JP" dirty="0">
                <a:solidFill>
                  <a:srgbClr val="ED7D31"/>
                </a:solidFill>
                <a:latin typeface="メイリオ" panose="020B0604030504040204" pitchFamily="50" charset="-128"/>
                <a:ea typeface="メイリオ" panose="020B0604030504040204" pitchFamily="50" charset="-128"/>
              </a:rPr>
              <a:t>,1980)</a:t>
            </a:r>
            <a:endParaRPr lang="ja-JP" altLang="ja-JP" dirty="0">
              <a:solidFill>
                <a:srgbClr val="ED7D31"/>
              </a:solidFill>
              <a:latin typeface="メイリオ" panose="020B0604030504040204" pitchFamily="50" charset="-128"/>
              <a:ea typeface="メイリオ" panose="020B0604030504040204" pitchFamily="50" charset="-128"/>
            </a:endParaRPr>
          </a:p>
        </p:txBody>
      </p:sp>
      <p:pic>
        <p:nvPicPr>
          <p:cNvPr id="7" name="Picture 2">
            <a:extLst>
              <a:ext uri="{FF2B5EF4-FFF2-40B4-BE49-F238E27FC236}">
                <a16:creationId xmlns:a16="http://schemas.microsoft.com/office/drawing/2014/main" id="{4EA9763F-E35A-378A-99C0-464DF03AC0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2982" y="902119"/>
            <a:ext cx="5422422" cy="59813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テキスト ボックス 7">
            <a:extLst>
              <a:ext uri="{FF2B5EF4-FFF2-40B4-BE49-F238E27FC236}">
                <a16:creationId xmlns:a16="http://schemas.microsoft.com/office/drawing/2014/main" id="{A4F8C8F1-1F6B-9AAC-6B6A-22424CC365B7}"/>
              </a:ext>
            </a:extLst>
          </p:cNvPr>
          <p:cNvSpPr txBox="1"/>
          <p:nvPr/>
        </p:nvSpPr>
        <p:spPr>
          <a:xfrm>
            <a:off x="531505" y="692043"/>
            <a:ext cx="7135653" cy="2431435"/>
          </a:xfrm>
          <a:prstGeom prst="rect">
            <a:avLst/>
          </a:prstGeom>
          <a:noFill/>
        </p:spPr>
        <p:txBody>
          <a:bodyPr wrap="square" rtlCol="0">
            <a:spAutoFit/>
          </a:bodyPr>
          <a:lstStyle/>
          <a:p>
            <a:pPr defTabSz="914406"/>
            <a:r>
              <a:rPr lang="ja-JP" altLang="en-US" sz="2400" dirty="0">
                <a:latin typeface="メイリオ" panose="020B0604030504040204" pitchFamily="50" charset="-128"/>
                <a:ea typeface="メイリオ" panose="020B0604030504040204" pitchFamily="50" charset="-128"/>
              </a:rPr>
              <a:t>当時の土層構造は砂層（粗粒）の上に関東ローム層</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細粒）が重なる多層構造</a:t>
            </a:r>
            <a:endParaRPr lang="en-US" altLang="ja-JP" sz="2400" dirty="0">
              <a:latin typeface="メイリオ" panose="020B0604030504040204" pitchFamily="50" charset="-128"/>
              <a:ea typeface="メイリオ" panose="020B0604030504040204" pitchFamily="50" charset="-128"/>
            </a:endParaRPr>
          </a:p>
          <a:p>
            <a:pPr defTabSz="914406"/>
            <a:endParaRPr lang="en-US" altLang="ja-JP" sz="800" dirty="0">
              <a:solidFill>
                <a:prstClr val="black"/>
              </a:solidFill>
              <a:latin typeface="メイリオ" panose="020B0604030504040204" pitchFamily="50" charset="-128"/>
              <a:ea typeface="メイリオ" panose="020B0604030504040204" pitchFamily="50" charset="-128"/>
            </a:endParaRPr>
          </a:p>
          <a:p>
            <a:pPr defTabSz="914406"/>
            <a:r>
              <a:rPr lang="ja-JP" altLang="en-US" sz="2400" dirty="0">
                <a:solidFill>
                  <a:srgbClr val="FF0000"/>
                </a:solidFill>
                <a:latin typeface="メイリオ" panose="020B0604030504040204" pitchFamily="50" charset="-128"/>
                <a:ea typeface="メイリオ" panose="020B0604030504040204" pitchFamily="50" charset="-128"/>
              </a:rPr>
              <a:t>○毛管水縁へ降下浸透する水が到達</a:t>
            </a:r>
            <a:endParaRPr lang="en-US" altLang="ja-JP" sz="2400" dirty="0">
              <a:solidFill>
                <a:srgbClr val="FF0000"/>
              </a:solidFill>
              <a:latin typeface="メイリオ" panose="020B0604030504040204" pitchFamily="50" charset="-128"/>
              <a:ea typeface="メイリオ" panose="020B0604030504040204" pitchFamily="50" charset="-128"/>
            </a:endParaRPr>
          </a:p>
          <a:p>
            <a:pPr defTabSz="914406"/>
            <a:r>
              <a:rPr lang="ja-JP" altLang="en-US" sz="2400" dirty="0">
                <a:solidFill>
                  <a:srgbClr val="FF0000"/>
                </a:solidFill>
                <a:latin typeface="メイリオ" panose="020B0604030504040204" pitchFamily="50" charset="-128"/>
                <a:ea typeface="メイリオ" panose="020B0604030504040204" pitchFamily="50" charset="-128"/>
              </a:rPr>
              <a:t>　⇒瞬時に毛管水帯の正圧化</a:t>
            </a:r>
            <a:endParaRPr lang="en-US" altLang="ja-JP" sz="2400" dirty="0">
              <a:solidFill>
                <a:srgbClr val="FF0000"/>
              </a:solidFill>
              <a:latin typeface="メイリオ" panose="020B0604030504040204" pitchFamily="50" charset="-128"/>
              <a:ea typeface="メイリオ" panose="020B0604030504040204" pitchFamily="50" charset="-128"/>
            </a:endParaRPr>
          </a:p>
          <a:p>
            <a:pPr defTabSz="914406"/>
            <a:r>
              <a:rPr lang="ja-JP" altLang="en-US" sz="2400" dirty="0">
                <a:solidFill>
                  <a:srgbClr val="FF0000"/>
                </a:solidFill>
                <a:latin typeface="メイリオ" panose="020B0604030504040204" pitchFamily="50" charset="-128"/>
                <a:ea typeface="メイリオ" panose="020B0604030504040204" pitchFamily="50" charset="-128"/>
              </a:rPr>
              <a:t>○粗粒の土層の上に、細粒の土層が重なる場合</a:t>
            </a:r>
            <a:endParaRPr lang="en-US" altLang="ja-JP" sz="2400" dirty="0">
              <a:solidFill>
                <a:srgbClr val="FF0000"/>
              </a:solidFill>
              <a:latin typeface="メイリオ" panose="020B0604030504040204" pitchFamily="50" charset="-128"/>
              <a:ea typeface="メイリオ" panose="020B0604030504040204" pitchFamily="50" charset="-128"/>
            </a:endParaRPr>
          </a:p>
          <a:p>
            <a:pPr defTabSz="914406"/>
            <a:r>
              <a:rPr lang="ja-JP" altLang="en-US" sz="2400" dirty="0">
                <a:solidFill>
                  <a:srgbClr val="FF0000"/>
                </a:solidFill>
                <a:latin typeface="メイリオ" panose="020B0604030504040204" pitchFamily="50" charset="-128"/>
                <a:ea typeface="メイリオ" panose="020B0604030504040204" pitchFamily="50" charset="-128"/>
              </a:rPr>
              <a:t>　⇒下層の水侵入値を超えると浸透発生</a:t>
            </a:r>
          </a:p>
        </p:txBody>
      </p:sp>
      <p:pic>
        <p:nvPicPr>
          <p:cNvPr id="9" name="Picture 1">
            <a:extLst>
              <a:ext uri="{FF2B5EF4-FFF2-40B4-BE49-F238E27FC236}">
                <a16:creationId xmlns:a16="http://schemas.microsoft.com/office/drawing/2014/main" id="{E7A275B3-5E56-1BC1-6B25-1C06AF34A2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64" y="3387135"/>
            <a:ext cx="2661537" cy="34188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テキスト ボックス 9">
            <a:extLst>
              <a:ext uri="{FF2B5EF4-FFF2-40B4-BE49-F238E27FC236}">
                <a16:creationId xmlns:a16="http://schemas.microsoft.com/office/drawing/2014/main" id="{A9F8E548-86AC-BE13-49CF-AF4B96F32F92}"/>
              </a:ext>
            </a:extLst>
          </p:cNvPr>
          <p:cNvSpPr txBox="1"/>
          <p:nvPr/>
        </p:nvSpPr>
        <p:spPr>
          <a:xfrm>
            <a:off x="7982434" y="7137742"/>
            <a:ext cx="5300910" cy="369332"/>
          </a:xfrm>
          <a:prstGeom prst="rect">
            <a:avLst/>
          </a:prstGeom>
          <a:noFill/>
        </p:spPr>
        <p:txBody>
          <a:bodyPr wrap="square" rtlCol="0">
            <a:spAutoFit/>
          </a:bodyPr>
          <a:lstStyle/>
          <a:p>
            <a:pPr defTabSz="914406"/>
            <a:r>
              <a:rPr lang="ja-JP" altLang="en-US" dirty="0">
                <a:solidFill>
                  <a:prstClr val="black"/>
                </a:solidFill>
                <a:latin typeface="メイリオ" panose="020B0604030504040204" pitchFamily="50" charset="-128"/>
                <a:ea typeface="メイリオ" panose="020B0604030504040204" pitchFamily="50" charset="-128"/>
              </a:rPr>
              <a:t>キャピラリーバリア（日本国土開発株式会社）</a:t>
            </a:r>
          </a:p>
        </p:txBody>
      </p:sp>
      <p:sp>
        <p:nvSpPr>
          <p:cNvPr id="11" name="テキスト ボックス 10">
            <a:extLst>
              <a:ext uri="{FF2B5EF4-FFF2-40B4-BE49-F238E27FC236}">
                <a16:creationId xmlns:a16="http://schemas.microsoft.com/office/drawing/2014/main" id="{CF0FF2D3-1FC1-FA07-D6A3-F193C65289D1}"/>
              </a:ext>
            </a:extLst>
          </p:cNvPr>
          <p:cNvSpPr txBox="1"/>
          <p:nvPr/>
        </p:nvSpPr>
        <p:spPr>
          <a:xfrm>
            <a:off x="345813" y="6862595"/>
            <a:ext cx="2425909" cy="538930"/>
          </a:xfrm>
          <a:prstGeom prst="rect">
            <a:avLst/>
          </a:prstGeom>
          <a:noFill/>
        </p:spPr>
        <p:txBody>
          <a:bodyPr wrap="square">
            <a:spAutoFit/>
          </a:bodyPr>
          <a:lstStyle/>
          <a:p>
            <a:pPr defTabSz="914406"/>
            <a:r>
              <a:rPr lang="ja-JP" altLang="en-US" dirty="0">
                <a:solidFill>
                  <a:srgbClr val="ED7D31"/>
                </a:solidFill>
                <a:latin typeface="メイリオ" panose="020B0604030504040204" pitchFamily="50" charset="-128"/>
                <a:ea typeface="メイリオ" panose="020B0604030504040204" pitchFamily="50" charset="-128"/>
              </a:rPr>
              <a:t>土壌水分特性曲線</a:t>
            </a:r>
            <a:endParaRPr lang="en-US" altLang="ja-JP" dirty="0">
              <a:solidFill>
                <a:srgbClr val="ED7D31"/>
              </a:solidFill>
              <a:latin typeface="メイリオ" panose="020B0604030504040204" pitchFamily="50" charset="-128"/>
              <a:ea typeface="メイリオ" panose="020B0604030504040204" pitchFamily="50" charset="-128"/>
            </a:endParaRPr>
          </a:p>
          <a:p>
            <a:pPr defTabSz="914406"/>
            <a:r>
              <a:rPr lang="ja-JP" altLang="en-US" sz="1102" dirty="0">
                <a:solidFill>
                  <a:srgbClr val="ED7D31"/>
                </a:solidFill>
                <a:latin typeface="メイリオ" panose="020B0604030504040204" pitchFamily="50" charset="-128"/>
                <a:ea typeface="メイリオ" panose="020B0604030504040204" pitchFamily="50" charset="-128"/>
              </a:rPr>
              <a:t>≒地下水面上の平衡土壌水分分布</a:t>
            </a:r>
            <a:endParaRPr lang="ja-JP" altLang="ja-JP" sz="1102" dirty="0">
              <a:solidFill>
                <a:srgbClr val="ED7D31"/>
              </a:solidFill>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061DACAE-5C4D-163E-4C41-5040843E45BC}"/>
              </a:ext>
            </a:extLst>
          </p:cNvPr>
          <p:cNvSpPr txBox="1"/>
          <p:nvPr/>
        </p:nvSpPr>
        <p:spPr>
          <a:xfrm>
            <a:off x="2174739" y="3266530"/>
            <a:ext cx="662638" cy="270395"/>
          </a:xfrm>
          <a:prstGeom prst="rect">
            <a:avLst/>
          </a:prstGeom>
          <a:noFill/>
        </p:spPr>
        <p:txBody>
          <a:bodyPr wrap="square" rtlCol="0">
            <a:spAutoFit/>
          </a:bodyPr>
          <a:lstStyle/>
          <a:p>
            <a:pPr defTabSz="1007943"/>
            <a:r>
              <a:rPr lang="ja-JP" altLang="en-US" sz="1157" dirty="0">
                <a:solidFill>
                  <a:srgbClr val="4472C4"/>
                </a:solidFill>
                <a:latin typeface="メイリオ" panose="020B0604030504040204" pitchFamily="50" charset="-128"/>
                <a:ea typeface="メイリオ" panose="020B0604030504040204" pitchFamily="50" charset="-128"/>
              </a:rPr>
              <a:t>地表面</a:t>
            </a:r>
          </a:p>
        </p:txBody>
      </p:sp>
      <p:sp>
        <p:nvSpPr>
          <p:cNvPr id="6" name="テキスト ボックス 5">
            <a:extLst>
              <a:ext uri="{FF2B5EF4-FFF2-40B4-BE49-F238E27FC236}">
                <a16:creationId xmlns:a16="http://schemas.microsoft.com/office/drawing/2014/main" id="{12A78BBE-D1AF-E879-DCA4-148B3A19D266}"/>
              </a:ext>
            </a:extLst>
          </p:cNvPr>
          <p:cNvSpPr txBox="1"/>
          <p:nvPr/>
        </p:nvSpPr>
        <p:spPr>
          <a:xfrm>
            <a:off x="2090743" y="5711762"/>
            <a:ext cx="801371" cy="270395"/>
          </a:xfrm>
          <a:prstGeom prst="rect">
            <a:avLst/>
          </a:prstGeom>
          <a:noFill/>
        </p:spPr>
        <p:txBody>
          <a:bodyPr wrap="square" rtlCol="0">
            <a:spAutoFit/>
          </a:bodyPr>
          <a:lstStyle/>
          <a:p>
            <a:pPr defTabSz="1007943"/>
            <a:r>
              <a:rPr lang="ja-JP" altLang="en-US" sz="1157" dirty="0">
                <a:solidFill>
                  <a:srgbClr val="4472C4"/>
                </a:solidFill>
                <a:latin typeface="メイリオ" panose="020B0604030504040204" pitchFamily="50" charset="-128"/>
                <a:ea typeface="メイリオ" panose="020B0604030504040204" pitchFamily="50" charset="-128"/>
              </a:rPr>
              <a:t>地下水面</a:t>
            </a:r>
          </a:p>
        </p:txBody>
      </p:sp>
      <p:sp>
        <p:nvSpPr>
          <p:cNvPr id="12" name="テキスト ボックス 11">
            <a:extLst>
              <a:ext uri="{FF2B5EF4-FFF2-40B4-BE49-F238E27FC236}">
                <a16:creationId xmlns:a16="http://schemas.microsoft.com/office/drawing/2014/main" id="{B97BC9B2-4266-BBB1-8E11-58B2D53DEB36}"/>
              </a:ext>
            </a:extLst>
          </p:cNvPr>
          <p:cNvSpPr txBox="1"/>
          <p:nvPr/>
        </p:nvSpPr>
        <p:spPr>
          <a:xfrm>
            <a:off x="2133769" y="4344144"/>
            <a:ext cx="857919" cy="270395"/>
          </a:xfrm>
          <a:prstGeom prst="rect">
            <a:avLst/>
          </a:prstGeom>
          <a:noFill/>
        </p:spPr>
        <p:txBody>
          <a:bodyPr wrap="square" rtlCol="0">
            <a:spAutoFit/>
          </a:bodyPr>
          <a:lstStyle/>
          <a:p>
            <a:pPr defTabSz="1007943"/>
            <a:r>
              <a:rPr lang="ja-JP" altLang="en-US" sz="1157" dirty="0">
                <a:solidFill>
                  <a:srgbClr val="4472C4"/>
                </a:solidFill>
                <a:latin typeface="メイリオ" panose="020B0604030504040204" pitchFamily="50" charset="-128"/>
                <a:ea typeface="メイリオ" panose="020B0604030504040204" pitchFamily="50" charset="-128"/>
              </a:rPr>
              <a:t>毛管水縁</a:t>
            </a:r>
          </a:p>
        </p:txBody>
      </p:sp>
      <p:sp>
        <p:nvSpPr>
          <p:cNvPr id="13" name="テキスト ボックス 12">
            <a:extLst>
              <a:ext uri="{FF2B5EF4-FFF2-40B4-BE49-F238E27FC236}">
                <a16:creationId xmlns:a16="http://schemas.microsoft.com/office/drawing/2014/main" id="{2156E986-6276-BFBC-888E-4188CC3FBFEB}"/>
              </a:ext>
            </a:extLst>
          </p:cNvPr>
          <p:cNvSpPr txBox="1"/>
          <p:nvPr/>
        </p:nvSpPr>
        <p:spPr>
          <a:xfrm>
            <a:off x="1979212" y="4885121"/>
            <a:ext cx="1205053" cy="270395"/>
          </a:xfrm>
          <a:prstGeom prst="rect">
            <a:avLst/>
          </a:prstGeom>
          <a:noFill/>
        </p:spPr>
        <p:txBody>
          <a:bodyPr wrap="square" rtlCol="0">
            <a:spAutoFit/>
          </a:bodyPr>
          <a:lstStyle/>
          <a:p>
            <a:pPr defTabSz="1007943"/>
            <a:r>
              <a:rPr lang="ja-JP" altLang="en-US" sz="1157" dirty="0">
                <a:solidFill>
                  <a:srgbClr val="4472C4"/>
                </a:solidFill>
                <a:latin typeface="メイリオ" panose="020B0604030504040204" pitchFamily="50" charset="-128"/>
                <a:ea typeface="メイリオ" panose="020B0604030504040204" pitchFamily="50" charset="-128"/>
              </a:rPr>
              <a:t>（毛管水帯）</a:t>
            </a:r>
          </a:p>
        </p:txBody>
      </p:sp>
      <p:sp>
        <p:nvSpPr>
          <p:cNvPr id="14" name="矢印: 下 13">
            <a:extLst>
              <a:ext uri="{FF2B5EF4-FFF2-40B4-BE49-F238E27FC236}">
                <a16:creationId xmlns:a16="http://schemas.microsoft.com/office/drawing/2014/main" id="{0FECC40F-244E-1AAA-1715-71D59D6D2329}"/>
              </a:ext>
            </a:extLst>
          </p:cNvPr>
          <p:cNvSpPr/>
          <p:nvPr/>
        </p:nvSpPr>
        <p:spPr>
          <a:xfrm>
            <a:off x="688535" y="3515115"/>
            <a:ext cx="449624" cy="553587"/>
          </a:xfrm>
          <a:prstGeom prst="downArrow">
            <a:avLst/>
          </a:prstGeom>
          <a:solidFill>
            <a:schemeClr val="accent1">
              <a:lumMod val="20000"/>
              <a:lumOff val="80000"/>
              <a:alpha val="3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07943"/>
            <a:endParaRPr lang="ja-JP" altLang="en-US" sz="1984">
              <a:solidFill>
                <a:prstClr val="white"/>
              </a:solidFill>
              <a:latin typeface="游ゴシック" panose="020F0502020204030204"/>
              <a:ea typeface="游ゴシック" panose="020B0400000000000000" pitchFamily="50" charset="-128"/>
            </a:endParaRPr>
          </a:p>
        </p:txBody>
      </p:sp>
      <p:sp>
        <p:nvSpPr>
          <p:cNvPr id="15" name="テキスト ボックス 14">
            <a:extLst>
              <a:ext uri="{FF2B5EF4-FFF2-40B4-BE49-F238E27FC236}">
                <a16:creationId xmlns:a16="http://schemas.microsoft.com/office/drawing/2014/main" id="{8A412639-7192-C0FB-074A-C8A403B57355}"/>
              </a:ext>
            </a:extLst>
          </p:cNvPr>
          <p:cNvSpPr txBox="1"/>
          <p:nvPr/>
        </p:nvSpPr>
        <p:spPr>
          <a:xfrm>
            <a:off x="548076" y="3250140"/>
            <a:ext cx="1148417" cy="270395"/>
          </a:xfrm>
          <a:prstGeom prst="rect">
            <a:avLst/>
          </a:prstGeom>
          <a:noFill/>
        </p:spPr>
        <p:txBody>
          <a:bodyPr wrap="square" rtlCol="0">
            <a:spAutoFit/>
          </a:bodyPr>
          <a:lstStyle/>
          <a:p>
            <a:pPr defTabSz="1007943"/>
            <a:r>
              <a:rPr lang="ja-JP" altLang="en-US" sz="1157" dirty="0">
                <a:solidFill>
                  <a:srgbClr val="4472C4"/>
                </a:solidFill>
                <a:latin typeface="メイリオ" panose="020B0604030504040204" pitchFamily="50" charset="-128"/>
                <a:ea typeface="メイリオ" panose="020B0604030504040204" pitchFamily="50" charset="-128"/>
              </a:rPr>
              <a:t>降下浸透</a:t>
            </a:r>
          </a:p>
        </p:txBody>
      </p:sp>
      <p:sp>
        <p:nvSpPr>
          <p:cNvPr id="16" name="正方形/長方形 15">
            <a:extLst>
              <a:ext uri="{FF2B5EF4-FFF2-40B4-BE49-F238E27FC236}">
                <a16:creationId xmlns:a16="http://schemas.microsoft.com/office/drawing/2014/main" id="{BF5ADD4D-59A7-D0B2-3F85-E23F6900699E}"/>
              </a:ext>
            </a:extLst>
          </p:cNvPr>
          <p:cNvSpPr/>
          <p:nvPr/>
        </p:nvSpPr>
        <p:spPr>
          <a:xfrm>
            <a:off x="50964" y="3100142"/>
            <a:ext cx="2940724" cy="3705864"/>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1965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11E710F-E42D-35F1-92C9-C168282310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495" y="1167756"/>
            <a:ext cx="4111345" cy="2740896"/>
          </a:xfrm>
          <a:prstGeom prst="rect">
            <a:avLst/>
          </a:prstGeom>
        </p:spPr>
      </p:pic>
      <p:pic>
        <p:nvPicPr>
          <p:cNvPr id="5" name="図 4">
            <a:extLst>
              <a:ext uri="{FF2B5EF4-FFF2-40B4-BE49-F238E27FC236}">
                <a16:creationId xmlns:a16="http://schemas.microsoft.com/office/drawing/2014/main" id="{D916DB7B-EB86-DBE3-B438-B4A940A40B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210" y="4068592"/>
            <a:ext cx="4157604" cy="2771736"/>
          </a:xfrm>
          <a:prstGeom prst="rect">
            <a:avLst/>
          </a:prstGeom>
        </p:spPr>
      </p:pic>
      <p:sp>
        <p:nvSpPr>
          <p:cNvPr id="6" name="テキスト ボックス 5">
            <a:extLst>
              <a:ext uri="{FF2B5EF4-FFF2-40B4-BE49-F238E27FC236}">
                <a16:creationId xmlns:a16="http://schemas.microsoft.com/office/drawing/2014/main" id="{CACA3F56-014D-341B-F971-B055ABC4D93A}"/>
              </a:ext>
            </a:extLst>
          </p:cNvPr>
          <p:cNvSpPr txBox="1"/>
          <p:nvPr/>
        </p:nvSpPr>
        <p:spPr>
          <a:xfrm>
            <a:off x="226787" y="122921"/>
            <a:ext cx="12889116" cy="906595"/>
          </a:xfrm>
          <a:prstGeom prst="rect">
            <a:avLst/>
          </a:prstGeom>
          <a:noFill/>
        </p:spPr>
        <p:txBody>
          <a:bodyPr wrap="square" rtlCol="0">
            <a:spAutoFit/>
          </a:bodyPr>
          <a:lstStyle/>
          <a:p>
            <a:pPr defTabSz="1007943"/>
            <a:r>
              <a:rPr lang="ja-JP" altLang="en-US" sz="3527" b="1" dirty="0">
                <a:solidFill>
                  <a:srgbClr val="4472C4"/>
                </a:solidFill>
                <a:latin typeface="メイリオ" panose="020B0604030504040204" pitchFamily="50" charset="-128"/>
                <a:ea typeface="メイリオ" panose="020B0604030504040204" pitchFamily="50" charset="-128"/>
              </a:rPr>
              <a:t>毛管水縁が地表面近くまで到達している場合の降雨・流出応答</a:t>
            </a:r>
            <a:endParaRPr lang="en-US" altLang="ja-JP" sz="3527" b="1" dirty="0">
              <a:solidFill>
                <a:srgbClr val="4472C4"/>
              </a:solidFill>
              <a:latin typeface="メイリオ" panose="020B0604030504040204" pitchFamily="50" charset="-128"/>
              <a:ea typeface="メイリオ" panose="020B0604030504040204" pitchFamily="50" charset="-128"/>
            </a:endParaRPr>
          </a:p>
          <a:p>
            <a:pPr defTabSz="1007943"/>
            <a:r>
              <a:rPr lang="ja-JP" altLang="en-US" sz="1764" dirty="0">
                <a:solidFill>
                  <a:prstClr val="black"/>
                </a:solidFill>
                <a:latin typeface="メイリオ" panose="020B0604030504040204" pitchFamily="50" charset="-128"/>
                <a:ea typeface="メイリオ" panose="020B0604030504040204" pitchFamily="50" charset="-128"/>
              </a:rPr>
              <a:t>近藤昭彦</a:t>
            </a:r>
            <a:r>
              <a:rPr lang="en-US" altLang="ja-JP" sz="1764" dirty="0">
                <a:solidFill>
                  <a:prstClr val="black"/>
                </a:solidFill>
                <a:latin typeface="メイリオ" panose="020B0604030504040204" pitchFamily="50" charset="-128"/>
                <a:ea typeface="メイリオ" panose="020B0604030504040204" pitchFamily="50" charset="-128"/>
              </a:rPr>
              <a:t>(1987)</a:t>
            </a:r>
            <a:r>
              <a:rPr lang="ja-JP" altLang="en-US" sz="1764" dirty="0">
                <a:solidFill>
                  <a:prstClr val="black"/>
                </a:solidFill>
                <a:latin typeface="メイリオ" panose="020B0604030504040204" pitchFamily="50" charset="-128"/>
                <a:ea typeface="メイリオ" panose="020B0604030504040204" pitchFamily="50" charset="-128"/>
              </a:rPr>
              <a:t>：</a:t>
            </a:r>
            <a:r>
              <a:rPr lang="en-US" altLang="ja-JP" sz="1764" dirty="0">
                <a:solidFill>
                  <a:prstClr val="black"/>
                </a:solidFill>
                <a:latin typeface="メイリオ" panose="020B0604030504040204" pitchFamily="50" charset="-128"/>
                <a:ea typeface="メイリオ" panose="020B0604030504040204" pitchFamily="50" charset="-128"/>
              </a:rPr>
              <a:t>Stormflow</a:t>
            </a:r>
            <a:r>
              <a:rPr lang="ja-JP" altLang="en-US" sz="1764" dirty="0">
                <a:solidFill>
                  <a:prstClr val="black"/>
                </a:solidFill>
                <a:latin typeface="メイリオ" panose="020B0604030504040204" pitchFamily="50" charset="-128"/>
                <a:ea typeface="メイリオ" panose="020B0604030504040204" pitchFamily="50" charset="-128"/>
              </a:rPr>
              <a:t>の形成に果たす毛管水帯の役割に関する実験的研究、</a:t>
            </a:r>
            <a:r>
              <a:rPr lang="en-US" altLang="ja-JP" sz="1764" dirty="0">
                <a:solidFill>
                  <a:prstClr val="black"/>
                </a:solidFill>
                <a:latin typeface="メイリオ" panose="020B0604030504040204" pitchFamily="50" charset="-128"/>
                <a:ea typeface="メイリオ" panose="020B0604030504040204" pitchFamily="50" charset="-128"/>
              </a:rPr>
              <a:t>ERC</a:t>
            </a:r>
            <a:r>
              <a:rPr lang="ja-JP" altLang="en-US" sz="1764" dirty="0">
                <a:solidFill>
                  <a:prstClr val="black"/>
                </a:solidFill>
                <a:latin typeface="メイリオ" panose="020B0604030504040204" pitchFamily="50" charset="-128"/>
                <a:ea typeface="メイリオ" panose="020B0604030504040204" pitchFamily="50" charset="-128"/>
              </a:rPr>
              <a:t>報告、</a:t>
            </a:r>
            <a:r>
              <a:rPr lang="en-US" altLang="ja-JP" sz="1764" dirty="0">
                <a:solidFill>
                  <a:prstClr val="black"/>
                </a:solidFill>
                <a:latin typeface="メイリオ" panose="020B0604030504040204" pitchFamily="50" charset="-128"/>
                <a:ea typeface="メイリオ" panose="020B0604030504040204" pitchFamily="50" charset="-128"/>
              </a:rPr>
              <a:t>N.11</a:t>
            </a:r>
            <a:r>
              <a:rPr lang="ja-JP" altLang="en-US" sz="1764" dirty="0">
                <a:solidFill>
                  <a:prstClr val="black"/>
                </a:solidFill>
                <a:latin typeface="メイリオ" panose="020B0604030504040204" pitchFamily="50" charset="-128"/>
                <a:ea typeface="メイリオ" panose="020B0604030504040204" pitchFamily="50" charset="-128"/>
              </a:rPr>
              <a:t>、</a:t>
            </a:r>
            <a:r>
              <a:rPr lang="en-US" altLang="ja-JP" sz="1764" dirty="0">
                <a:solidFill>
                  <a:prstClr val="black"/>
                </a:solidFill>
                <a:latin typeface="メイリオ" panose="020B0604030504040204" pitchFamily="50" charset="-128"/>
                <a:ea typeface="メイリオ" panose="020B0604030504040204" pitchFamily="50" charset="-128"/>
              </a:rPr>
              <a:t>85-93.</a:t>
            </a:r>
            <a:endParaRPr lang="ja-JP" altLang="en-US" sz="1764" dirty="0">
              <a:solidFill>
                <a:prstClr val="black"/>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D7AD9A2E-694B-D1D9-2B24-B04876DAE461}"/>
              </a:ext>
            </a:extLst>
          </p:cNvPr>
          <p:cNvSpPr txBox="1"/>
          <p:nvPr/>
        </p:nvSpPr>
        <p:spPr>
          <a:xfrm>
            <a:off x="4769532" y="1044837"/>
            <a:ext cx="8161991" cy="703013"/>
          </a:xfrm>
          <a:prstGeom prst="rect">
            <a:avLst/>
          </a:prstGeom>
          <a:noFill/>
        </p:spPr>
        <p:txBody>
          <a:bodyPr wrap="square" rtlCol="0">
            <a:spAutoFit/>
          </a:bodyPr>
          <a:lstStyle/>
          <a:p>
            <a:pPr defTabSz="1007943"/>
            <a:r>
              <a:rPr lang="ja-JP" altLang="en-US" sz="1984" dirty="0">
                <a:solidFill>
                  <a:prstClr val="black"/>
                </a:solidFill>
                <a:latin typeface="メイリオ" panose="020B0604030504040204" pitchFamily="50" charset="-128"/>
                <a:ea typeface="メイリオ" panose="020B0604030504040204" pitchFamily="50" charset="-128"/>
              </a:rPr>
              <a:t>高さ</a:t>
            </a:r>
            <a:r>
              <a:rPr lang="en-US" altLang="ja-JP" sz="1984" dirty="0">
                <a:solidFill>
                  <a:prstClr val="black"/>
                </a:solidFill>
                <a:latin typeface="メイリオ" panose="020B0604030504040204" pitchFamily="50" charset="-128"/>
                <a:ea typeface="メイリオ" panose="020B0604030504040204" pitchFamily="50" charset="-128"/>
              </a:rPr>
              <a:t>20cm</a:t>
            </a:r>
            <a:r>
              <a:rPr lang="ja-JP" altLang="en-US" sz="1984" dirty="0">
                <a:solidFill>
                  <a:prstClr val="black"/>
                </a:solidFill>
                <a:latin typeface="メイリオ" panose="020B0604030504040204" pitchFamily="50" charset="-128"/>
                <a:ea typeface="メイリオ" panose="020B0604030504040204" pitchFamily="50" charset="-128"/>
              </a:rPr>
              <a:t>の実験斜面に人工降雨を発生させ、流出の応答、実質的な水の動きを観察</a:t>
            </a:r>
          </a:p>
        </p:txBody>
      </p:sp>
      <p:pic>
        <p:nvPicPr>
          <p:cNvPr id="9" name="図 8">
            <a:extLst>
              <a:ext uri="{FF2B5EF4-FFF2-40B4-BE49-F238E27FC236}">
                <a16:creationId xmlns:a16="http://schemas.microsoft.com/office/drawing/2014/main" id="{5CCD2421-D564-D0BF-AA39-FACA9026C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9529" y="3361711"/>
            <a:ext cx="4471831" cy="3970530"/>
          </a:xfrm>
          <a:prstGeom prst="rect">
            <a:avLst/>
          </a:prstGeom>
        </p:spPr>
      </p:pic>
      <p:pic>
        <p:nvPicPr>
          <p:cNvPr id="11" name="図 10">
            <a:extLst>
              <a:ext uri="{FF2B5EF4-FFF2-40B4-BE49-F238E27FC236}">
                <a16:creationId xmlns:a16="http://schemas.microsoft.com/office/drawing/2014/main" id="{C3406741-2693-2D2E-243C-36E344D4B2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7026" y="2967815"/>
            <a:ext cx="4198427" cy="2330101"/>
          </a:xfrm>
          <a:prstGeom prst="rect">
            <a:avLst/>
          </a:prstGeom>
        </p:spPr>
      </p:pic>
      <p:pic>
        <p:nvPicPr>
          <p:cNvPr id="13" name="図 12">
            <a:extLst>
              <a:ext uri="{FF2B5EF4-FFF2-40B4-BE49-F238E27FC236}">
                <a16:creationId xmlns:a16="http://schemas.microsoft.com/office/drawing/2014/main" id="{ACB99074-56C4-3CAE-A41A-40A2163107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32841" y="5358108"/>
            <a:ext cx="4336146" cy="1414865"/>
          </a:xfrm>
          <a:prstGeom prst="rect">
            <a:avLst/>
          </a:prstGeom>
        </p:spPr>
      </p:pic>
      <p:pic>
        <p:nvPicPr>
          <p:cNvPr id="15" name="図 14">
            <a:extLst>
              <a:ext uri="{FF2B5EF4-FFF2-40B4-BE49-F238E27FC236}">
                <a16:creationId xmlns:a16="http://schemas.microsoft.com/office/drawing/2014/main" id="{BDCCCF5B-7806-F333-9522-940C91F468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574" y="1745486"/>
            <a:ext cx="4658806" cy="1614393"/>
          </a:xfrm>
          <a:prstGeom prst="rect">
            <a:avLst/>
          </a:prstGeom>
        </p:spPr>
      </p:pic>
      <p:sp>
        <p:nvSpPr>
          <p:cNvPr id="16" name="テキスト ボックス 15">
            <a:extLst>
              <a:ext uri="{FF2B5EF4-FFF2-40B4-BE49-F238E27FC236}">
                <a16:creationId xmlns:a16="http://schemas.microsoft.com/office/drawing/2014/main" id="{C3E16E5F-BFD3-2CC3-5601-A1BB7F561A2C}"/>
              </a:ext>
            </a:extLst>
          </p:cNvPr>
          <p:cNvSpPr txBox="1"/>
          <p:nvPr/>
        </p:nvSpPr>
        <p:spPr>
          <a:xfrm>
            <a:off x="9465135" y="1548811"/>
            <a:ext cx="3809311" cy="1449436"/>
          </a:xfrm>
          <a:prstGeom prst="rect">
            <a:avLst/>
          </a:prstGeom>
          <a:noFill/>
        </p:spPr>
        <p:txBody>
          <a:bodyPr wrap="square" rtlCol="0">
            <a:spAutoFit/>
          </a:bodyPr>
          <a:lstStyle/>
          <a:p>
            <a:pPr defTabSz="1007943"/>
            <a:r>
              <a:rPr lang="ja-JP" altLang="en-US" sz="1984" b="1" dirty="0">
                <a:solidFill>
                  <a:prstClr val="black"/>
                </a:solidFill>
                <a:latin typeface="メイリオ" panose="020B0604030504040204" pitchFamily="50" charset="-128"/>
                <a:ea typeface="メイリオ" panose="020B0604030504040204" pitchFamily="50" charset="-128"/>
              </a:rPr>
              <a:t>平坦面に温水・冷水散布</a:t>
            </a:r>
            <a:endParaRPr lang="en-US" altLang="ja-JP" sz="1984" b="1" dirty="0">
              <a:solidFill>
                <a:prstClr val="black"/>
              </a:solidFill>
              <a:latin typeface="メイリオ" panose="020B0604030504040204" pitchFamily="50" charset="-128"/>
              <a:ea typeface="メイリオ" panose="020B0604030504040204" pitchFamily="50" charset="-128"/>
            </a:endParaRPr>
          </a:p>
          <a:p>
            <a:pPr defTabSz="1007943"/>
            <a:r>
              <a:rPr lang="ja-JP" altLang="en-US" sz="1984" dirty="0">
                <a:solidFill>
                  <a:prstClr val="black"/>
                </a:solidFill>
                <a:latin typeface="メイリオ" panose="020B0604030504040204" pitchFamily="50" charset="-128"/>
                <a:ea typeface="メイリオ" panose="020B0604030504040204" pitchFamily="50" charset="-128"/>
              </a:rPr>
              <a:t>⇒直ちに流出発生</a:t>
            </a:r>
            <a:endParaRPr lang="en-US" altLang="ja-JP" sz="1984" dirty="0">
              <a:solidFill>
                <a:prstClr val="black"/>
              </a:solidFill>
              <a:latin typeface="メイリオ" panose="020B0604030504040204" pitchFamily="50" charset="-128"/>
              <a:ea typeface="メイリオ" panose="020B0604030504040204" pitchFamily="50" charset="-128"/>
            </a:endParaRPr>
          </a:p>
          <a:p>
            <a:pPr defTabSz="1007943"/>
            <a:endParaRPr lang="en-US" altLang="ja-JP" sz="882" dirty="0">
              <a:solidFill>
                <a:prstClr val="black"/>
              </a:solidFill>
              <a:latin typeface="メイリオ" panose="020B0604030504040204" pitchFamily="50" charset="-128"/>
              <a:ea typeface="メイリオ" panose="020B0604030504040204" pitchFamily="50" charset="-128"/>
            </a:endParaRPr>
          </a:p>
          <a:p>
            <a:pPr defTabSz="1007943"/>
            <a:r>
              <a:rPr lang="ja-JP" altLang="en-US" sz="1984" b="1" dirty="0">
                <a:solidFill>
                  <a:prstClr val="black"/>
                </a:solidFill>
                <a:latin typeface="メイリオ" panose="020B0604030504040204" pitchFamily="50" charset="-128"/>
                <a:ea typeface="メイリオ" panose="020B0604030504040204" pitchFamily="50" charset="-128"/>
              </a:rPr>
              <a:t>温水はゆっくり降下浸透</a:t>
            </a:r>
            <a:endParaRPr lang="en-US" altLang="ja-JP" sz="1984" b="1" dirty="0">
              <a:solidFill>
                <a:prstClr val="black"/>
              </a:solidFill>
              <a:latin typeface="メイリオ" panose="020B0604030504040204" pitchFamily="50" charset="-128"/>
              <a:ea typeface="メイリオ" panose="020B0604030504040204" pitchFamily="50" charset="-128"/>
            </a:endParaRPr>
          </a:p>
          <a:p>
            <a:pPr defTabSz="1007943"/>
            <a:r>
              <a:rPr lang="ja-JP" altLang="en-US" sz="1984" dirty="0">
                <a:solidFill>
                  <a:prstClr val="black"/>
                </a:solidFill>
                <a:latin typeface="メイリオ" panose="020B0604030504040204" pitchFamily="50" charset="-128"/>
                <a:ea typeface="メイリオ" panose="020B0604030504040204" pitchFamily="50" charset="-128"/>
              </a:rPr>
              <a:t>⇒“古い水”の流出</a:t>
            </a:r>
          </a:p>
        </p:txBody>
      </p:sp>
      <p:sp>
        <p:nvSpPr>
          <p:cNvPr id="17" name="テキスト ボックス 16">
            <a:extLst>
              <a:ext uri="{FF2B5EF4-FFF2-40B4-BE49-F238E27FC236}">
                <a16:creationId xmlns:a16="http://schemas.microsoft.com/office/drawing/2014/main" id="{A28D9D7A-0FE8-1A2A-8209-6C26A63CE88C}"/>
              </a:ext>
            </a:extLst>
          </p:cNvPr>
          <p:cNvSpPr txBox="1"/>
          <p:nvPr/>
        </p:nvSpPr>
        <p:spPr>
          <a:xfrm>
            <a:off x="5605408" y="4314543"/>
            <a:ext cx="909619" cy="397673"/>
          </a:xfrm>
          <a:prstGeom prst="rect">
            <a:avLst/>
          </a:prstGeom>
          <a:noFill/>
        </p:spPr>
        <p:txBody>
          <a:bodyPr wrap="square" rtlCol="0">
            <a:spAutoFit/>
          </a:bodyPr>
          <a:lstStyle/>
          <a:p>
            <a:pPr defTabSz="1007943"/>
            <a:r>
              <a:rPr lang="ja-JP" altLang="en-US" sz="1984" dirty="0">
                <a:solidFill>
                  <a:srgbClr val="FF0000"/>
                </a:solidFill>
                <a:latin typeface="メイリオ" panose="020B0604030504040204" pitchFamily="50" charset="-128"/>
                <a:ea typeface="メイリオ" panose="020B0604030504040204" pitchFamily="50" charset="-128"/>
              </a:rPr>
              <a:t>温水</a:t>
            </a:r>
          </a:p>
        </p:txBody>
      </p:sp>
      <p:sp>
        <p:nvSpPr>
          <p:cNvPr id="18" name="テキスト ボックス 17">
            <a:extLst>
              <a:ext uri="{FF2B5EF4-FFF2-40B4-BE49-F238E27FC236}">
                <a16:creationId xmlns:a16="http://schemas.microsoft.com/office/drawing/2014/main" id="{C00A9098-F70A-1633-FCBA-5758850B396D}"/>
              </a:ext>
            </a:extLst>
          </p:cNvPr>
          <p:cNvSpPr txBox="1"/>
          <p:nvPr/>
        </p:nvSpPr>
        <p:spPr>
          <a:xfrm>
            <a:off x="7383671" y="4335033"/>
            <a:ext cx="909619" cy="397673"/>
          </a:xfrm>
          <a:prstGeom prst="rect">
            <a:avLst/>
          </a:prstGeom>
          <a:noFill/>
        </p:spPr>
        <p:txBody>
          <a:bodyPr wrap="square" rtlCol="0">
            <a:spAutoFit/>
          </a:bodyPr>
          <a:lstStyle/>
          <a:p>
            <a:pPr defTabSz="1007943"/>
            <a:r>
              <a:rPr lang="ja-JP" altLang="en-US" sz="1984" dirty="0">
                <a:solidFill>
                  <a:srgbClr val="0070C0"/>
                </a:solidFill>
                <a:latin typeface="メイリオ" panose="020B0604030504040204" pitchFamily="50" charset="-128"/>
                <a:ea typeface="メイリオ" panose="020B0604030504040204" pitchFamily="50" charset="-128"/>
              </a:rPr>
              <a:t>冷水</a:t>
            </a:r>
          </a:p>
        </p:txBody>
      </p:sp>
      <p:cxnSp>
        <p:nvCxnSpPr>
          <p:cNvPr id="20" name="直線コネクタ 19">
            <a:extLst>
              <a:ext uri="{FF2B5EF4-FFF2-40B4-BE49-F238E27FC236}">
                <a16:creationId xmlns:a16="http://schemas.microsoft.com/office/drawing/2014/main" id="{0540C036-681A-1883-1AF1-5CFD1197F983}"/>
              </a:ext>
            </a:extLst>
          </p:cNvPr>
          <p:cNvCxnSpPr/>
          <p:nvPr/>
        </p:nvCxnSpPr>
        <p:spPr>
          <a:xfrm>
            <a:off x="9345823" y="5887943"/>
            <a:ext cx="1803337" cy="639192"/>
          </a:xfrm>
          <a:prstGeom prst="line">
            <a:avLst/>
          </a:prstGeom>
          <a:ln w="41275">
            <a:solidFill>
              <a:srgbClr val="FF0000">
                <a:alpha val="46000"/>
              </a:srgbClr>
            </a:solidFill>
          </a:ln>
        </p:spPr>
        <p:style>
          <a:lnRef idx="1">
            <a:schemeClr val="accent1"/>
          </a:lnRef>
          <a:fillRef idx="0">
            <a:schemeClr val="accent1"/>
          </a:fillRef>
          <a:effectRef idx="0">
            <a:schemeClr val="accent1"/>
          </a:effectRef>
          <a:fontRef idx="minor">
            <a:schemeClr val="tx1"/>
          </a:fontRef>
        </p:style>
      </p:cxnSp>
      <p:pic>
        <p:nvPicPr>
          <p:cNvPr id="24" name="図 23">
            <a:extLst>
              <a:ext uri="{FF2B5EF4-FFF2-40B4-BE49-F238E27FC236}">
                <a16:creationId xmlns:a16="http://schemas.microsoft.com/office/drawing/2014/main" id="{579AED66-21D4-1E84-E8ED-12A36A83F1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71966" y="3908652"/>
            <a:ext cx="780983" cy="615088"/>
          </a:xfrm>
          <a:prstGeom prst="rect">
            <a:avLst/>
          </a:prstGeom>
        </p:spPr>
      </p:pic>
      <p:sp>
        <p:nvSpPr>
          <p:cNvPr id="25" name="テキスト ボックス 24">
            <a:extLst>
              <a:ext uri="{FF2B5EF4-FFF2-40B4-BE49-F238E27FC236}">
                <a16:creationId xmlns:a16="http://schemas.microsoft.com/office/drawing/2014/main" id="{F6BAD1F2-42D8-DF67-DD07-0E85E2DD059B}"/>
              </a:ext>
            </a:extLst>
          </p:cNvPr>
          <p:cNvSpPr txBox="1"/>
          <p:nvPr/>
        </p:nvSpPr>
        <p:spPr>
          <a:xfrm>
            <a:off x="9231381" y="6840328"/>
            <a:ext cx="4198427" cy="635302"/>
          </a:xfrm>
          <a:prstGeom prst="rect">
            <a:avLst/>
          </a:prstGeom>
          <a:noFill/>
        </p:spPr>
        <p:txBody>
          <a:bodyPr wrap="square" rtlCol="0">
            <a:spAutoFit/>
          </a:bodyPr>
          <a:lstStyle/>
          <a:p>
            <a:pPr defTabSz="1007943"/>
            <a:r>
              <a:rPr lang="ja-JP" altLang="en-US" sz="1764" dirty="0">
                <a:solidFill>
                  <a:prstClr val="black"/>
                </a:solidFill>
                <a:latin typeface="メイリオ" panose="020B0604030504040204" pitchFamily="50" charset="-128"/>
                <a:ea typeface="メイリオ" panose="020B0604030504040204" pitchFamily="50" charset="-128"/>
              </a:rPr>
              <a:t>流出は直ちに発生しているが、浸潤前線</a:t>
            </a:r>
            <a:r>
              <a:rPr lang="en-US" altLang="ja-JP" sz="1764" dirty="0">
                <a:solidFill>
                  <a:prstClr val="black"/>
                </a:solidFill>
                <a:latin typeface="メイリオ" panose="020B0604030504040204" pitchFamily="50" charset="-128"/>
                <a:ea typeface="メイリオ" panose="020B0604030504040204" pitchFamily="50" charset="-128"/>
              </a:rPr>
              <a:t>(24</a:t>
            </a:r>
            <a:r>
              <a:rPr lang="ja-JP" altLang="en-US" sz="1764" dirty="0">
                <a:solidFill>
                  <a:prstClr val="black"/>
                </a:solidFill>
                <a:latin typeface="メイリオ" panose="020B0604030504040204" pitchFamily="50" charset="-128"/>
                <a:ea typeface="メイリオ" panose="020B0604030504040204" pitchFamily="50" charset="-128"/>
              </a:rPr>
              <a:t>℃）は</a:t>
            </a:r>
            <a:r>
              <a:rPr lang="en-US" altLang="ja-JP" sz="1764" dirty="0">
                <a:solidFill>
                  <a:prstClr val="black"/>
                </a:solidFill>
                <a:latin typeface="メイリオ" panose="020B0604030504040204" pitchFamily="50" charset="-128"/>
                <a:ea typeface="メイリオ" panose="020B0604030504040204" pitchFamily="50" charset="-128"/>
              </a:rPr>
              <a:t>30</a:t>
            </a:r>
            <a:r>
              <a:rPr lang="ja-JP" altLang="en-US" sz="1764" dirty="0">
                <a:solidFill>
                  <a:prstClr val="black"/>
                </a:solidFill>
                <a:latin typeface="メイリオ" panose="020B0604030504040204" pitchFamily="50" charset="-128"/>
                <a:ea typeface="メイリオ" panose="020B0604030504040204" pitchFamily="50" charset="-128"/>
              </a:rPr>
              <a:t>分後でも</a:t>
            </a:r>
            <a:r>
              <a:rPr lang="en-US" altLang="ja-JP" sz="1764" dirty="0">
                <a:solidFill>
                  <a:prstClr val="black"/>
                </a:solidFill>
                <a:latin typeface="メイリオ" panose="020B0604030504040204" pitchFamily="50" charset="-128"/>
                <a:ea typeface="メイリオ" panose="020B0604030504040204" pitchFamily="50" charset="-128"/>
              </a:rPr>
              <a:t>8cm</a:t>
            </a:r>
            <a:r>
              <a:rPr lang="ja-JP" altLang="en-US" sz="1764" dirty="0">
                <a:solidFill>
                  <a:prstClr val="black"/>
                </a:solidFill>
                <a:latin typeface="メイリオ" panose="020B0604030504040204" pitchFamily="50" charset="-128"/>
                <a:ea typeface="メイリオ" panose="020B0604030504040204" pitchFamily="50" charset="-128"/>
              </a:rPr>
              <a:t>深</a:t>
            </a:r>
          </a:p>
        </p:txBody>
      </p:sp>
      <p:sp>
        <p:nvSpPr>
          <p:cNvPr id="26" name="テキスト ボックス 25">
            <a:extLst>
              <a:ext uri="{FF2B5EF4-FFF2-40B4-BE49-F238E27FC236}">
                <a16:creationId xmlns:a16="http://schemas.microsoft.com/office/drawing/2014/main" id="{93F167B4-37EC-B5C4-9B27-93581E22A7EF}"/>
              </a:ext>
            </a:extLst>
          </p:cNvPr>
          <p:cNvSpPr txBox="1"/>
          <p:nvPr/>
        </p:nvSpPr>
        <p:spPr>
          <a:xfrm>
            <a:off x="7883480" y="2175712"/>
            <a:ext cx="422103" cy="794576"/>
          </a:xfrm>
          <a:prstGeom prst="rect">
            <a:avLst/>
          </a:prstGeom>
          <a:noFill/>
        </p:spPr>
        <p:txBody>
          <a:bodyPr vert="eaVert" wrap="square" rtlCol="0">
            <a:spAutoFit/>
          </a:bodyPr>
          <a:lstStyle/>
          <a:p>
            <a:pPr defTabSz="1007943"/>
            <a:r>
              <a:rPr lang="ja-JP" altLang="en-US" sz="1543" dirty="0">
                <a:solidFill>
                  <a:srgbClr val="0070C0"/>
                </a:solidFill>
                <a:latin typeface="メイリオ" panose="020B0604030504040204" pitchFamily="50" charset="-128"/>
                <a:ea typeface="メイリオ" panose="020B0604030504040204" pitchFamily="50" charset="-128"/>
              </a:rPr>
              <a:t>熱電対</a:t>
            </a:r>
          </a:p>
        </p:txBody>
      </p:sp>
      <p:sp>
        <p:nvSpPr>
          <p:cNvPr id="27" name="テキスト ボックス 26">
            <a:extLst>
              <a:ext uri="{FF2B5EF4-FFF2-40B4-BE49-F238E27FC236}">
                <a16:creationId xmlns:a16="http://schemas.microsoft.com/office/drawing/2014/main" id="{7CFD6A04-1B62-73B6-8150-B93704105D58}"/>
              </a:ext>
            </a:extLst>
          </p:cNvPr>
          <p:cNvSpPr txBox="1"/>
          <p:nvPr/>
        </p:nvSpPr>
        <p:spPr>
          <a:xfrm>
            <a:off x="5150588" y="5174996"/>
            <a:ext cx="1606175" cy="278987"/>
          </a:xfrm>
          <a:prstGeom prst="rect">
            <a:avLst/>
          </a:prstGeom>
          <a:noFill/>
        </p:spPr>
        <p:txBody>
          <a:bodyPr wrap="square" rtlCol="0">
            <a:spAutoFit/>
          </a:bodyPr>
          <a:lstStyle/>
          <a:p>
            <a:pPr defTabSz="1007943"/>
            <a:r>
              <a:rPr lang="ja-JP" altLang="en-US" sz="1213" dirty="0">
                <a:solidFill>
                  <a:srgbClr val="0070C0"/>
                </a:solidFill>
                <a:latin typeface="メイリオ" panose="020B0604030504040204" pitchFamily="50" charset="-128"/>
                <a:ea typeface="メイリオ" panose="020B0604030504040204" pitchFamily="50" charset="-128"/>
              </a:rPr>
              <a:t>流出は直ちに発生</a:t>
            </a:r>
          </a:p>
        </p:txBody>
      </p:sp>
      <p:sp>
        <p:nvSpPr>
          <p:cNvPr id="28" name="テキスト ボックス 27">
            <a:extLst>
              <a:ext uri="{FF2B5EF4-FFF2-40B4-BE49-F238E27FC236}">
                <a16:creationId xmlns:a16="http://schemas.microsoft.com/office/drawing/2014/main" id="{747B7F27-E9C6-B5F5-EB9C-05EF27DA9865}"/>
              </a:ext>
            </a:extLst>
          </p:cNvPr>
          <p:cNvSpPr txBox="1"/>
          <p:nvPr/>
        </p:nvSpPr>
        <p:spPr>
          <a:xfrm>
            <a:off x="4949823" y="6732000"/>
            <a:ext cx="1909378" cy="278987"/>
          </a:xfrm>
          <a:prstGeom prst="rect">
            <a:avLst/>
          </a:prstGeom>
          <a:noFill/>
        </p:spPr>
        <p:txBody>
          <a:bodyPr wrap="square" rtlCol="0">
            <a:spAutoFit/>
          </a:bodyPr>
          <a:lstStyle/>
          <a:p>
            <a:pPr defTabSz="1007943"/>
            <a:r>
              <a:rPr lang="ja-JP" altLang="en-US" sz="1213" dirty="0">
                <a:solidFill>
                  <a:srgbClr val="0070C0"/>
                </a:solidFill>
                <a:latin typeface="メイリオ" panose="020B0604030504040204" pitchFamily="50" charset="-128"/>
                <a:ea typeface="メイリオ" panose="020B0604030504040204" pitchFamily="50" charset="-128"/>
              </a:rPr>
              <a:t>水理水頭は直ちに応答</a:t>
            </a:r>
          </a:p>
        </p:txBody>
      </p:sp>
      <p:sp>
        <p:nvSpPr>
          <p:cNvPr id="29" name="テキスト ボックス 28">
            <a:extLst>
              <a:ext uri="{FF2B5EF4-FFF2-40B4-BE49-F238E27FC236}">
                <a16:creationId xmlns:a16="http://schemas.microsoft.com/office/drawing/2014/main" id="{A86B4982-8547-8590-8C01-818EB09667BE}"/>
              </a:ext>
            </a:extLst>
          </p:cNvPr>
          <p:cNvSpPr txBox="1"/>
          <p:nvPr/>
        </p:nvSpPr>
        <p:spPr>
          <a:xfrm>
            <a:off x="611926" y="7020376"/>
            <a:ext cx="4010301" cy="397673"/>
          </a:xfrm>
          <a:prstGeom prst="rect">
            <a:avLst/>
          </a:prstGeom>
          <a:noFill/>
        </p:spPr>
        <p:txBody>
          <a:bodyPr wrap="square" rtlCol="0">
            <a:spAutoFit/>
          </a:bodyPr>
          <a:lstStyle/>
          <a:p>
            <a:pPr defTabSz="1007943"/>
            <a:r>
              <a:rPr lang="ja-JP" altLang="en-US" sz="1984" dirty="0">
                <a:solidFill>
                  <a:prstClr val="black"/>
                </a:solidFill>
                <a:latin typeface="メイリオ" panose="020B0604030504040204" pitchFamily="50" charset="-128"/>
                <a:ea typeface="メイリオ" panose="020B0604030504040204" pitchFamily="50" charset="-128"/>
              </a:rPr>
              <a:t>ベニヤ板で実験土槽を製作</a:t>
            </a:r>
          </a:p>
        </p:txBody>
      </p:sp>
      <p:sp>
        <p:nvSpPr>
          <p:cNvPr id="2" name="吹き出し: 四角形 1">
            <a:extLst>
              <a:ext uri="{FF2B5EF4-FFF2-40B4-BE49-F238E27FC236}">
                <a16:creationId xmlns:a16="http://schemas.microsoft.com/office/drawing/2014/main" id="{BD54643B-0F4C-2E32-7D19-9A31369F5DC3}"/>
              </a:ext>
            </a:extLst>
          </p:cNvPr>
          <p:cNvSpPr/>
          <p:nvPr/>
        </p:nvSpPr>
        <p:spPr>
          <a:xfrm>
            <a:off x="7643848" y="1678131"/>
            <a:ext cx="1481844" cy="244452"/>
          </a:xfrm>
          <a:prstGeom prst="wedgeRectCallout">
            <a:avLst/>
          </a:prstGeom>
          <a:solidFill>
            <a:schemeClr val="accent4">
              <a:alpha val="1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07943"/>
            <a:r>
              <a:rPr lang="ja-JP" altLang="en-US" sz="882" dirty="0">
                <a:solidFill>
                  <a:prstClr val="black"/>
                </a:solidFill>
                <a:latin typeface="メイリオ" panose="020B0604030504040204" pitchFamily="50" charset="-128"/>
                <a:ea typeface="メイリオ" panose="020B0604030504040204" pitchFamily="50" charset="-128"/>
              </a:rPr>
              <a:t>ここに温水、冷水を散布</a:t>
            </a:r>
            <a:endParaRPr lang="ja-JP" altLang="en-US" sz="1984" dirty="0">
              <a:solidFill>
                <a:prstClr val="white"/>
              </a:solidFill>
              <a:latin typeface="游ゴシック" panose="020F0502020204030204"/>
              <a:ea typeface="游ゴシック" panose="020B0400000000000000" pitchFamily="50" charset="-128"/>
            </a:endParaRPr>
          </a:p>
        </p:txBody>
      </p:sp>
      <p:sp>
        <p:nvSpPr>
          <p:cNvPr id="4" name="矢印: 右 3">
            <a:extLst>
              <a:ext uri="{FF2B5EF4-FFF2-40B4-BE49-F238E27FC236}">
                <a16:creationId xmlns:a16="http://schemas.microsoft.com/office/drawing/2014/main" id="{FDB846CA-D6C0-4F08-A2C3-CF264BA6C970}"/>
              </a:ext>
            </a:extLst>
          </p:cNvPr>
          <p:cNvSpPr/>
          <p:nvPr/>
        </p:nvSpPr>
        <p:spPr>
          <a:xfrm rot="10800000">
            <a:off x="4572570" y="2203710"/>
            <a:ext cx="377249" cy="213518"/>
          </a:xfrm>
          <a:prstGeom prst="rightArrow">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07943"/>
            <a:endParaRPr lang="ja-JP" altLang="en-US" sz="1984" dirty="0">
              <a:solidFill>
                <a:prstClr val="white"/>
              </a:solidFill>
              <a:latin typeface="游ゴシック" panose="020F0502020204030204"/>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C7AC50C4-4A33-BEA2-D431-81E9C96016F7}"/>
              </a:ext>
            </a:extLst>
          </p:cNvPr>
          <p:cNvSpPr txBox="1"/>
          <p:nvPr/>
        </p:nvSpPr>
        <p:spPr>
          <a:xfrm>
            <a:off x="4563979" y="1992649"/>
            <a:ext cx="513312" cy="245003"/>
          </a:xfrm>
          <a:prstGeom prst="rect">
            <a:avLst/>
          </a:prstGeom>
          <a:noFill/>
        </p:spPr>
        <p:txBody>
          <a:bodyPr wrap="square" rtlCol="0">
            <a:spAutoFit/>
          </a:bodyPr>
          <a:lstStyle/>
          <a:p>
            <a:pPr defTabSz="1007943"/>
            <a:r>
              <a:rPr lang="ja-JP" altLang="en-US" sz="992" dirty="0">
                <a:solidFill>
                  <a:prstClr val="black"/>
                </a:solidFill>
                <a:latin typeface="メイリオ" panose="020B0604030504040204" pitchFamily="50" charset="-128"/>
                <a:ea typeface="メイリオ" panose="020B0604030504040204" pitchFamily="50" charset="-128"/>
              </a:rPr>
              <a:t>流出</a:t>
            </a:r>
          </a:p>
        </p:txBody>
      </p:sp>
      <p:sp>
        <p:nvSpPr>
          <p:cNvPr id="12" name="テキスト ボックス 11">
            <a:extLst>
              <a:ext uri="{FF2B5EF4-FFF2-40B4-BE49-F238E27FC236}">
                <a16:creationId xmlns:a16="http://schemas.microsoft.com/office/drawing/2014/main" id="{39E2DCA6-023F-9499-79DD-FCE8D773029B}"/>
              </a:ext>
            </a:extLst>
          </p:cNvPr>
          <p:cNvSpPr txBox="1"/>
          <p:nvPr/>
        </p:nvSpPr>
        <p:spPr>
          <a:xfrm>
            <a:off x="2987169" y="2247099"/>
            <a:ext cx="8493879" cy="3145413"/>
          </a:xfrm>
          <a:prstGeom prst="rect">
            <a:avLst/>
          </a:prstGeom>
          <a:solidFill>
            <a:schemeClr val="accent2">
              <a:lumMod val="20000"/>
              <a:lumOff val="80000"/>
              <a:alpha val="60000"/>
            </a:schemeClr>
          </a:solidFill>
        </p:spPr>
        <p:txBody>
          <a:bodyPr wrap="square" rtlCol="0">
            <a:spAutoFit/>
          </a:bodyPr>
          <a:lstStyle/>
          <a:p>
            <a:pPr defTabSz="1007943"/>
            <a:r>
              <a:rPr lang="ja-JP" altLang="en-US" sz="3968" dirty="0">
                <a:solidFill>
                  <a:prstClr val="black"/>
                </a:solidFill>
                <a:latin typeface="メイリオ" panose="020B0604030504040204" pitchFamily="50" charset="-128"/>
                <a:ea typeface="メイリオ" panose="020B0604030504040204" pitchFamily="50" charset="-128"/>
              </a:rPr>
              <a:t>離水直後の関東平野を想像しよう</a:t>
            </a:r>
            <a:endParaRPr lang="en-US" altLang="ja-JP" sz="3968" dirty="0">
              <a:solidFill>
                <a:prstClr val="black"/>
              </a:solidFill>
              <a:latin typeface="メイリオ" panose="020B0604030504040204" pitchFamily="50" charset="-128"/>
              <a:ea typeface="メイリオ" panose="020B0604030504040204" pitchFamily="50" charset="-128"/>
            </a:endParaRPr>
          </a:p>
          <a:p>
            <a:pPr defTabSz="1007943"/>
            <a:r>
              <a:rPr lang="ja-JP" altLang="en-US" sz="3968" dirty="0">
                <a:solidFill>
                  <a:prstClr val="black"/>
                </a:solidFill>
                <a:latin typeface="メイリオ" panose="020B0604030504040204" pitchFamily="50" charset="-128"/>
                <a:ea typeface="メイリオ" panose="020B0604030504040204" pitchFamily="50" charset="-128"/>
              </a:rPr>
              <a:t>起伏の小さな平野</a:t>
            </a:r>
            <a:endParaRPr lang="en-US" altLang="ja-JP" sz="3968" dirty="0">
              <a:solidFill>
                <a:prstClr val="black"/>
              </a:solidFill>
              <a:latin typeface="メイリオ" panose="020B0604030504040204" pitchFamily="50" charset="-128"/>
              <a:ea typeface="メイリオ" panose="020B0604030504040204" pitchFamily="50" charset="-128"/>
            </a:endParaRPr>
          </a:p>
          <a:p>
            <a:pPr defTabSz="1007943"/>
            <a:r>
              <a:rPr lang="ja-JP" altLang="en-US" sz="3968" dirty="0">
                <a:solidFill>
                  <a:prstClr val="black"/>
                </a:solidFill>
                <a:latin typeface="メイリオ" panose="020B0604030504040204" pitchFamily="50" charset="-128"/>
                <a:ea typeface="メイリオ" panose="020B0604030504040204" pitchFamily="50" charset="-128"/>
              </a:rPr>
              <a:t>下層に砂、上層に火山灰</a:t>
            </a:r>
            <a:endParaRPr lang="en-US" altLang="ja-JP" sz="3968" dirty="0">
              <a:solidFill>
                <a:prstClr val="black"/>
              </a:solidFill>
              <a:latin typeface="メイリオ" panose="020B0604030504040204" pitchFamily="50" charset="-128"/>
              <a:ea typeface="メイリオ" panose="020B0604030504040204" pitchFamily="50" charset="-128"/>
            </a:endParaRPr>
          </a:p>
          <a:p>
            <a:pPr defTabSz="1007943"/>
            <a:r>
              <a:rPr lang="ja-JP" altLang="en-US" sz="3968" dirty="0">
                <a:solidFill>
                  <a:prstClr val="black"/>
                </a:solidFill>
                <a:latin typeface="メイリオ" panose="020B0604030504040204" pitchFamily="50" charset="-128"/>
                <a:ea typeface="メイリオ" panose="020B0604030504040204" pitchFamily="50" charset="-128"/>
              </a:rPr>
              <a:t>そこに雨が降る．．．</a:t>
            </a:r>
            <a:endParaRPr lang="en-US" altLang="ja-JP" sz="3968" dirty="0">
              <a:solidFill>
                <a:prstClr val="black"/>
              </a:solidFill>
              <a:latin typeface="メイリオ" panose="020B0604030504040204" pitchFamily="50" charset="-128"/>
              <a:ea typeface="メイリオ" panose="020B0604030504040204" pitchFamily="50" charset="-128"/>
            </a:endParaRPr>
          </a:p>
          <a:p>
            <a:pPr defTabSz="1007943"/>
            <a:r>
              <a:rPr lang="ja-JP" altLang="en-US" sz="3968" dirty="0">
                <a:solidFill>
                  <a:srgbClr val="FF0000"/>
                </a:solidFill>
                <a:latin typeface="メイリオ" panose="020B0604030504040204" pitchFamily="50" charset="-128"/>
                <a:ea typeface="メイリオ" panose="020B0604030504040204" pitchFamily="50" charset="-128"/>
              </a:rPr>
              <a:t>水循環場の条件と水文現象</a:t>
            </a:r>
          </a:p>
        </p:txBody>
      </p:sp>
    </p:spTree>
    <p:extLst>
      <p:ext uri="{BB962C8B-B14F-4D97-AF65-F5344CB8AC3E}">
        <p14:creationId xmlns:p14="http://schemas.microsoft.com/office/powerpoint/2010/main" val="237563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a:extLst>
              <a:ext uri="{FF2B5EF4-FFF2-40B4-BE49-F238E27FC236}">
                <a16:creationId xmlns:a16="http://schemas.microsoft.com/office/drawing/2014/main" id="{8D05DAD3-B5B0-5A0D-4326-BEBABF0FE2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83" y="4486934"/>
            <a:ext cx="2647686" cy="2275948"/>
          </a:xfrm>
          <a:prstGeom prst="rect">
            <a:avLst/>
          </a:prstGeom>
        </p:spPr>
      </p:pic>
      <p:pic>
        <p:nvPicPr>
          <p:cNvPr id="25" name="図 24">
            <a:extLst>
              <a:ext uri="{FF2B5EF4-FFF2-40B4-BE49-F238E27FC236}">
                <a16:creationId xmlns:a16="http://schemas.microsoft.com/office/drawing/2014/main" id="{30BAABFD-8A6C-DB6F-4D5A-211922E6EC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9897" y="2382359"/>
            <a:ext cx="2598423" cy="2203819"/>
          </a:xfrm>
          <a:prstGeom prst="rect">
            <a:avLst/>
          </a:prstGeom>
        </p:spPr>
      </p:pic>
      <p:sp>
        <p:nvSpPr>
          <p:cNvPr id="2" name="テキスト ボックス 1">
            <a:extLst>
              <a:ext uri="{FF2B5EF4-FFF2-40B4-BE49-F238E27FC236}">
                <a16:creationId xmlns:a16="http://schemas.microsoft.com/office/drawing/2014/main" id="{97C97260-D63E-4A5F-21B8-5B9D6136EF05}"/>
              </a:ext>
            </a:extLst>
          </p:cNvPr>
          <p:cNvSpPr txBox="1"/>
          <p:nvPr/>
        </p:nvSpPr>
        <p:spPr>
          <a:xfrm>
            <a:off x="258738" y="162149"/>
            <a:ext cx="10043348" cy="635110"/>
          </a:xfrm>
          <a:prstGeom prst="rect">
            <a:avLst/>
          </a:prstGeom>
          <a:noFill/>
        </p:spPr>
        <p:txBody>
          <a:bodyPr wrap="square" rtlCol="0">
            <a:spAutoFit/>
          </a:bodyPr>
          <a:lstStyle/>
          <a:p>
            <a:pPr defTabSz="1007943"/>
            <a:r>
              <a:rPr lang="ja-JP" altLang="en-US" sz="3527" b="1" dirty="0">
                <a:solidFill>
                  <a:srgbClr val="0070C0"/>
                </a:solidFill>
                <a:latin typeface="メイリオ" panose="020B0604030504040204" pitchFamily="50" charset="-128"/>
                <a:ea typeface="メイリオ" panose="020B0604030504040204" pitchFamily="50" charset="-128"/>
              </a:rPr>
              <a:t>③舟底型の谷津</a:t>
            </a:r>
            <a:r>
              <a:rPr lang="ja-JP" altLang="en-US" sz="2646" b="1" dirty="0">
                <a:solidFill>
                  <a:srgbClr val="0070C0"/>
                </a:solidFill>
                <a:latin typeface="メイリオ" panose="020B0604030504040204" pitchFamily="50" charset="-128"/>
                <a:ea typeface="メイリオ" panose="020B0604030504040204" pitchFamily="50" charset="-128"/>
              </a:rPr>
              <a:t>　</a:t>
            </a:r>
            <a:r>
              <a:rPr lang="ja-JP" altLang="en-US" sz="2646" dirty="0">
                <a:solidFill>
                  <a:prstClr val="black"/>
                </a:solidFill>
                <a:latin typeface="メイリオ" panose="020B0604030504040204" pitchFamily="50" charset="-128"/>
                <a:ea typeface="メイリオ" panose="020B0604030504040204" pitchFamily="50" charset="-128"/>
              </a:rPr>
              <a:t>谷頭侵食による谷の伸長</a:t>
            </a:r>
            <a:endParaRPr lang="en-US" altLang="ja-JP" sz="2646" dirty="0">
              <a:solidFill>
                <a:prstClr val="black"/>
              </a:solidFill>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E60F3C91-D2EB-7256-63BC-20A7C29481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6933" y="11704"/>
            <a:ext cx="3799785" cy="2849839"/>
          </a:xfrm>
          <a:prstGeom prst="rect">
            <a:avLst/>
          </a:prstGeom>
        </p:spPr>
      </p:pic>
      <p:sp>
        <p:nvSpPr>
          <p:cNvPr id="4" name="テキスト ボックス 3">
            <a:extLst>
              <a:ext uri="{FF2B5EF4-FFF2-40B4-BE49-F238E27FC236}">
                <a16:creationId xmlns:a16="http://schemas.microsoft.com/office/drawing/2014/main" id="{603C7818-E7F9-A96D-D6DB-B25AB3B289B6}"/>
              </a:ext>
            </a:extLst>
          </p:cNvPr>
          <p:cNvSpPr txBox="1"/>
          <p:nvPr/>
        </p:nvSpPr>
        <p:spPr>
          <a:xfrm>
            <a:off x="4488187" y="705259"/>
            <a:ext cx="4985433" cy="2841034"/>
          </a:xfrm>
          <a:prstGeom prst="rect">
            <a:avLst/>
          </a:prstGeom>
          <a:noFill/>
        </p:spPr>
        <p:txBody>
          <a:bodyPr wrap="square" rtlCol="0">
            <a:spAutoFit/>
          </a:bodyPr>
          <a:lstStyle/>
          <a:p>
            <a:pPr defTabSz="1007943"/>
            <a:r>
              <a:rPr lang="ja-JP" altLang="en-US" sz="1764" dirty="0">
                <a:solidFill>
                  <a:prstClr val="black"/>
                </a:solidFill>
                <a:latin typeface="メイリオ" panose="020B0604030504040204" pitchFamily="50" charset="-128"/>
                <a:ea typeface="メイリオ" panose="020B0604030504040204" pitchFamily="50" charset="-128"/>
              </a:rPr>
              <a:t>○海退が進むにつれ、澪筋等の水路に水が流れるようになり、</a:t>
            </a:r>
            <a:r>
              <a:rPr lang="ja-JP" altLang="en-US" sz="1764" u="sng" dirty="0">
                <a:solidFill>
                  <a:prstClr val="black"/>
                </a:solidFill>
                <a:latin typeface="メイリオ" panose="020B0604030504040204" pitchFamily="50" charset="-128"/>
                <a:ea typeface="メイリオ" panose="020B0604030504040204" pitchFamily="50" charset="-128"/>
              </a:rPr>
              <a:t>飽和地表流</a:t>
            </a:r>
            <a:r>
              <a:rPr lang="en-US" altLang="ja-JP" sz="1764" dirty="0">
                <a:solidFill>
                  <a:prstClr val="black"/>
                </a:solidFill>
                <a:latin typeface="メイリオ" panose="020B0604030504040204" pitchFamily="50" charset="-128"/>
                <a:ea typeface="メイリオ" panose="020B0604030504040204" pitchFamily="50" charset="-128"/>
              </a:rPr>
              <a:t>(</a:t>
            </a:r>
            <a:r>
              <a:rPr lang="ja-JP" altLang="en-US" sz="1764" dirty="0">
                <a:solidFill>
                  <a:prstClr val="black"/>
                </a:solidFill>
                <a:latin typeface="メイリオ" panose="020B0604030504040204" pitchFamily="50" charset="-128"/>
                <a:ea typeface="メイリオ" panose="020B0604030504040204" pitchFamily="50" charset="-128"/>
              </a:rPr>
              <a:t>表面流</a:t>
            </a:r>
            <a:r>
              <a:rPr lang="en-US" altLang="ja-JP" sz="1764" dirty="0">
                <a:solidFill>
                  <a:prstClr val="black"/>
                </a:solidFill>
                <a:latin typeface="メイリオ" panose="020B0604030504040204" pitchFamily="50" charset="-128"/>
                <a:ea typeface="メイリオ" panose="020B0604030504040204" pitchFamily="50" charset="-128"/>
              </a:rPr>
              <a:t>)</a:t>
            </a:r>
            <a:r>
              <a:rPr lang="ja-JP" altLang="en-US" sz="1764" dirty="0">
                <a:solidFill>
                  <a:prstClr val="black"/>
                </a:solidFill>
                <a:latin typeface="メイリオ" panose="020B0604030504040204" pitchFamily="50" charset="-128"/>
                <a:ea typeface="メイリオ" panose="020B0604030504040204" pitchFamily="50" charset="-128"/>
              </a:rPr>
              <a:t>による侵食で浅い谷が形成される</a:t>
            </a:r>
            <a:r>
              <a:rPr lang="en-US" altLang="ja-JP" sz="1764" dirty="0">
                <a:solidFill>
                  <a:prstClr val="black"/>
                </a:solidFill>
                <a:latin typeface="メイリオ" panose="020B0604030504040204" pitchFamily="50" charset="-128"/>
                <a:ea typeface="メイリオ" panose="020B0604030504040204" pitchFamily="50" charset="-128"/>
              </a:rPr>
              <a:t>(</a:t>
            </a:r>
            <a:r>
              <a:rPr lang="ja-JP" altLang="en-US" sz="1764" dirty="0">
                <a:solidFill>
                  <a:prstClr val="black"/>
                </a:solidFill>
                <a:latin typeface="メイリオ" panose="020B0604030504040204" pitchFamily="50" charset="-128"/>
                <a:ea typeface="メイリオ" panose="020B0604030504040204" pitchFamily="50" charset="-128"/>
              </a:rPr>
              <a:t>離水初期）</a:t>
            </a:r>
            <a:endParaRPr lang="en-US" altLang="ja-JP" sz="1764" dirty="0">
              <a:solidFill>
                <a:prstClr val="black"/>
              </a:solidFill>
              <a:latin typeface="メイリオ" panose="020B0604030504040204" pitchFamily="50" charset="-128"/>
              <a:ea typeface="メイリオ" panose="020B0604030504040204" pitchFamily="50" charset="-128"/>
            </a:endParaRPr>
          </a:p>
          <a:p>
            <a:pPr defTabSz="1007943"/>
            <a:r>
              <a:rPr lang="ja-JP" altLang="en-US" sz="1764" dirty="0">
                <a:solidFill>
                  <a:prstClr val="black"/>
                </a:solidFill>
                <a:latin typeface="メイリオ" panose="020B0604030504040204" pitchFamily="50" charset="-128"/>
                <a:ea typeface="メイリオ" panose="020B0604030504040204" pitchFamily="50" charset="-128"/>
              </a:rPr>
              <a:t>○下流では流域面積の増加に伴い、地下水を集水するようになり、地下水の流出の集中によって、谷頭が形成</a:t>
            </a:r>
            <a:endParaRPr lang="en-US" altLang="ja-JP" sz="1764" dirty="0">
              <a:solidFill>
                <a:prstClr val="black"/>
              </a:solidFill>
              <a:latin typeface="メイリオ" panose="020B0604030504040204" pitchFamily="50" charset="-128"/>
              <a:ea typeface="メイリオ" panose="020B0604030504040204" pitchFamily="50" charset="-128"/>
            </a:endParaRPr>
          </a:p>
          <a:p>
            <a:pPr defTabSz="1007943"/>
            <a:r>
              <a:rPr lang="ja-JP" altLang="en-US" sz="1764" dirty="0">
                <a:solidFill>
                  <a:prstClr val="black"/>
                </a:solidFill>
                <a:latin typeface="メイリオ" panose="020B0604030504040204" pitchFamily="50" charset="-128"/>
                <a:ea typeface="メイリオ" panose="020B0604030504040204" pitchFamily="50" charset="-128"/>
              </a:rPr>
              <a:t>○谷頭が形成されると、ますます地下水を集水するようになり、上流に向かって谷が伸長（</a:t>
            </a:r>
            <a:r>
              <a:rPr lang="ja-JP" altLang="en-US" sz="1764" dirty="0">
                <a:solidFill>
                  <a:srgbClr val="FFC000">
                    <a:lumMod val="75000"/>
                  </a:srgbClr>
                </a:solidFill>
                <a:latin typeface="メイリオ" panose="020B0604030504040204" pitchFamily="50" charset="-128"/>
                <a:ea typeface="メイリオ" panose="020B0604030504040204" pitchFamily="50" charset="-128"/>
              </a:rPr>
              <a:t>谷頭侵食</a:t>
            </a:r>
            <a:r>
              <a:rPr lang="ja-JP" altLang="en-US" sz="1764" dirty="0">
                <a:solidFill>
                  <a:prstClr val="black"/>
                </a:solidFill>
                <a:latin typeface="メイリオ" panose="020B0604030504040204" pitchFamily="50" charset="-128"/>
                <a:ea typeface="メイリオ" panose="020B0604030504040204" pitchFamily="50" charset="-128"/>
              </a:rPr>
              <a:t>）</a:t>
            </a:r>
            <a:endParaRPr lang="en-US" altLang="ja-JP" sz="1764" dirty="0">
              <a:solidFill>
                <a:prstClr val="black"/>
              </a:solidFill>
              <a:latin typeface="メイリオ" panose="020B0604030504040204" pitchFamily="50" charset="-128"/>
              <a:ea typeface="メイリオ" panose="020B0604030504040204" pitchFamily="50" charset="-128"/>
            </a:endParaRPr>
          </a:p>
          <a:p>
            <a:pPr defTabSz="1007943"/>
            <a:endParaRPr lang="ja-JP" altLang="en-US" sz="1984" dirty="0">
              <a:solidFill>
                <a:prstClr val="black"/>
              </a:solidFill>
              <a:latin typeface="游ゴシック" panose="020F0502020204030204"/>
              <a:ea typeface="游ゴシック" panose="020B0400000000000000" pitchFamily="50" charset="-128"/>
            </a:endParaRPr>
          </a:p>
        </p:txBody>
      </p:sp>
      <p:pic>
        <p:nvPicPr>
          <p:cNvPr id="5" name="Picture 3">
            <a:extLst>
              <a:ext uri="{FF2B5EF4-FFF2-40B4-BE49-F238E27FC236}">
                <a16:creationId xmlns:a16="http://schemas.microsoft.com/office/drawing/2014/main" id="{EBC965CE-E3B2-3B8C-F447-22CFB6BF42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1271" y="3474314"/>
            <a:ext cx="4414341" cy="30545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1">
            <a:extLst>
              <a:ext uri="{FF2B5EF4-FFF2-40B4-BE49-F238E27FC236}">
                <a16:creationId xmlns:a16="http://schemas.microsoft.com/office/drawing/2014/main" id="{177B1B18-B482-7420-5084-EC38F29515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54882" y="4110683"/>
            <a:ext cx="4184716" cy="28736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12">
            <a:extLst>
              <a:ext uri="{FF2B5EF4-FFF2-40B4-BE49-F238E27FC236}">
                <a16:creationId xmlns:a16="http://schemas.microsoft.com/office/drawing/2014/main" id="{842B93A2-D332-86DB-99C9-51F460086E22}"/>
              </a:ext>
            </a:extLst>
          </p:cNvPr>
          <p:cNvSpPr txBox="1">
            <a:spLocks noChangeArrowheads="1"/>
          </p:cNvSpPr>
          <p:nvPr/>
        </p:nvSpPr>
        <p:spPr bwMode="auto">
          <a:xfrm>
            <a:off x="7670815" y="7152300"/>
            <a:ext cx="5693576" cy="3237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8" tIns="61112" rIns="99208" bIns="49604"/>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9pPr>
          </a:lstStyle>
          <a:p>
            <a:pPr defTabSz="1007943">
              <a:lnSpc>
                <a:spcPct val="93000"/>
              </a:lnSpc>
              <a:tabLst>
                <a:tab pos="0" algn="l"/>
                <a:tab pos="493472" algn="l"/>
                <a:tab pos="988695" algn="l"/>
                <a:tab pos="1483916" algn="l"/>
                <a:tab pos="1979139" algn="l"/>
                <a:tab pos="2474360" algn="l"/>
                <a:tab pos="2969583" algn="l"/>
                <a:tab pos="3464804" algn="l"/>
                <a:tab pos="3960027" algn="l"/>
                <a:tab pos="4455249" algn="l"/>
                <a:tab pos="4950471" algn="l"/>
                <a:tab pos="5445693" algn="l"/>
                <a:tab pos="5940915" algn="l"/>
                <a:tab pos="6436137" algn="l"/>
                <a:tab pos="6931359" algn="l"/>
                <a:tab pos="7426581" algn="l"/>
                <a:tab pos="7921804" algn="l"/>
                <a:tab pos="8417025" algn="l"/>
                <a:tab pos="8912248" algn="l"/>
                <a:tab pos="9407469" algn="l"/>
                <a:tab pos="9902692" algn="l"/>
              </a:tabLst>
            </a:pPr>
            <a:r>
              <a:rPr lang="de-DE" altLang="ja-JP" sz="1102" dirty="0">
                <a:latin typeface="メイリオ" panose="020B0604030504040204" pitchFamily="50" charset="-128"/>
                <a:ea typeface="メイリオ" panose="020B0604030504040204" pitchFamily="50" charset="-128"/>
              </a:rPr>
              <a:t>(</a:t>
            </a:r>
            <a:r>
              <a:rPr lang="ja-JP" altLang="en-US" sz="1102" dirty="0">
                <a:latin typeface="メイリオ" panose="020B0604030504040204" pitchFamily="50" charset="-128"/>
                <a:ea typeface="メイリオ" panose="020B0604030504040204" pitchFamily="50" charset="-128"/>
              </a:rPr>
              <a:t>出典：</a:t>
            </a:r>
            <a:r>
              <a:rPr lang="de-DE" altLang="ja-JP" sz="1102" dirty="0">
                <a:latin typeface="メイリオ" panose="020B0604030504040204" pitchFamily="50" charset="-128"/>
                <a:ea typeface="メイリオ" panose="020B0604030504040204" pitchFamily="50" charset="-128"/>
              </a:rPr>
              <a:t>LaFleur ed. Groundwater as a Geomorphic  Agent,</a:t>
            </a:r>
            <a:r>
              <a:rPr lang="en-US" altLang="ja-JP" sz="1102" dirty="0">
                <a:solidFill>
                  <a:srgbClr val="212529"/>
                </a:solidFill>
                <a:latin typeface="メイリオ" panose="020B0604030504040204" pitchFamily="50" charset="-128"/>
                <a:ea typeface="メイリオ" panose="020B0604030504040204" pitchFamily="50" charset="-128"/>
              </a:rPr>
              <a:t> Routledge, 1984</a:t>
            </a:r>
            <a:r>
              <a:rPr lang="de-DE" altLang="ja-JP" sz="1102" dirty="0">
                <a:latin typeface="メイリオ" panose="020B0604030504040204" pitchFamily="50" charset="-128"/>
                <a:ea typeface="メイリオ" panose="020B0604030504040204" pitchFamily="50" charset="-128"/>
              </a:rPr>
              <a:t>)</a:t>
            </a:r>
          </a:p>
        </p:txBody>
      </p:sp>
      <p:sp>
        <p:nvSpPr>
          <p:cNvPr id="9" name="AutoShape 4">
            <a:extLst>
              <a:ext uri="{FF2B5EF4-FFF2-40B4-BE49-F238E27FC236}">
                <a16:creationId xmlns:a16="http://schemas.microsoft.com/office/drawing/2014/main" id="{1BD996A9-85E2-16A2-27F1-DF7D478B92CA}"/>
              </a:ext>
            </a:extLst>
          </p:cNvPr>
          <p:cNvSpPr>
            <a:spLocks noChangeArrowheads="1"/>
          </p:cNvSpPr>
          <p:nvPr/>
        </p:nvSpPr>
        <p:spPr bwMode="auto">
          <a:xfrm>
            <a:off x="9368107" y="3419242"/>
            <a:ext cx="1561904" cy="614552"/>
          </a:xfrm>
          <a:prstGeom prst="roundRect">
            <a:avLst>
              <a:gd name="adj" fmla="val 176"/>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8" tIns="67065" rIns="99208" bIns="49604" anchor="ctr" anchorCtr="1"/>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9pPr>
          </a:lstStyle>
          <a:p>
            <a:pPr defTabSz="1007943">
              <a:lnSpc>
                <a:spcPct val="93000"/>
              </a:lnSpc>
              <a:tabLst>
                <a:tab pos="0" algn="l"/>
                <a:tab pos="493472" algn="l"/>
                <a:tab pos="988695" algn="l"/>
                <a:tab pos="1483916" algn="l"/>
                <a:tab pos="1979139" algn="l"/>
                <a:tab pos="2474360" algn="l"/>
                <a:tab pos="2969583" algn="l"/>
                <a:tab pos="3464804" algn="l"/>
                <a:tab pos="3960027" algn="l"/>
                <a:tab pos="4455249" algn="l"/>
                <a:tab pos="4950471" algn="l"/>
                <a:tab pos="5445693" algn="l"/>
                <a:tab pos="5940915" algn="l"/>
                <a:tab pos="6436137" algn="l"/>
                <a:tab pos="6931359" algn="l"/>
                <a:tab pos="7426581" algn="l"/>
                <a:tab pos="7921804" algn="l"/>
                <a:tab pos="8417025" algn="l"/>
                <a:tab pos="8912248" algn="l"/>
                <a:tab pos="9407469" algn="l"/>
                <a:tab pos="9902692" algn="l"/>
              </a:tabLst>
            </a:pPr>
            <a:r>
              <a:rPr lang="ja-JP" altLang="ja-JP" sz="1323" dirty="0">
                <a:latin typeface="メイリオ" panose="020B0604030504040204" pitchFamily="50" charset="-128"/>
                <a:ea typeface="メイリオ" panose="020B0604030504040204" pitchFamily="50" charset="-128"/>
              </a:rPr>
              <a:t>谷頭は湧水点</a:t>
            </a:r>
          </a:p>
          <a:p>
            <a:pPr defTabSz="1007943">
              <a:lnSpc>
                <a:spcPct val="93000"/>
              </a:lnSpc>
              <a:tabLst>
                <a:tab pos="0" algn="l"/>
                <a:tab pos="493472" algn="l"/>
                <a:tab pos="988695" algn="l"/>
                <a:tab pos="1483916" algn="l"/>
                <a:tab pos="1979139" algn="l"/>
                <a:tab pos="2474360" algn="l"/>
                <a:tab pos="2969583" algn="l"/>
                <a:tab pos="3464804" algn="l"/>
                <a:tab pos="3960027" algn="l"/>
                <a:tab pos="4455249" algn="l"/>
                <a:tab pos="4950471" algn="l"/>
                <a:tab pos="5445693" algn="l"/>
                <a:tab pos="5940915" algn="l"/>
                <a:tab pos="6436137" algn="l"/>
                <a:tab pos="6931359" algn="l"/>
                <a:tab pos="7426581" algn="l"/>
                <a:tab pos="7921804" algn="l"/>
                <a:tab pos="8417025" algn="l"/>
                <a:tab pos="8912248" algn="l"/>
                <a:tab pos="9407469" algn="l"/>
                <a:tab pos="9902692" algn="l"/>
              </a:tabLst>
            </a:pPr>
            <a:r>
              <a:rPr lang="ja-JP" altLang="ja-JP" sz="1323" dirty="0">
                <a:latin typeface="メイリオ" panose="020B0604030504040204" pitchFamily="50" charset="-128"/>
                <a:ea typeface="メイリオ" panose="020B0604030504040204" pitchFamily="50" charset="-128"/>
              </a:rPr>
              <a:t>地下水の流れが</a:t>
            </a:r>
          </a:p>
          <a:p>
            <a:pPr defTabSz="1007943">
              <a:lnSpc>
                <a:spcPct val="93000"/>
              </a:lnSpc>
              <a:tabLst>
                <a:tab pos="0" algn="l"/>
                <a:tab pos="493472" algn="l"/>
                <a:tab pos="988695" algn="l"/>
                <a:tab pos="1483916" algn="l"/>
                <a:tab pos="1979139" algn="l"/>
                <a:tab pos="2474360" algn="l"/>
                <a:tab pos="2969583" algn="l"/>
                <a:tab pos="3464804" algn="l"/>
                <a:tab pos="3960027" algn="l"/>
                <a:tab pos="4455249" algn="l"/>
                <a:tab pos="4950471" algn="l"/>
                <a:tab pos="5445693" algn="l"/>
                <a:tab pos="5940915" algn="l"/>
                <a:tab pos="6436137" algn="l"/>
                <a:tab pos="6931359" algn="l"/>
                <a:tab pos="7426581" algn="l"/>
                <a:tab pos="7921804" algn="l"/>
                <a:tab pos="8417025" algn="l"/>
                <a:tab pos="8912248" algn="l"/>
                <a:tab pos="9407469" algn="l"/>
                <a:tab pos="9902692" algn="l"/>
              </a:tabLst>
            </a:pPr>
            <a:r>
              <a:rPr lang="ja-JP" altLang="ja-JP" sz="1323" dirty="0">
                <a:latin typeface="メイリオ" panose="020B0604030504040204" pitchFamily="50" charset="-128"/>
                <a:ea typeface="メイリオ" panose="020B0604030504040204" pitchFamily="50" charset="-128"/>
              </a:rPr>
              <a:t>最も集中する場所</a:t>
            </a:r>
          </a:p>
        </p:txBody>
      </p:sp>
      <p:sp>
        <p:nvSpPr>
          <p:cNvPr id="10" name="AutoShape 6">
            <a:extLst>
              <a:ext uri="{FF2B5EF4-FFF2-40B4-BE49-F238E27FC236}">
                <a16:creationId xmlns:a16="http://schemas.microsoft.com/office/drawing/2014/main" id="{E4EABB39-D828-E4AD-717F-7301113E77A4}"/>
              </a:ext>
            </a:extLst>
          </p:cNvPr>
          <p:cNvSpPr>
            <a:spLocks noChangeArrowheads="1"/>
          </p:cNvSpPr>
          <p:nvPr/>
        </p:nvSpPr>
        <p:spPr bwMode="auto">
          <a:xfrm>
            <a:off x="7029305" y="6576293"/>
            <a:ext cx="1913014" cy="477370"/>
          </a:xfrm>
          <a:prstGeom prst="roundRect">
            <a:avLst>
              <a:gd name="adj" fmla="val 218"/>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8" tIns="67065" rIns="99208" bIns="49604" anchor="ctr" anchorCtr="1"/>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9pPr>
          </a:lstStyle>
          <a:p>
            <a:pPr defTabSz="1007943">
              <a:lnSpc>
                <a:spcPct val="93000"/>
              </a:lnSpc>
              <a:tabLst>
                <a:tab pos="0" algn="l"/>
                <a:tab pos="493472" algn="l"/>
                <a:tab pos="988695" algn="l"/>
                <a:tab pos="1483916" algn="l"/>
                <a:tab pos="1979139" algn="l"/>
                <a:tab pos="2474360" algn="l"/>
                <a:tab pos="2969583" algn="l"/>
                <a:tab pos="3464804" algn="l"/>
                <a:tab pos="3960027" algn="l"/>
                <a:tab pos="4455249" algn="l"/>
                <a:tab pos="4950471" algn="l"/>
                <a:tab pos="5445693" algn="l"/>
                <a:tab pos="5940915" algn="l"/>
                <a:tab pos="6436137" algn="l"/>
                <a:tab pos="6931359" algn="l"/>
                <a:tab pos="7426581" algn="l"/>
                <a:tab pos="7921804" algn="l"/>
                <a:tab pos="8417025" algn="l"/>
                <a:tab pos="8912248" algn="l"/>
                <a:tab pos="9407469" algn="l"/>
                <a:tab pos="9902692" algn="l"/>
              </a:tabLst>
            </a:pPr>
            <a:r>
              <a:rPr lang="ja-JP" altLang="ja-JP" sz="1323" dirty="0">
                <a:latin typeface="メイリオ" panose="020B0604030504040204" pitchFamily="50" charset="-128"/>
                <a:ea typeface="メイリオ" panose="020B0604030504040204" pitchFamily="50" charset="-128"/>
              </a:rPr>
              <a:t>谷底は地下水面</a:t>
            </a:r>
          </a:p>
          <a:p>
            <a:pPr defTabSz="1007943">
              <a:lnSpc>
                <a:spcPct val="93000"/>
              </a:lnSpc>
              <a:tabLst>
                <a:tab pos="0" algn="l"/>
                <a:tab pos="493472" algn="l"/>
                <a:tab pos="988695" algn="l"/>
                <a:tab pos="1483916" algn="l"/>
                <a:tab pos="1979139" algn="l"/>
                <a:tab pos="2474360" algn="l"/>
                <a:tab pos="2969583" algn="l"/>
                <a:tab pos="3464804" algn="l"/>
                <a:tab pos="3960027" algn="l"/>
                <a:tab pos="4455249" algn="l"/>
                <a:tab pos="4950471" algn="l"/>
                <a:tab pos="5445693" algn="l"/>
                <a:tab pos="5940915" algn="l"/>
                <a:tab pos="6436137" algn="l"/>
                <a:tab pos="6931359" algn="l"/>
                <a:tab pos="7426581" algn="l"/>
                <a:tab pos="7921804" algn="l"/>
                <a:tab pos="8417025" algn="l"/>
                <a:tab pos="8912248" algn="l"/>
                <a:tab pos="9407469" algn="l"/>
                <a:tab pos="9902692" algn="l"/>
              </a:tabLst>
            </a:pPr>
            <a:r>
              <a:rPr lang="ja-JP" altLang="ja-JP" sz="1323" dirty="0">
                <a:latin typeface="メイリオ" panose="020B0604030504040204" pitchFamily="50" charset="-128"/>
                <a:ea typeface="メイリオ" panose="020B0604030504040204" pitchFamily="50" charset="-128"/>
              </a:rPr>
              <a:t>湿地が形成される</a:t>
            </a:r>
          </a:p>
        </p:txBody>
      </p:sp>
      <p:sp>
        <p:nvSpPr>
          <p:cNvPr id="11" name="AutoShape 8">
            <a:extLst>
              <a:ext uri="{FF2B5EF4-FFF2-40B4-BE49-F238E27FC236}">
                <a16:creationId xmlns:a16="http://schemas.microsoft.com/office/drawing/2014/main" id="{37647A47-AFA0-7EC8-EBE2-4F32106FA4C2}"/>
              </a:ext>
            </a:extLst>
          </p:cNvPr>
          <p:cNvSpPr>
            <a:spLocks noChangeArrowheads="1"/>
          </p:cNvSpPr>
          <p:nvPr/>
        </p:nvSpPr>
        <p:spPr bwMode="auto">
          <a:xfrm>
            <a:off x="11873765" y="3386443"/>
            <a:ext cx="1324178" cy="680151"/>
          </a:xfrm>
          <a:prstGeom prst="roundRect">
            <a:avLst>
              <a:gd name="adj" fmla="val 167"/>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8" tIns="67065" rIns="99208" bIns="49604" anchor="ctr" anchorCtr="1"/>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9pPr>
          </a:lstStyle>
          <a:p>
            <a:pPr defTabSz="1007943">
              <a:lnSpc>
                <a:spcPct val="93000"/>
              </a:lnSpc>
              <a:tabLst>
                <a:tab pos="0" algn="l"/>
                <a:tab pos="493472" algn="l"/>
                <a:tab pos="988695" algn="l"/>
                <a:tab pos="1483916" algn="l"/>
                <a:tab pos="1979139" algn="l"/>
                <a:tab pos="2474360" algn="l"/>
                <a:tab pos="2969583" algn="l"/>
                <a:tab pos="3464804" algn="l"/>
                <a:tab pos="3960027" algn="l"/>
                <a:tab pos="4455249" algn="l"/>
                <a:tab pos="4950471" algn="l"/>
                <a:tab pos="5445693" algn="l"/>
                <a:tab pos="5940915" algn="l"/>
                <a:tab pos="6436137" algn="l"/>
                <a:tab pos="6931359" algn="l"/>
                <a:tab pos="7426581" algn="l"/>
                <a:tab pos="7921804" algn="l"/>
                <a:tab pos="8417025" algn="l"/>
                <a:tab pos="8912248" algn="l"/>
                <a:tab pos="9407469" algn="l"/>
                <a:tab pos="9902692" algn="l"/>
              </a:tabLst>
            </a:pPr>
            <a:r>
              <a:rPr lang="ja-JP" altLang="ja-JP" sz="1323" dirty="0">
                <a:latin typeface="メイリオ" panose="020B0604030504040204" pitchFamily="50" charset="-128"/>
                <a:ea typeface="メイリオ" panose="020B0604030504040204" pitchFamily="50" charset="-128"/>
              </a:rPr>
              <a:t>台地の上には、</a:t>
            </a:r>
            <a:endParaRPr lang="en-US" altLang="ja-JP" sz="1323" dirty="0">
              <a:latin typeface="メイリオ" panose="020B0604030504040204" pitchFamily="50" charset="-128"/>
              <a:ea typeface="メイリオ" panose="020B0604030504040204" pitchFamily="50" charset="-128"/>
            </a:endParaRPr>
          </a:p>
          <a:p>
            <a:pPr defTabSz="1007943">
              <a:lnSpc>
                <a:spcPct val="93000"/>
              </a:lnSpc>
              <a:tabLst>
                <a:tab pos="0" algn="l"/>
                <a:tab pos="493472" algn="l"/>
                <a:tab pos="988695" algn="l"/>
                <a:tab pos="1483916" algn="l"/>
                <a:tab pos="1979139" algn="l"/>
                <a:tab pos="2474360" algn="l"/>
                <a:tab pos="2969583" algn="l"/>
                <a:tab pos="3464804" algn="l"/>
                <a:tab pos="3960027" algn="l"/>
                <a:tab pos="4455249" algn="l"/>
                <a:tab pos="4950471" algn="l"/>
                <a:tab pos="5445693" algn="l"/>
                <a:tab pos="5940915" algn="l"/>
                <a:tab pos="6436137" algn="l"/>
                <a:tab pos="6931359" algn="l"/>
                <a:tab pos="7426581" algn="l"/>
                <a:tab pos="7921804" algn="l"/>
                <a:tab pos="8417025" algn="l"/>
                <a:tab pos="8912248" algn="l"/>
                <a:tab pos="9407469" algn="l"/>
                <a:tab pos="9902692" algn="l"/>
              </a:tabLst>
            </a:pPr>
            <a:r>
              <a:rPr lang="ja-JP" altLang="ja-JP" sz="1323" dirty="0">
                <a:latin typeface="メイリオ" panose="020B0604030504040204" pitchFamily="50" charset="-128"/>
                <a:ea typeface="メイリオ" panose="020B0604030504040204" pitchFamily="50" charset="-128"/>
              </a:rPr>
              <a:t>主谷形成</a:t>
            </a:r>
            <a:r>
              <a:rPr lang="ja-JP" altLang="en-US" sz="1323" dirty="0">
                <a:latin typeface="メイリオ" panose="020B0604030504040204" pitchFamily="50" charset="-128"/>
                <a:ea typeface="メイリオ" panose="020B0604030504040204" pitchFamily="50" charset="-128"/>
              </a:rPr>
              <a:t>以前の</a:t>
            </a:r>
            <a:r>
              <a:rPr lang="ja-JP" altLang="ja-JP" sz="1323" dirty="0">
                <a:latin typeface="メイリオ" panose="020B0604030504040204" pitchFamily="50" charset="-128"/>
                <a:ea typeface="メイリオ" panose="020B0604030504040204" pitchFamily="50" charset="-128"/>
              </a:rPr>
              <a:t>谷が</a:t>
            </a:r>
            <a:r>
              <a:rPr lang="ja-JP" altLang="en-US" sz="1323" dirty="0">
                <a:latin typeface="メイリオ" panose="020B0604030504040204" pitchFamily="50" charset="-128"/>
                <a:ea typeface="メイリオ" panose="020B0604030504040204" pitchFamily="50" charset="-128"/>
              </a:rPr>
              <a:t>残存</a:t>
            </a:r>
            <a:endParaRPr lang="ja-JP" altLang="ja-JP" sz="1323" dirty="0">
              <a:latin typeface="メイリオ" panose="020B0604030504040204" pitchFamily="50" charset="-128"/>
              <a:ea typeface="メイリオ" panose="020B0604030504040204" pitchFamily="50" charset="-128"/>
            </a:endParaRPr>
          </a:p>
        </p:txBody>
      </p:sp>
      <p:sp>
        <p:nvSpPr>
          <p:cNvPr id="12" name="Freeform 10">
            <a:extLst>
              <a:ext uri="{FF2B5EF4-FFF2-40B4-BE49-F238E27FC236}">
                <a16:creationId xmlns:a16="http://schemas.microsoft.com/office/drawing/2014/main" id="{2510C087-C96F-1F74-426E-12A99B4A3EE7}"/>
              </a:ext>
            </a:extLst>
          </p:cNvPr>
          <p:cNvSpPr>
            <a:spLocks/>
          </p:cNvSpPr>
          <p:nvPr/>
        </p:nvSpPr>
        <p:spPr bwMode="auto">
          <a:xfrm>
            <a:off x="5039959" y="4033794"/>
            <a:ext cx="732748" cy="233166"/>
          </a:xfrm>
          <a:custGeom>
            <a:avLst/>
            <a:gdLst>
              <a:gd name="T0" fmla="*/ 0 w 2183"/>
              <a:gd name="T1" fmla="*/ 0 h 1010"/>
              <a:gd name="T2" fmla="*/ 2147483646 w 2183"/>
              <a:gd name="T3" fmla="*/ 2147483646 h 1010"/>
              <a:gd name="T4" fmla="*/ 2147483646 w 2183"/>
              <a:gd name="T5" fmla="*/ 2147483646 h 1010"/>
              <a:gd name="T6" fmla="*/ 2147483646 w 2183"/>
              <a:gd name="T7" fmla="*/ 2147483646 h 1010"/>
              <a:gd name="T8" fmla="*/ 2147483646 w 2183"/>
              <a:gd name="T9" fmla="*/ 2147483646 h 1010"/>
              <a:gd name="T10" fmla="*/ 2147483646 w 2183"/>
              <a:gd name="T11" fmla="*/ 2147483646 h 10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83" h="1010">
                <a:moveTo>
                  <a:pt x="0" y="0"/>
                </a:moveTo>
                <a:cubicBezTo>
                  <a:pt x="183" y="285"/>
                  <a:pt x="325" y="646"/>
                  <a:pt x="682" y="764"/>
                </a:cubicBezTo>
                <a:cubicBezTo>
                  <a:pt x="964" y="857"/>
                  <a:pt x="1246" y="996"/>
                  <a:pt x="1555" y="982"/>
                </a:cubicBezTo>
                <a:lnTo>
                  <a:pt x="1855" y="1009"/>
                </a:lnTo>
                <a:lnTo>
                  <a:pt x="2155" y="1009"/>
                </a:lnTo>
                <a:lnTo>
                  <a:pt x="2182" y="1009"/>
                </a:lnTo>
              </a:path>
            </a:pathLst>
          </a:custGeom>
          <a:noFill/>
          <a:ln w="36000" cap="flat">
            <a:solidFill>
              <a:srgbClr val="0000FF"/>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1007943"/>
            <a:endParaRPr lang="ja-JP" altLang="en-US" sz="1984">
              <a:solidFill>
                <a:prstClr val="black"/>
              </a:solidFill>
              <a:latin typeface="游ゴシック" panose="020F0502020204030204"/>
              <a:ea typeface="游ゴシック" panose="020B0400000000000000" pitchFamily="50" charset="-128"/>
            </a:endParaRPr>
          </a:p>
        </p:txBody>
      </p:sp>
      <p:sp>
        <p:nvSpPr>
          <p:cNvPr id="13" name="Freeform 11">
            <a:extLst>
              <a:ext uri="{FF2B5EF4-FFF2-40B4-BE49-F238E27FC236}">
                <a16:creationId xmlns:a16="http://schemas.microsoft.com/office/drawing/2014/main" id="{ADBE003D-9583-D22F-6AFC-999EF77F1F34}"/>
              </a:ext>
            </a:extLst>
          </p:cNvPr>
          <p:cNvSpPr>
            <a:spLocks/>
          </p:cNvSpPr>
          <p:nvPr/>
        </p:nvSpPr>
        <p:spPr bwMode="auto">
          <a:xfrm>
            <a:off x="5772707" y="3540139"/>
            <a:ext cx="174940" cy="526453"/>
          </a:xfrm>
          <a:custGeom>
            <a:avLst/>
            <a:gdLst>
              <a:gd name="T0" fmla="*/ 0 w 820"/>
              <a:gd name="T1" fmla="*/ 0 h 1747"/>
              <a:gd name="T2" fmla="*/ 2147483646 w 820"/>
              <a:gd name="T3" fmla="*/ 2147483646 h 1747"/>
              <a:gd name="T4" fmla="*/ 2147483646 w 820"/>
              <a:gd name="T5" fmla="*/ 2147483646 h 1747"/>
              <a:gd name="T6" fmla="*/ 2147483646 w 820"/>
              <a:gd name="T7" fmla="*/ 2147483646 h 17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20" h="1747">
                <a:moveTo>
                  <a:pt x="0" y="0"/>
                </a:moveTo>
                <a:cubicBezTo>
                  <a:pt x="298" y="114"/>
                  <a:pt x="549" y="346"/>
                  <a:pt x="682" y="656"/>
                </a:cubicBezTo>
                <a:cubicBezTo>
                  <a:pt x="801" y="930"/>
                  <a:pt x="817" y="1216"/>
                  <a:pt x="819" y="1501"/>
                </a:cubicBezTo>
                <a:lnTo>
                  <a:pt x="819" y="1746"/>
                </a:lnTo>
              </a:path>
            </a:pathLst>
          </a:custGeom>
          <a:noFill/>
          <a:ln w="36000" cap="flat">
            <a:solidFill>
              <a:srgbClr val="0000FF"/>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1007943"/>
            <a:endParaRPr lang="ja-JP" altLang="en-US" sz="1984">
              <a:solidFill>
                <a:prstClr val="black"/>
              </a:solidFill>
              <a:latin typeface="游ゴシック" panose="020F0502020204030204"/>
              <a:ea typeface="游ゴシック" panose="020B0400000000000000" pitchFamily="50" charset="-128"/>
            </a:endParaRPr>
          </a:p>
        </p:txBody>
      </p:sp>
      <p:sp>
        <p:nvSpPr>
          <p:cNvPr id="14" name="Line 17">
            <a:extLst>
              <a:ext uri="{FF2B5EF4-FFF2-40B4-BE49-F238E27FC236}">
                <a16:creationId xmlns:a16="http://schemas.microsoft.com/office/drawing/2014/main" id="{F1A0CD11-1746-DCBD-9D4A-B29AFFCBCE99}"/>
              </a:ext>
            </a:extLst>
          </p:cNvPr>
          <p:cNvSpPr>
            <a:spLocks noChangeShapeType="1"/>
          </p:cNvSpPr>
          <p:nvPr/>
        </p:nvSpPr>
        <p:spPr bwMode="auto">
          <a:xfrm flipH="1" flipV="1">
            <a:off x="6050621" y="4289867"/>
            <a:ext cx="524182" cy="253573"/>
          </a:xfrm>
          <a:prstGeom prst="line">
            <a:avLst/>
          </a:prstGeom>
          <a:noFill/>
          <a:ln w="476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1007943"/>
            <a:endParaRPr lang="ja-JP" altLang="en-US" sz="1984">
              <a:solidFill>
                <a:prstClr val="black"/>
              </a:solidFill>
              <a:latin typeface="游ゴシック" panose="020F0502020204030204"/>
              <a:ea typeface="游ゴシック" panose="020B0400000000000000" pitchFamily="50" charset="-128"/>
            </a:endParaRPr>
          </a:p>
        </p:txBody>
      </p:sp>
      <p:sp>
        <p:nvSpPr>
          <p:cNvPr id="15" name="Text Box 18">
            <a:extLst>
              <a:ext uri="{FF2B5EF4-FFF2-40B4-BE49-F238E27FC236}">
                <a16:creationId xmlns:a16="http://schemas.microsoft.com/office/drawing/2014/main" id="{7CB80859-540F-0549-4F44-D016AE9788F4}"/>
              </a:ext>
            </a:extLst>
          </p:cNvPr>
          <p:cNvSpPr txBox="1">
            <a:spLocks noChangeArrowheads="1"/>
          </p:cNvSpPr>
          <p:nvPr/>
        </p:nvSpPr>
        <p:spPr bwMode="auto">
          <a:xfrm>
            <a:off x="5645440" y="4503673"/>
            <a:ext cx="1182732" cy="3590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8" tIns="92105" rIns="99208" bIns="49604"/>
          <a:lstStyle>
            <a:lvl1pPr>
              <a:lnSpc>
                <a:spcPct val="93000"/>
              </a:lnSpc>
              <a:spcAft>
                <a:spcPts val="1425"/>
              </a:spcAft>
              <a:buClr>
                <a:srgbClr val="000000"/>
              </a:buClr>
              <a:buSzPct val="100000"/>
              <a:buFont typeface="Times New Roman" panose="02020603050405020304" pitchFamily="18" charset="0"/>
              <a:tabLst>
                <a:tab pos="723900" algn="l"/>
              </a:tabLst>
              <a:defRPr sz="3200">
                <a:solidFill>
                  <a:srgbClr val="000000"/>
                </a:solidFill>
                <a:latin typeface="Arial" panose="020B0604020202020204" pitchFamily="34" charset="0"/>
                <a:ea typeface="ＭＳ Ｐゴシック" panose="020B0600070205080204" pitchFamily="50" charset="-128"/>
              </a:defRPr>
            </a:lvl1pPr>
            <a:lvl2pPr>
              <a:lnSpc>
                <a:spcPct val="93000"/>
              </a:lnSpc>
              <a:spcAft>
                <a:spcPts val="1138"/>
              </a:spcAft>
              <a:buClr>
                <a:srgbClr val="000000"/>
              </a:buClr>
              <a:buSzPct val="100000"/>
              <a:buFont typeface="Times New Roman" panose="02020603050405020304" pitchFamily="18" charset="0"/>
              <a:tabLst>
                <a:tab pos="723900" algn="l"/>
              </a:tabLst>
              <a:defRPr sz="2800">
                <a:solidFill>
                  <a:srgbClr val="000000"/>
                </a:solidFill>
                <a:latin typeface="Arial" panose="020B0604020202020204" pitchFamily="34" charset="0"/>
                <a:ea typeface="ＭＳ Ｐゴシック" panose="020B0600070205080204" pitchFamily="50" charset="-128"/>
                <a:cs typeface="Arial Unicode MS" panose="020B0604020202020204" charset="0"/>
              </a:defRPr>
            </a:lvl2pPr>
            <a:lvl3pPr>
              <a:lnSpc>
                <a:spcPct val="93000"/>
              </a:lnSpc>
              <a:spcAft>
                <a:spcPts val="850"/>
              </a:spcAft>
              <a:buClr>
                <a:srgbClr val="000000"/>
              </a:buClr>
              <a:buSzPct val="100000"/>
              <a:buFont typeface="Times New Roman" panose="02020603050405020304" pitchFamily="18" charset="0"/>
              <a:tabLst>
                <a:tab pos="723900" algn="l"/>
              </a:tabLst>
              <a:defRPr sz="2400">
                <a:solidFill>
                  <a:srgbClr val="000000"/>
                </a:solidFill>
                <a:latin typeface="Arial" panose="020B0604020202020204" pitchFamily="34" charset="0"/>
                <a:ea typeface="ＭＳ Ｐゴシック" panose="020B0600070205080204" pitchFamily="50" charset="-128"/>
                <a:cs typeface="Arial Unicode MS" panose="020B0604020202020204" charset="0"/>
              </a:defRPr>
            </a:lvl3pPr>
            <a:lvl4pPr>
              <a:lnSpc>
                <a:spcPct val="93000"/>
              </a:lnSpc>
              <a:spcAft>
                <a:spcPts val="575"/>
              </a:spcAft>
              <a:buClr>
                <a:srgbClr val="000000"/>
              </a:buClr>
              <a:buSzPct val="100000"/>
              <a:buFont typeface="Times New Roman" panose="02020603050405020304" pitchFamily="18" charset="0"/>
              <a:tabLst>
                <a:tab pos="723900" algn="l"/>
              </a:tabLst>
              <a:defRPr sz="2000">
                <a:solidFill>
                  <a:srgbClr val="000000"/>
                </a:solidFill>
                <a:latin typeface="Arial" panose="020B0604020202020204" pitchFamily="34" charset="0"/>
                <a:ea typeface="ＭＳ Ｐゴシック" panose="020B0600070205080204" pitchFamily="50" charset="-128"/>
                <a:cs typeface="Arial Unicode MS" panose="020B0604020202020204" charset="0"/>
              </a:defRPr>
            </a:lvl4pPr>
            <a:lvl5pPr>
              <a:lnSpc>
                <a:spcPct val="93000"/>
              </a:lnSpc>
              <a:spcAft>
                <a:spcPts val="288"/>
              </a:spcAft>
              <a:buClr>
                <a:srgbClr val="000000"/>
              </a:buClr>
              <a:buSzPct val="100000"/>
              <a:buFont typeface="Times New Roman" panose="02020603050405020304" pitchFamily="18" charset="0"/>
              <a:tabLst>
                <a:tab pos="723900" algn="l"/>
              </a:tabLst>
              <a:defRPr sz="2000">
                <a:solidFill>
                  <a:srgbClr val="000000"/>
                </a:solidFill>
                <a:latin typeface="Arial" panose="020B0604020202020204" pitchFamily="34" charset="0"/>
                <a:ea typeface="ＭＳ Ｐゴシック" panose="020B0600070205080204" pitchFamily="50" charset="-128"/>
                <a:cs typeface="Arial Unicode MS" panose="020B0604020202020204"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Arial" panose="020B0604020202020204" pitchFamily="34" charset="0"/>
                <a:ea typeface="ＭＳ Ｐゴシック" panose="020B0600070205080204" pitchFamily="50" charset="-128"/>
                <a:cs typeface="Arial Unicode MS" panose="020B0604020202020204"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Arial" panose="020B0604020202020204" pitchFamily="34" charset="0"/>
                <a:ea typeface="ＭＳ Ｐゴシック" panose="020B0600070205080204" pitchFamily="50" charset="-128"/>
                <a:cs typeface="Arial Unicode MS" panose="020B0604020202020204"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Arial" panose="020B0604020202020204" pitchFamily="34" charset="0"/>
                <a:ea typeface="ＭＳ Ｐゴシック" panose="020B0600070205080204" pitchFamily="50" charset="-128"/>
                <a:cs typeface="Arial Unicode MS" panose="020B0604020202020204"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Arial" panose="020B0604020202020204" pitchFamily="34" charset="0"/>
                <a:ea typeface="ＭＳ Ｐゴシック" panose="020B0600070205080204" pitchFamily="50" charset="-128"/>
                <a:cs typeface="Arial Unicode MS" panose="020B0604020202020204" charset="0"/>
              </a:defRPr>
            </a:lvl9pPr>
          </a:lstStyle>
          <a:p>
            <a:pPr defTabSz="1007943">
              <a:lnSpc>
                <a:spcPct val="83000"/>
              </a:lnSpc>
              <a:spcAft>
                <a:spcPct val="0"/>
              </a:spcAft>
              <a:tabLst>
                <a:tab pos="797955" algn="l"/>
              </a:tabLst>
            </a:pPr>
            <a:r>
              <a:rPr lang="ja-JP" altLang="ja-JP" sz="1323">
                <a:solidFill>
                  <a:srgbClr val="0000FF"/>
                </a:solidFill>
                <a:latin typeface="メイリオ" panose="020B0604030504040204" pitchFamily="50" charset="-128"/>
                <a:ea typeface="メイリオ" panose="020B0604030504040204" pitchFamily="50" charset="-128"/>
              </a:rPr>
              <a:t>谷頭侵食</a:t>
            </a:r>
            <a:endParaRPr lang="ja-JP" altLang="ja-JP" sz="1323" dirty="0">
              <a:solidFill>
                <a:srgbClr val="0000FF"/>
              </a:solidFill>
              <a:latin typeface="メイリオ" panose="020B0604030504040204" pitchFamily="50" charset="-128"/>
              <a:ea typeface="メイリオ" panose="020B0604030504040204" pitchFamily="50" charset="-128"/>
            </a:endParaRPr>
          </a:p>
        </p:txBody>
      </p:sp>
      <p:sp>
        <p:nvSpPr>
          <p:cNvPr id="16" name="Text Box 18">
            <a:extLst>
              <a:ext uri="{FF2B5EF4-FFF2-40B4-BE49-F238E27FC236}">
                <a16:creationId xmlns:a16="http://schemas.microsoft.com/office/drawing/2014/main" id="{08C0EA29-A731-D30E-C85A-0955C5AD4B7A}"/>
              </a:ext>
            </a:extLst>
          </p:cNvPr>
          <p:cNvSpPr txBox="1">
            <a:spLocks noChangeArrowheads="1"/>
          </p:cNvSpPr>
          <p:nvPr/>
        </p:nvSpPr>
        <p:spPr bwMode="auto">
          <a:xfrm>
            <a:off x="5164370" y="3625529"/>
            <a:ext cx="989452" cy="4447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8" tIns="92105" rIns="99208" bIns="49604"/>
          <a:lstStyle>
            <a:lvl1pPr>
              <a:lnSpc>
                <a:spcPct val="93000"/>
              </a:lnSpc>
              <a:spcAft>
                <a:spcPts val="1425"/>
              </a:spcAft>
              <a:buClr>
                <a:srgbClr val="000000"/>
              </a:buClr>
              <a:buSzPct val="100000"/>
              <a:buFont typeface="Times New Roman" panose="02020603050405020304" pitchFamily="18" charset="0"/>
              <a:tabLst>
                <a:tab pos="723900" algn="l"/>
              </a:tabLst>
              <a:defRPr sz="3200">
                <a:solidFill>
                  <a:srgbClr val="000000"/>
                </a:solidFill>
                <a:latin typeface="Arial" panose="020B0604020202020204" pitchFamily="34" charset="0"/>
                <a:ea typeface="ＭＳ Ｐゴシック" panose="020B0600070205080204" pitchFamily="50" charset="-128"/>
              </a:defRPr>
            </a:lvl1pPr>
            <a:lvl2pPr>
              <a:lnSpc>
                <a:spcPct val="93000"/>
              </a:lnSpc>
              <a:spcAft>
                <a:spcPts val="1138"/>
              </a:spcAft>
              <a:buClr>
                <a:srgbClr val="000000"/>
              </a:buClr>
              <a:buSzPct val="100000"/>
              <a:buFont typeface="Times New Roman" panose="02020603050405020304" pitchFamily="18" charset="0"/>
              <a:tabLst>
                <a:tab pos="723900" algn="l"/>
              </a:tabLst>
              <a:defRPr sz="2800">
                <a:solidFill>
                  <a:srgbClr val="000000"/>
                </a:solidFill>
                <a:latin typeface="Arial" panose="020B0604020202020204" pitchFamily="34" charset="0"/>
                <a:ea typeface="ＭＳ Ｐゴシック" panose="020B0600070205080204" pitchFamily="50" charset="-128"/>
                <a:cs typeface="Arial Unicode MS" panose="020B0604020202020204" charset="0"/>
              </a:defRPr>
            </a:lvl2pPr>
            <a:lvl3pPr>
              <a:lnSpc>
                <a:spcPct val="93000"/>
              </a:lnSpc>
              <a:spcAft>
                <a:spcPts val="850"/>
              </a:spcAft>
              <a:buClr>
                <a:srgbClr val="000000"/>
              </a:buClr>
              <a:buSzPct val="100000"/>
              <a:buFont typeface="Times New Roman" panose="02020603050405020304" pitchFamily="18" charset="0"/>
              <a:tabLst>
                <a:tab pos="723900" algn="l"/>
              </a:tabLst>
              <a:defRPr sz="2400">
                <a:solidFill>
                  <a:srgbClr val="000000"/>
                </a:solidFill>
                <a:latin typeface="Arial" panose="020B0604020202020204" pitchFamily="34" charset="0"/>
                <a:ea typeface="ＭＳ Ｐゴシック" panose="020B0600070205080204" pitchFamily="50" charset="-128"/>
                <a:cs typeface="Arial Unicode MS" panose="020B0604020202020204" charset="0"/>
              </a:defRPr>
            </a:lvl3pPr>
            <a:lvl4pPr>
              <a:lnSpc>
                <a:spcPct val="93000"/>
              </a:lnSpc>
              <a:spcAft>
                <a:spcPts val="575"/>
              </a:spcAft>
              <a:buClr>
                <a:srgbClr val="000000"/>
              </a:buClr>
              <a:buSzPct val="100000"/>
              <a:buFont typeface="Times New Roman" panose="02020603050405020304" pitchFamily="18" charset="0"/>
              <a:tabLst>
                <a:tab pos="723900" algn="l"/>
              </a:tabLst>
              <a:defRPr sz="2000">
                <a:solidFill>
                  <a:srgbClr val="000000"/>
                </a:solidFill>
                <a:latin typeface="Arial" panose="020B0604020202020204" pitchFamily="34" charset="0"/>
                <a:ea typeface="ＭＳ Ｐゴシック" panose="020B0600070205080204" pitchFamily="50" charset="-128"/>
                <a:cs typeface="Arial Unicode MS" panose="020B0604020202020204" charset="0"/>
              </a:defRPr>
            </a:lvl4pPr>
            <a:lvl5pPr>
              <a:lnSpc>
                <a:spcPct val="93000"/>
              </a:lnSpc>
              <a:spcAft>
                <a:spcPts val="288"/>
              </a:spcAft>
              <a:buClr>
                <a:srgbClr val="000000"/>
              </a:buClr>
              <a:buSzPct val="100000"/>
              <a:buFont typeface="Times New Roman" panose="02020603050405020304" pitchFamily="18" charset="0"/>
              <a:tabLst>
                <a:tab pos="723900" algn="l"/>
              </a:tabLst>
              <a:defRPr sz="2000">
                <a:solidFill>
                  <a:srgbClr val="000000"/>
                </a:solidFill>
                <a:latin typeface="Arial" panose="020B0604020202020204" pitchFamily="34" charset="0"/>
                <a:ea typeface="ＭＳ Ｐゴシック" panose="020B0600070205080204" pitchFamily="50" charset="-128"/>
                <a:cs typeface="Arial Unicode MS" panose="020B0604020202020204"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Arial" panose="020B0604020202020204" pitchFamily="34" charset="0"/>
                <a:ea typeface="ＭＳ Ｐゴシック" panose="020B0600070205080204" pitchFamily="50" charset="-128"/>
                <a:cs typeface="Arial Unicode MS" panose="020B0604020202020204"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Arial" panose="020B0604020202020204" pitchFamily="34" charset="0"/>
                <a:ea typeface="ＭＳ Ｐゴシック" panose="020B0600070205080204" pitchFamily="50" charset="-128"/>
                <a:cs typeface="Arial Unicode MS" panose="020B0604020202020204"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Arial" panose="020B0604020202020204" pitchFamily="34" charset="0"/>
                <a:ea typeface="ＭＳ Ｐゴシック" panose="020B0600070205080204" pitchFamily="50" charset="-128"/>
                <a:cs typeface="Arial Unicode MS" panose="020B0604020202020204"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Arial" panose="020B0604020202020204" pitchFamily="34" charset="0"/>
                <a:ea typeface="ＭＳ Ｐゴシック" panose="020B0600070205080204" pitchFamily="50" charset="-128"/>
                <a:cs typeface="Arial Unicode MS" panose="020B0604020202020204" charset="0"/>
              </a:defRPr>
            </a:lvl9pPr>
          </a:lstStyle>
          <a:p>
            <a:pPr defTabSz="1007943">
              <a:lnSpc>
                <a:spcPct val="83000"/>
              </a:lnSpc>
              <a:spcAft>
                <a:spcPct val="0"/>
              </a:spcAft>
              <a:tabLst>
                <a:tab pos="797955" algn="l"/>
              </a:tabLst>
            </a:pPr>
            <a:r>
              <a:rPr lang="ja-JP" altLang="en-US" sz="1323" dirty="0">
                <a:solidFill>
                  <a:srgbClr val="0000FF"/>
                </a:solidFill>
                <a:latin typeface="メイリオ" panose="020B0604030504040204" pitchFamily="50" charset="-128"/>
                <a:ea typeface="メイリオ" panose="020B0604030504040204" pitchFamily="50" charset="-128"/>
              </a:rPr>
              <a:t>地下水</a:t>
            </a:r>
            <a:endParaRPr lang="en-US" altLang="ja-JP" sz="1323" dirty="0">
              <a:solidFill>
                <a:srgbClr val="0000FF"/>
              </a:solidFill>
              <a:latin typeface="メイリオ" panose="020B0604030504040204" pitchFamily="50" charset="-128"/>
              <a:ea typeface="メイリオ" panose="020B0604030504040204" pitchFamily="50" charset="-128"/>
            </a:endParaRPr>
          </a:p>
          <a:p>
            <a:pPr defTabSz="1007943">
              <a:lnSpc>
                <a:spcPct val="83000"/>
              </a:lnSpc>
              <a:spcAft>
                <a:spcPct val="0"/>
              </a:spcAft>
              <a:tabLst>
                <a:tab pos="797955" algn="l"/>
              </a:tabLst>
            </a:pPr>
            <a:r>
              <a:rPr lang="ja-JP" altLang="en-US" sz="1323" dirty="0">
                <a:solidFill>
                  <a:srgbClr val="0000FF"/>
                </a:solidFill>
                <a:latin typeface="メイリオ" panose="020B0604030504040204" pitchFamily="50" charset="-128"/>
                <a:ea typeface="メイリオ" panose="020B0604030504040204" pitchFamily="50" charset="-128"/>
              </a:rPr>
              <a:t>の集中</a:t>
            </a:r>
            <a:endParaRPr lang="ja-JP" altLang="ja-JP" sz="1323" dirty="0">
              <a:solidFill>
                <a:srgbClr val="0000FF"/>
              </a:solidFill>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7916D6FA-55BF-D9D0-B837-00FAC20F7489}"/>
              </a:ext>
            </a:extLst>
          </p:cNvPr>
          <p:cNvSpPr txBox="1"/>
          <p:nvPr/>
        </p:nvSpPr>
        <p:spPr>
          <a:xfrm>
            <a:off x="4831271" y="3184334"/>
            <a:ext cx="4414341" cy="363818"/>
          </a:xfrm>
          <a:prstGeom prst="rect">
            <a:avLst/>
          </a:prstGeom>
          <a:noFill/>
        </p:spPr>
        <p:txBody>
          <a:bodyPr wrap="square" rtlCol="0">
            <a:spAutoFit/>
          </a:bodyPr>
          <a:lstStyle/>
          <a:p>
            <a:pPr defTabSz="1007943"/>
            <a:r>
              <a:rPr lang="ja-JP" altLang="en-US" sz="1764" dirty="0">
                <a:solidFill>
                  <a:srgbClr val="4472C4"/>
                </a:solidFill>
                <a:latin typeface="メイリオ" panose="020B0604030504040204" pitchFamily="50" charset="-128"/>
                <a:ea typeface="メイリオ" panose="020B0604030504040204" pitchFamily="50" charset="-128"/>
              </a:rPr>
              <a:t>砂浜海岸における引き潮時の微地形形成</a:t>
            </a:r>
          </a:p>
        </p:txBody>
      </p:sp>
      <p:cxnSp>
        <p:nvCxnSpPr>
          <p:cNvPr id="19" name="直線矢印コネクタ 18">
            <a:extLst>
              <a:ext uri="{FF2B5EF4-FFF2-40B4-BE49-F238E27FC236}">
                <a16:creationId xmlns:a16="http://schemas.microsoft.com/office/drawing/2014/main" id="{B0DC4988-EAF4-30F5-3ACD-3F86D9EF605C}"/>
              </a:ext>
            </a:extLst>
          </p:cNvPr>
          <p:cNvCxnSpPr>
            <a:cxnSpLocks/>
            <a:stCxn id="11" idx="2"/>
          </p:cNvCxnSpPr>
          <p:nvPr/>
        </p:nvCxnSpPr>
        <p:spPr>
          <a:xfrm flipH="1">
            <a:off x="12308345" y="4066593"/>
            <a:ext cx="227510" cy="520936"/>
          </a:xfrm>
          <a:prstGeom prst="straightConnector1">
            <a:avLst/>
          </a:prstGeom>
          <a:ln w="22225">
            <a:tailEnd type="triangle" w="lg" len="lg"/>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B62B9253-8A5B-C685-222D-20EB69ACB7B5}"/>
              </a:ext>
            </a:extLst>
          </p:cNvPr>
          <p:cNvCxnSpPr>
            <a:cxnSpLocks/>
            <a:stCxn id="9" idx="1"/>
          </p:cNvCxnSpPr>
          <p:nvPr/>
        </p:nvCxnSpPr>
        <p:spPr>
          <a:xfrm flipH="1">
            <a:off x="6762160" y="3726518"/>
            <a:ext cx="2605947" cy="53319"/>
          </a:xfrm>
          <a:prstGeom prst="straightConnector1">
            <a:avLst/>
          </a:prstGeom>
          <a:ln w="22225">
            <a:tailEnd type="triangle" w="lg" len="lg"/>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7B5D3572-151F-9E4C-28E4-EB9606182F87}"/>
              </a:ext>
            </a:extLst>
          </p:cNvPr>
          <p:cNvCxnSpPr>
            <a:cxnSpLocks/>
            <a:stCxn id="11" idx="1"/>
          </p:cNvCxnSpPr>
          <p:nvPr/>
        </p:nvCxnSpPr>
        <p:spPr>
          <a:xfrm flipH="1">
            <a:off x="11260858" y="3726518"/>
            <a:ext cx="612908" cy="1029004"/>
          </a:xfrm>
          <a:prstGeom prst="straightConnector1">
            <a:avLst/>
          </a:prstGeom>
          <a:ln w="22225">
            <a:tailEnd type="triangle" w="lg" len="lg"/>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624C46E0-997E-39FD-2780-EE21D0AC9CEB}"/>
              </a:ext>
            </a:extLst>
          </p:cNvPr>
          <p:cNvSpPr txBox="1"/>
          <p:nvPr/>
        </p:nvSpPr>
        <p:spPr>
          <a:xfrm>
            <a:off x="9580703" y="2875644"/>
            <a:ext cx="3819365" cy="363818"/>
          </a:xfrm>
          <a:prstGeom prst="rect">
            <a:avLst/>
          </a:prstGeom>
          <a:noFill/>
        </p:spPr>
        <p:txBody>
          <a:bodyPr wrap="square" rtlCol="0">
            <a:spAutoFit/>
          </a:bodyPr>
          <a:lstStyle/>
          <a:p>
            <a:pPr defTabSz="1007943"/>
            <a:r>
              <a:rPr lang="ja-JP" altLang="en-US" sz="1764" dirty="0">
                <a:solidFill>
                  <a:srgbClr val="4472C4"/>
                </a:solidFill>
                <a:latin typeface="メイリオ" panose="020B0604030504040204" pitchFamily="50" charset="-128"/>
                <a:ea typeface="メイリオ" panose="020B0604030504040204" pitchFamily="50" charset="-128"/>
              </a:rPr>
              <a:t>典型的な舟底型の谷津：天神谷津</a:t>
            </a:r>
          </a:p>
        </p:txBody>
      </p:sp>
      <p:sp>
        <p:nvSpPr>
          <p:cNvPr id="27" name="テキスト ボックス 26">
            <a:extLst>
              <a:ext uri="{FF2B5EF4-FFF2-40B4-BE49-F238E27FC236}">
                <a16:creationId xmlns:a16="http://schemas.microsoft.com/office/drawing/2014/main" id="{DCBBD20E-C907-EAC0-9FB4-09C3238B0CE6}"/>
              </a:ext>
            </a:extLst>
          </p:cNvPr>
          <p:cNvSpPr txBox="1"/>
          <p:nvPr/>
        </p:nvSpPr>
        <p:spPr>
          <a:xfrm>
            <a:off x="11013587" y="835020"/>
            <a:ext cx="376405" cy="295915"/>
          </a:xfrm>
          <a:prstGeom prst="rect">
            <a:avLst/>
          </a:prstGeom>
          <a:noFill/>
        </p:spPr>
        <p:txBody>
          <a:bodyPr wrap="square" rtlCol="0">
            <a:spAutoFit/>
          </a:bodyPr>
          <a:lstStyle/>
          <a:p>
            <a:pPr defTabSz="1007943"/>
            <a:r>
              <a:rPr lang="ja-JP" altLang="en-US" sz="1323" dirty="0">
                <a:solidFill>
                  <a:srgbClr val="5B9BD5">
                    <a:lumMod val="20000"/>
                    <a:lumOff val="80000"/>
                  </a:srgbClr>
                </a:solidFill>
                <a:latin typeface="メイリオ" panose="020B0604030504040204" pitchFamily="50" charset="-128"/>
                <a:ea typeface="メイリオ" panose="020B0604030504040204" pitchFamily="50" charset="-128"/>
              </a:rPr>
              <a:t>●</a:t>
            </a:r>
          </a:p>
        </p:txBody>
      </p:sp>
      <p:sp>
        <p:nvSpPr>
          <p:cNvPr id="28" name="テキスト ボックス 27">
            <a:extLst>
              <a:ext uri="{FF2B5EF4-FFF2-40B4-BE49-F238E27FC236}">
                <a16:creationId xmlns:a16="http://schemas.microsoft.com/office/drawing/2014/main" id="{C1BDD86B-062E-0A42-026F-51DF3A5ED4E6}"/>
              </a:ext>
            </a:extLst>
          </p:cNvPr>
          <p:cNvSpPr txBox="1"/>
          <p:nvPr/>
        </p:nvSpPr>
        <p:spPr>
          <a:xfrm>
            <a:off x="11201341" y="696676"/>
            <a:ext cx="973370" cy="261931"/>
          </a:xfrm>
          <a:prstGeom prst="rect">
            <a:avLst/>
          </a:prstGeom>
          <a:noFill/>
        </p:spPr>
        <p:txBody>
          <a:bodyPr wrap="square" rtlCol="0">
            <a:spAutoFit/>
          </a:bodyPr>
          <a:lstStyle/>
          <a:p>
            <a:pPr defTabSz="1007943"/>
            <a:r>
              <a:rPr lang="ja-JP" altLang="en-US" sz="1102" dirty="0">
                <a:solidFill>
                  <a:srgbClr val="5B9BD5">
                    <a:lumMod val="20000"/>
                    <a:lumOff val="80000"/>
                  </a:srgbClr>
                </a:solidFill>
                <a:latin typeface="メイリオ" panose="020B0604030504040204" pitchFamily="50" charset="-128"/>
                <a:ea typeface="メイリオ" panose="020B0604030504040204" pitchFamily="50" charset="-128"/>
              </a:rPr>
              <a:t>谷頭の湧水</a:t>
            </a:r>
          </a:p>
        </p:txBody>
      </p:sp>
      <p:cxnSp>
        <p:nvCxnSpPr>
          <p:cNvPr id="30" name="直線コネクタ 29">
            <a:extLst>
              <a:ext uri="{FF2B5EF4-FFF2-40B4-BE49-F238E27FC236}">
                <a16:creationId xmlns:a16="http://schemas.microsoft.com/office/drawing/2014/main" id="{D3944ACC-A350-D3DD-B21E-0C80A4B3658D}"/>
              </a:ext>
            </a:extLst>
          </p:cNvPr>
          <p:cNvCxnSpPr/>
          <p:nvPr/>
        </p:nvCxnSpPr>
        <p:spPr>
          <a:xfrm flipH="1">
            <a:off x="10391024" y="1329120"/>
            <a:ext cx="454569" cy="1442761"/>
          </a:xfrm>
          <a:prstGeom prst="line">
            <a:avLst/>
          </a:prstGeom>
          <a:ln w="31750">
            <a:solidFill>
              <a:schemeClr val="accent1">
                <a:lumMod val="20000"/>
                <a:lumOff val="80000"/>
              </a:schemeClr>
            </a:solidFill>
          </a:ln>
        </p:spPr>
        <p:style>
          <a:lnRef idx="1">
            <a:schemeClr val="accent5"/>
          </a:lnRef>
          <a:fillRef idx="0">
            <a:schemeClr val="accent5"/>
          </a:fillRef>
          <a:effectRef idx="0">
            <a:schemeClr val="accent5"/>
          </a:effectRef>
          <a:fontRef idx="minor">
            <a:schemeClr val="tx1"/>
          </a:fontRef>
        </p:style>
      </p:cxnSp>
      <p:cxnSp>
        <p:nvCxnSpPr>
          <p:cNvPr id="31" name="直線コネクタ 30">
            <a:extLst>
              <a:ext uri="{FF2B5EF4-FFF2-40B4-BE49-F238E27FC236}">
                <a16:creationId xmlns:a16="http://schemas.microsoft.com/office/drawing/2014/main" id="{0C710E8C-BCF0-228E-D2B8-0AB53F57760D}"/>
              </a:ext>
            </a:extLst>
          </p:cNvPr>
          <p:cNvCxnSpPr>
            <a:cxnSpLocks/>
          </p:cNvCxnSpPr>
          <p:nvPr/>
        </p:nvCxnSpPr>
        <p:spPr>
          <a:xfrm>
            <a:off x="11660851" y="1245123"/>
            <a:ext cx="1012897" cy="1492172"/>
          </a:xfrm>
          <a:prstGeom prst="line">
            <a:avLst/>
          </a:prstGeom>
          <a:ln w="31750">
            <a:solidFill>
              <a:schemeClr val="accent1">
                <a:lumMod val="20000"/>
                <a:lumOff val="80000"/>
              </a:schemeClr>
            </a:solidFill>
          </a:ln>
        </p:spPr>
        <p:style>
          <a:lnRef idx="1">
            <a:schemeClr val="accent5"/>
          </a:lnRef>
          <a:fillRef idx="0">
            <a:schemeClr val="accent5"/>
          </a:fillRef>
          <a:effectRef idx="0">
            <a:schemeClr val="accent5"/>
          </a:effectRef>
          <a:fontRef idx="minor">
            <a:schemeClr val="tx1"/>
          </a:fontRef>
        </p:style>
      </p:cxnSp>
      <p:sp>
        <p:nvSpPr>
          <p:cNvPr id="34" name="テキスト ボックス 33">
            <a:extLst>
              <a:ext uri="{FF2B5EF4-FFF2-40B4-BE49-F238E27FC236}">
                <a16:creationId xmlns:a16="http://schemas.microsoft.com/office/drawing/2014/main" id="{072C82A1-FE9B-E471-C518-BE6BF29B24F6}"/>
              </a:ext>
            </a:extLst>
          </p:cNvPr>
          <p:cNvSpPr txBox="1"/>
          <p:nvPr/>
        </p:nvSpPr>
        <p:spPr>
          <a:xfrm rot="17298530">
            <a:off x="10232690" y="2129880"/>
            <a:ext cx="973370" cy="261931"/>
          </a:xfrm>
          <a:prstGeom prst="rect">
            <a:avLst/>
          </a:prstGeom>
          <a:noFill/>
        </p:spPr>
        <p:txBody>
          <a:bodyPr wrap="square" rtlCol="0">
            <a:spAutoFit/>
          </a:bodyPr>
          <a:lstStyle/>
          <a:p>
            <a:pPr defTabSz="1007943"/>
            <a:r>
              <a:rPr lang="ja-JP" altLang="en-US" sz="1102" dirty="0">
                <a:solidFill>
                  <a:srgbClr val="5B9BD5">
                    <a:lumMod val="20000"/>
                    <a:lumOff val="80000"/>
                  </a:srgbClr>
                </a:solidFill>
                <a:latin typeface="メイリオ" panose="020B0604030504040204" pitchFamily="50" charset="-128"/>
                <a:ea typeface="メイリオ" panose="020B0604030504040204" pitchFamily="50" charset="-128"/>
              </a:rPr>
              <a:t>しみ出し</a:t>
            </a:r>
          </a:p>
        </p:txBody>
      </p:sp>
      <p:sp>
        <p:nvSpPr>
          <p:cNvPr id="35" name="テキスト ボックス 34">
            <a:extLst>
              <a:ext uri="{FF2B5EF4-FFF2-40B4-BE49-F238E27FC236}">
                <a16:creationId xmlns:a16="http://schemas.microsoft.com/office/drawing/2014/main" id="{6DF6424B-69BE-ED1C-71FA-60C73FE6EFA6}"/>
              </a:ext>
            </a:extLst>
          </p:cNvPr>
          <p:cNvSpPr txBox="1"/>
          <p:nvPr/>
        </p:nvSpPr>
        <p:spPr>
          <a:xfrm rot="3424449">
            <a:off x="11656720" y="2063941"/>
            <a:ext cx="973370" cy="261931"/>
          </a:xfrm>
          <a:prstGeom prst="rect">
            <a:avLst/>
          </a:prstGeom>
          <a:noFill/>
        </p:spPr>
        <p:txBody>
          <a:bodyPr wrap="square" rtlCol="0">
            <a:spAutoFit/>
          </a:bodyPr>
          <a:lstStyle/>
          <a:p>
            <a:pPr defTabSz="1007943"/>
            <a:r>
              <a:rPr lang="ja-JP" altLang="en-US" sz="1102" dirty="0">
                <a:solidFill>
                  <a:srgbClr val="5B9BD5">
                    <a:lumMod val="20000"/>
                    <a:lumOff val="80000"/>
                  </a:srgbClr>
                </a:solidFill>
                <a:latin typeface="メイリオ" panose="020B0604030504040204" pitchFamily="50" charset="-128"/>
                <a:ea typeface="メイリオ" panose="020B0604030504040204" pitchFamily="50" charset="-128"/>
              </a:rPr>
              <a:t>しみ出し</a:t>
            </a:r>
          </a:p>
        </p:txBody>
      </p:sp>
      <p:sp>
        <p:nvSpPr>
          <p:cNvPr id="36" name="円弧 35">
            <a:extLst>
              <a:ext uri="{FF2B5EF4-FFF2-40B4-BE49-F238E27FC236}">
                <a16:creationId xmlns:a16="http://schemas.microsoft.com/office/drawing/2014/main" id="{933BFA0E-2EAC-FD16-D923-E65512A47BBC}"/>
              </a:ext>
            </a:extLst>
          </p:cNvPr>
          <p:cNvSpPr/>
          <p:nvPr/>
        </p:nvSpPr>
        <p:spPr>
          <a:xfrm rot="15278476">
            <a:off x="10475078" y="1369362"/>
            <a:ext cx="702504" cy="696986"/>
          </a:xfrm>
          <a:prstGeom prst="arc">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defTabSz="1007943"/>
            <a:endParaRPr lang="ja-JP" altLang="en-US" sz="1984">
              <a:solidFill>
                <a:prstClr val="black"/>
              </a:solidFill>
              <a:latin typeface="游ゴシック" panose="020F0502020204030204"/>
              <a:ea typeface="游ゴシック" panose="020B0400000000000000" pitchFamily="50" charset="-128"/>
            </a:endParaRPr>
          </a:p>
        </p:txBody>
      </p:sp>
      <p:sp>
        <p:nvSpPr>
          <p:cNvPr id="37" name="テキスト ボックス 36">
            <a:extLst>
              <a:ext uri="{FF2B5EF4-FFF2-40B4-BE49-F238E27FC236}">
                <a16:creationId xmlns:a16="http://schemas.microsoft.com/office/drawing/2014/main" id="{1246CDF0-142C-E4D7-B412-12BE207CA01A}"/>
              </a:ext>
            </a:extLst>
          </p:cNvPr>
          <p:cNvSpPr txBox="1"/>
          <p:nvPr/>
        </p:nvSpPr>
        <p:spPr>
          <a:xfrm>
            <a:off x="10588435" y="1448201"/>
            <a:ext cx="1035214" cy="363818"/>
          </a:xfrm>
          <a:prstGeom prst="rect">
            <a:avLst/>
          </a:prstGeom>
          <a:noFill/>
        </p:spPr>
        <p:txBody>
          <a:bodyPr wrap="square" rtlCol="0">
            <a:spAutoFit/>
          </a:bodyPr>
          <a:lstStyle/>
          <a:p>
            <a:pPr defTabSz="1007943"/>
            <a:r>
              <a:rPr lang="ja-JP" altLang="en-US" sz="882" dirty="0">
                <a:solidFill>
                  <a:srgbClr val="5B9BD5">
                    <a:lumMod val="20000"/>
                    <a:lumOff val="80000"/>
                  </a:srgbClr>
                </a:solidFill>
                <a:latin typeface="メイリオ" panose="020B0604030504040204" pitchFamily="50" charset="-128"/>
                <a:ea typeface="メイリオ" panose="020B0604030504040204" pitchFamily="50" charset="-128"/>
              </a:rPr>
              <a:t>斜面のくぼみは支谷の始まり</a:t>
            </a:r>
          </a:p>
        </p:txBody>
      </p:sp>
      <p:pic>
        <p:nvPicPr>
          <p:cNvPr id="22" name="図 21">
            <a:extLst>
              <a:ext uri="{FF2B5EF4-FFF2-40B4-BE49-F238E27FC236}">
                <a16:creationId xmlns:a16="http://schemas.microsoft.com/office/drawing/2014/main" id="{EC6114F4-21A1-57E6-5693-D05DE448C2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7189" y="671826"/>
            <a:ext cx="2561195" cy="2203819"/>
          </a:xfrm>
          <a:prstGeom prst="rect">
            <a:avLst/>
          </a:prstGeom>
        </p:spPr>
      </p:pic>
      <p:sp>
        <p:nvSpPr>
          <p:cNvPr id="33" name="テキスト ボックス 32">
            <a:extLst>
              <a:ext uri="{FF2B5EF4-FFF2-40B4-BE49-F238E27FC236}">
                <a16:creationId xmlns:a16="http://schemas.microsoft.com/office/drawing/2014/main" id="{BD70CDFA-54EE-83C8-6A11-F0A6E1990A3F}"/>
              </a:ext>
            </a:extLst>
          </p:cNvPr>
          <p:cNvSpPr txBox="1"/>
          <p:nvPr/>
        </p:nvSpPr>
        <p:spPr>
          <a:xfrm>
            <a:off x="84992" y="6703471"/>
            <a:ext cx="6563527" cy="703078"/>
          </a:xfrm>
          <a:prstGeom prst="rect">
            <a:avLst/>
          </a:prstGeom>
          <a:noFill/>
        </p:spPr>
        <p:txBody>
          <a:bodyPr wrap="square" rtlCol="0">
            <a:spAutoFit/>
          </a:bodyPr>
          <a:lstStyle/>
          <a:p>
            <a:pPr defTabSz="1007943"/>
            <a:r>
              <a:rPr lang="ja-JP" altLang="en-US" sz="1323" dirty="0">
                <a:solidFill>
                  <a:srgbClr val="FF0000"/>
                </a:solidFill>
                <a:latin typeface="メイリオ" panose="020B0604030504040204" pitchFamily="50" charset="-128"/>
                <a:ea typeface="メイリオ" panose="020B0604030504040204" pitchFamily="50" charset="-128"/>
              </a:rPr>
              <a:t>地すべり防止事業｜南部林業事務所「安房地域の地すべりの特徴」より引用</a:t>
            </a:r>
            <a:endParaRPr lang="en-US" altLang="ja-JP" sz="1323" dirty="0">
              <a:solidFill>
                <a:srgbClr val="FF0000"/>
              </a:solidFill>
              <a:latin typeface="メイリオ" panose="020B0604030504040204" pitchFamily="50" charset="-128"/>
              <a:ea typeface="メイリオ" panose="020B0604030504040204" pitchFamily="50" charset="-128"/>
            </a:endParaRPr>
          </a:p>
          <a:p>
            <a:pPr defTabSz="1007943"/>
            <a:r>
              <a:rPr lang="en-US" altLang="ja-JP" sz="1323" dirty="0">
                <a:solidFill>
                  <a:prstClr val="black"/>
                </a:solidFill>
                <a:latin typeface="メイリオ" panose="020B0604030504040204" pitchFamily="50" charset="-128"/>
                <a:ea typeface="メイリオ" panose="020B0604030504040204" pitchFamily="50" charset="-128"/>
                <a:hlinkClick r:id="rId9"/>
              </a:rPr>
              <a:t>https://www.pref.chiba.lg.jp/rj-nanbu/nanbu/jisuberi/index.html</a:t>
            </a:r>
            <a:endParaRPr lang="en-US" altLang="ja-JP" sz="1323" dirty="0">
              <a:solidFill>
                <a:prstClr val="black"/>
              </a:solidFill>
              <a:latin typeface="メイリオ" panose="020B0604030504040204" pitchFamily="50" charset="-128"/>
              <a:ea typeface="メイリオ" panose="020B0604030504040204" pitchFamily="50" charset="-128"/>
            </a:endParaRPr>
          </a:p>
          <a:p>
            <a:pPr defTabSz="1007943"/>
            <a:r>
              <a:rPr lang="ja-JP" altLang="en-US" sz="1323" dirty="0">
                <a:solidFill>
                  <a:srgbClr val="FF0000"/>
                </a:solidFill>
                <a:latin typeface="メイリオ" panose="020B0604030504040204" pitchFamily="50" charset="-128"/>
                <a:ea typeface="メイリオ" panose="020B0604030504040204" pitchFamily="50" charset="-128"/>
              </a:rPr>
              <a:t>注）安房地域の地すべりに発達するボラ（小陥没地形）に類似の地形変化がある</a:t>
            </a:r>
          </a:p>
        </p:txBody>
      </p:sp>
      <p:sp>
        <p:nvSpPr>
          <p:cNvPr id="38" name="テキスト ボックス 37">
            <a:extLst>
              <a:ext uri="{FF2B5EF4-FFF2-40B4-BE49-F238E27FC236}">
                <a16:creationId xmlns:a16="http://schemas.microsoft.com/office/drawing/2014/main" id="{BCD409B8-D6DF-1FD5-BB28-08EC840359F4}"/>
              </a:ext>
            </a:extLst>
          </p:cNvPr>
          <p:cNvSpPr txBox="1"/>
          <p:nvPr/>
        </p:nvSpPr>
        <p:spPr>
          <a:xfrm>
            <a:off x="2660933" y="781398"/>
            <a:ext cx="1781908" cy="1517403"/>
          </a:xfrm>
          <a:prstGeom prst="rect">
            <a:avLst/>
          </a:prstGeom>
          <a:noFill/>
        </p:spPr>
        <p:txBody>
          <a:bodyPr wrap="square" rtlCol="0">
            <a:spAutoFit/>
          </a:bodyPr>
          <a:lstStyle/>
          <a:p>
            <a:pPr defTabSz="1007943"/>
            <a:r>
              <a:rPr lang="ja-JP" altLang="en-US" sz="1323" dirty="0">
                <a:solidFill>
                  <a:prstClr val="black"/>
                </a:solidFill>
                <a:latin typeface="メイリオ" panose="020B0604030504040204" pitchFamily="50" charset="-128"/>
                <a:ea typeface="メイリオ" panose="020B0604030504040204" pitchFamily="50" charset="-128"/>
              </a:rPr>
              <a:t>古東京湾が陸化する最初のステージでは、澪筋等を起源とする水路に水が集中して皿状の浅い谷を形成する。地下水面は浅い。</a:t>
            </a:r>
          </a:p>
        </p:txBody>
      </p:sp>
      <p:sp>
        <p:nvSpPr>
          <p:cNvPr id="39" name="テキスト ボックス 38">
            <a:extLst>
              <a:ext uri="{FF2B5EF4-FFF2-40B4-BE49-F238E27FC236}">
                <a16:creationId xmlns:a16="http://schemas.microsoft.com/office/drawing/2014/main" id="{516F1E0C-0E60-BE5C-83B6-B644B6F1688A}"/>
              </a:ext>
            </a:extLst>
          </p:cNvPr>
          <p:cNvSpPr txBox="1"/>
          <p:nvPr/>
        </p:nvSpPr>
        <p:spPr>
          <a:xfrm>
            <a:off x="544192" y="2997936"/>
            <a:ext cx="1704408" cy="1313821"/>
          </a:xfrm>
          <a:prstGeom prst="rect">
            <a:avLst/>
          </a:prstGeom>
          <a:noFill/>
        </p:spPr>
        <p:txBody>
          <a:bodyPr wrap="square" rtlCol="0">
            <a:spAutoFit/>
          </a:bodyPr>
          <a:lstStyle/>
          <a:p>
            <a:pPr defTabSz="1007943"/>
            <a:r>
              <a:rPr lang="ja-JP" altLang="en-US" sz="1323" dirty="0">
                <a:solidFill>
                  <a:prstClr val="black"/>
                </a:solidFill>
                <a:latin typeface="メイリオ" panose="020B0604030504040204" pitchFamily="50" charset="-128"/>
                <a:ea typeface="メイリオ" panose="020B0604030504040204" pitchFamily="50" charset="-128"/>
              </a:rPr>
              <a:t>離水が進み、浅い谷が地下水を集水するようになると、地下水の集中による谷頭侵食が始まる。地下水面が深くなる。</a:t>
            </a:r>
          </a:p>
        </p:txBody>
      </p:sp>
      <p:sp>
        <p:nvSpPr>
          <p:cNvPr id="40" name="テキスト ボックス 39">
            <a:extLst>
              <a:ext uri="{FF2B5EF4-FFF2-40B4-BE49-F238E27FC236}">
                <a16:creationId xmlns:a16="http://schemas.microsoft.com/office/drawing/2014/main" id="{F36F6047-9B11-BABA-7EF6-D50BD5D64341}"/>
              </a:ext>
            </a:extLst>
          </p:cNvPr>
          <p:cNvSpPr txBox="1"/>
          <p:nvPr/>
        </p:nvSpPr>
        <p:spPr>
          <a:xfrm>
            <a:off x="2662479" y="4814770"/>
            <a:ext cx="1704408" cy="1517403"/>
          </a:xfrm>
          <a:prstGeom prst="rect">
            <a:avLst/>
          </a:prstGeom>
          <a:noFill/>
        </p:spPr>
        <p:txBody>
          <a:bodyPr wrap="square" rtlCol="0">
            <a:spAutoFit/>
          </a:bodyPr>
          <a:lstStyle/>
          <a:p>
            <a:pPr defTabSz="1007943"/>
            <a:r>
              <a:rPr lang="ja-JP" altLang="en-US" sz="1323" dirty="0">
                <a:solidFill>
                  <a:prstClr val="black"/>
                </a:solidFill>
                <a:latin typeface="メイリオ" panose="020B0604030504040204" pitchFamily="50" charset="-128"/>
                <a:ea typeface="メイリオ" panose="020B0604030504040204" pitchFamily="50" charset="-128"/>
              </a:rPr>
              <a:t>谷頭侵食が進み、側方侵食も始まり、舟底型の谷津が形成され、上部には浅い谷が残される。谷津は多くの地下水を集水する。</a:t>
            </a:r>
          </a:p>
        </p:txBody>
      </p:sp>
      <p:sp>
        <p:nvSpPr>
          <p:cNvPr id="41" name="矢印: 右 40">
            <a:extLst>
              <a:ext uri="{FF2B5EF4-FFF2-40B4-BE49-F238E27FC236}">
                <a16:creationId xmlns:a16="http://schemas.microsoft.com/office/drawing/2014/main" id="{229F55DA-943A-2919-5544-E51932B439C7}"/>
              </a:ext>
            </a:extLst>
          </p:cNvPr>
          <p:cNvSpPr/>
          <p:nvPr/>
        </p:nvSpPr>
        <p:spPr>
          <a:xfrm rot="2489848">
            <a:off x="2139196" y="2386925"/>
            <a:ext cx="803838" cy="253677"/>
          </a:xfrm>
          <a:prstGeom prst="rightArrow">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07943"/>
            <a:endParaRPr lang="ja-JP" altLang="en-US" sz="1984">
              <a:solidFill>
                <a:prstClr val="white"/>
              </a:solidFill>
              <a:latin typeface="游ゴシック" panose="020F0502020204030204"/>
              <a:ea typeface="游ゴシック" panose="020B0400000000000000" pitchFamily="50" charset="-128"/>
            </a:endParaRPr>
          </a:p>
        </p:txBody>
      </p:sp>
      <p:sp>
        <p:nvSpPr>
          <p:cNvPr id="43" name="矢印: 右 42">
            <a:extLst>
              <a:ext uri="{FF2B5EF4-FFF2-40B4-BE49-F238E27FC236}">
                <a16:creationId xmlns:a16="http://schemas.microsoft.com/office/drawing/2014/main" id="{67D9721C-C58E-0CEA-64B7-4A6DCDB260B2}"/>
              </a:ext>
            </a:extLst>
          </p:cNvPr>
          <p:cNvSpPr/>
          <p:nvPr/>
        </p:nvSpPr>
        <p:spPr>
          <a:xfrm rot="8024005">
            <a:off x="2196867" y="4419028"/>
            <a:ext cx="400670" cy="253677"/>
          </a:xfrm>
          <a:prstGeom prst="rightArrow">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07943"/>
            <a:endParaRPr lang="ja-JP" altLang="en-US" sz="1984">
              <a:solidFill>
                <a:prstClr val="white"/>
              </a:solidFill>
              <a:latin typeface="游ゴシック" panose="020F0502020204030204"/>
              <a:ea typeface="游ゴシック" panose="020B0400000000000000" pitchFamily="50" charset="-128"/>
            </a:endParaRPr>
          </a:p>
        </p:txBody>
      </p:sp>
      <p:cxnSp>
        <p:nvCxnSpPr>
          <p:cNvPr id="3" name="直線矢印コネクタ 2">
            <a:extLst>
              <a:ext uri="{FF2B5EF4-FFF2-40B4-BE49-F238E27FC236}">
                <a16:creationId xmlns:a16="http://schemas.microsoft.com/office/drawing/2014/main" id="{0DAC98C9-443A-7926-D8D0-C6CC36DBA013}"/>
              </a:ext>
            </a:extLst>
          </p:cNvPr>
          <p:cNvCxnSpPr>
            <a:cxnSpLocks/>
            <a:stCxn id="10" idx="0"/>
          </p:cNvCxnSpPr>
          <p:nvPr/>
        </p:nvCxnSpPr>
        <p:spPr>
          <a:xfrm flipH="1" flipV="1">
            <a:off x="7644621" y="5523041"/>
            <a:ext cx="341191" cy="1053252"/>
          </a:xfrm>
          <a:prstGeom prst="straightConnector1">
            <a:avLst/>
          </a:prstGeom>
          <a:ln w="22225">
            <a:tailEnd type="triangle" w="lg" len="lg"/>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7F44B019-101E-106D-8EDC-706C300FE9BE}"/>
              </a:ext>
            </a:extLst>
          </p:cNvPr>
          <p:cNvCxnSpPr>
            <a:cxnSpLocks/>
            <a:stCxn id="10" idx="3"/>
          </p:cNvCxnSpPr>
          <p:nvPr/>
        </p:nvCxnSpPr>
        <p:spPr>
          <a:xfrm flipV="1">
            <a:off x="8942319" y="6364550"/>
            <a:ext cx="1199083" cy="450428"/>
          </a:xfrm>
          <a:prstGeom prst="straightConnector1">
            <a:avLst/>
          </a:prstGeom>
          <a:ln w="22225">
            <a:tailEnd type="triangle" w="lg" len="lg"/>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F6B9B0DA-72E3-7619-1271-EB0B841F39DF}"/>
              </a:ext>
            </a:extLst>
          </p:cNvPr>
          <p:cNvSpPr txBox="1"/>
          <p:nvPr/>
        </p:nvSpPr>
        <p:spPr>
          <a:xfrm>
            <a:off x="2052966" y="6219830"/>
            <a:ext cx="184731" cy="397673"/>
          </a:xfrm>
          <a:prstGeom prst="rect">
            <a:avLst/>
          </a:prstGeom>
          <a:noFill/>
        </p:spPr>
        <p:txBody>
          <a:bodyPr wrap="none" rtlCol="0">
            <a:spAutoFit/>
          </a:bodyPr>
          <a:lstStyle/>
          <a:p>
            <a:pPr defTabSz="1007943"/>
            <a:endParaRPr lang="ja-JP" altLang="en-US" sz="1984" dirty="0">
              <a:solidFill>
                <a:prstClr val="black"/>
              </a:solidFill>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0BD52DD4-BE7B-0B0D-BB11-BA67E9A8FEDB}"/>
              </a:ext>
            </a:extLst>
          </p:cNvPr>
          <p:cNvSpPr txBox="1"/>
          <p:nvPr/>
        </p:nvSpPr>
        <p:spPr>
          <a:xfrm>
            <a:off x="438" y="1263284"/>
            <a:ext cx="388248" cy="4415690"/>
          </a:xfrm>
          <a:prstGeom prst="rect">
            <a:avLst/>
          </a:prstGeom>
          <a:noFill/>
        </p:spPr>
        <p:txBody>
          <a:bodyPr vert="eaVert" wrap="square" rtlCol="0">
            <a:spAutoFit/>
          </a:bodyPr>
          <a:lstStyle/>
          <a:p>
            <a:pPr defTabSz="1007943"/>
            <a:r>
              <a:rPr lang="ja-JP" altLang="en-US" sz="1323" dirty="0">
                <a:solidFill>
                  <a:srgbClr val="FF0000"/>
                </a:solidFill>
                <a:latin typeface="メイリオ" panose="020B0604030504040204" pitchFamily="50" charset="-128"/>
                <a:ea typeface="メイリオ" panose="020B0604030504040204" pitchFamily="50" charset="-128"/>
              </a:rPr>
              <a:t>注）これは地すべり地の地形変化模式図の引用</a:t>
            </a:r>
          </a:p>
        </p:txBody>
      </p:sp>
    </p:spTree>
    <p:extLst>
      <p:ext uri="{BB962C8B-B14F-4D97-AF65-F5344CB8AC3E}">
        <p14:creationId xmlns:p14="http://schemas.microsoft.com/office/powerpoint/2010/main" val="2660399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page30">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BA3F682-B906-D253-81BA-55475DBFE0BC}"/>
              </a:ext>
            </a:extLst>
          </p:cNvPr>
          <p:cNvSpPr txBox="1"/>
          <p:nvPr/>
        </p:nvSpPr>
        <p:spPr>
          <a:xfrm>
            <a:off x="816248" y="10662"/>
            <a:ext cx="11749027" cy="1291336"/>
          </a:xfrm>
          <a:prstGeom prst="rect">
            <a:avLst/>
          </a:prstGeom>
          <a:noFill/>
          <a:ln>
            <a:noFill/>
          </a:ln>
        </p:spPr>
        <p:txBody>
          <a:bodyPr vert="horz" wrap="none" lIns="90000" tIns="45000" rIns="90000" bIns="45000" compatLnSpc="0">
            <a:spAutoFit/>
          </a:bodyPr>
          <a:lstStyle/>
          <a:p>
            <a:pPr hangingPunct="0"/>
            <a:r>
              <a:rPr lang="ja-JP" altLang="en-US" sz="4400" dirty="0">
                <a:solidFill>
                  <a:schemeClr val="accent1">
                    <a:lumMod val="75000"/>
                  </a:schemeClr>
                </a:solidFill>
                <a:latin typeface="HG創英角ｺﾞｼｯｸUB" pitchFamily="49"/>
                <a:ea typeface="HG創英角ｺﾞｼｯｸUB" pitchFamily="49"/>
                <a:cs typeface="Mangal" pitchFamily="2"/>
              </a:rPr>
              <a:t>地下水のあり方を地域</a:t>
            </a:r>
            <a:r>
              <a:rPr lang="en-US" altLang="ja-JP" sz="4400" dirty="0">
                <a:solidFill>
                  <a:schemeClr val="accent1">
                    <a:lumMod val="75000"/>
                  </a:schemeClr>
                </a:solidFill>
                <a:latin typeface="HG創英角ｺﾞｼｯｸUB" pitchFamily="49"/>
                <a:ea typeface="HG創英角ｺﾞｼｯｸUB" pitchFamily="49"/>
                <a:cs typeface="Mangal" pitchFamily="2"/>
              </a:rPr>
              <a:t>(</a:t>
            </a:r>
            <a:r>
              <a:rPr lang="ja-JP" altLang="en-US" sz="4400" dirty="0">
                <a:solidFill>
                  <a:schemeClr val="accent1">
                    <a:lumMod val="75000"/>
                  </a:schemeClr>
                </a:solidFill>
                <a:latin typeface="HG創英角ｺﾞｼｯｸUB" pitchFamily="49"/>
                <a:ea typeface="HG創英角ｺﾞｼｯｸUB" pitchFamily="49"/>
                <a:cs typeface="Mangal" pitchFamily="2"/>
              </a:rPr>
              <a:t>ローカル）で読み解く</a:t>
            </a:r>
            <a:endParaRPr lang="en-US" altLang="ja-JP" sz="4400" dirty="0">
              <a:solidFill>
                <a:schemeClr val="accent1">
                  <a:lumMod val="75000"/>
                </a:schemeClr>
              </a:solidFill>
              <a:latin typeface="HG創英角ｺﾞｼｯｸUB" pitchFamily="49"/>
              <a:ea typeface="HG創英角ｺﾞｼｯｸUB" pitchFamily="49"/>
              <a:cs typeface="Mangal" pitchFamily="2"/>
            </a:endParaRPr>
          </a:p>
          <a:p>
            <a:pPr hangingPunct="0"/>
            <a:r>
              <a:rPr lang="ja-JP" altLang="en-US" sz="2800" dirty="0">
                <a:solidFill>
                  <a:srgbClr val="0066CC"/>
                </a:solidFill>
                <a:latin typeface="HG創英角ｺﾞｼｯｸUB" pitchFamily="49"/>
                <a:ea typeface="HG創英角ｺﾞｼｯｸUB" pitchFamily="49"/>
                <a:cs typeface="Mangal" pitchFamily="2"/>
              </a:rPr>
              <a:t>　　「台地を刻む谷の成り立ちと地下水」の事例</a:t>
            </a:r>
            <a:endParaRPr lang="en-US" dirty="0">
              <a:latin typeface="Arial" pitchFamily="18"/>
              <a:ea typeface="ＭＳ Ｐゴシック" pitchFamily="2"/>
              <a:cs typeface="Mangal" pitchFamily="2"/>
            </a:endParaRPr>
          </a:p>
        </p:txBody>
      </p:sp>
      <p:sp>
        <p:nvSpPr>
          <p:cNvPr id="3" name="テキスト ボックス 2">
            <a:extLst>
              <a:ext uri="{FF2B5EF4-FFF2-40B4-BE49-F238E27FC236}">
                <a16:creationId xmlns:a16="http://schemas.microsoft.com/office/drawing/2014/main" id="{20F07E76-6E53-6E79-95D4-3F4508082063}"/>
              </a:ext>
            </a:extLst>
          </p:cNvPr>
          <p:cNvSpPr txBox="1"/>
          <p:nvPr/>
        </p:nvSpPr>
        <p:spPr>
          <a:xfrm>
            <a:off x="9753305" y="6348453"/>
            <a:ext cx="1246536" cy="356336"/>
          </a:xfrm>
          <a:prstGeom prst="rect">
            <a:avLst/>
          </a:prstGeom>
          <a:noFill/>
          <a:ln>
            <a:noFill/>
          </a:ln>
        </p:spPr>
        <p:txBody>
          <a:bodyPr vert="horz" wrap="none" lIns="90000" tIns="45000" rIns="90000" bIns="45000" compatLnSpc="0">
            <a:spAutoFit/>
          </a:bodyPr>
          <a:lstStyle/>
          <a:p>
            <a:pPr hangingPunct="0"/>
            <a:r>
              <a:rPr lang="en-US" dirty="0">
                <a:latin typeface="Arial" pitchFamily="18"/>
                <a:ea typeface="ＭＳ Ｐゴシック" pitchFamily="2"/>
                <a:cs typeface="Mangal" pitchFamily="2"/>
              </a:rPr>
              <a:t>(C)Google</a:t>
            </a:r>
          </a:p>
        </p:txBody>
      </p:sp>
      <p:pic>
        <p:nvPicPr>
          <p:cNvPr id="4" name="図 3">
            <a:extLst>
              <a:ext uri="{FF2B5EF4-FFF2-40B4-BE49-F238E27FC236}">
                <a16:creationId xmlns:a16="http://schemas.microsoft.com/office/drawing/2014/main" id="{3839A162-8EF3-BF28-7BB9-0F7B21E0C964}"/>
              </a:ext>
            </a:extLst>
          </p:cNvPr>
          <p:cNvPicPr>
            <a:picLocks noChangeAspect="1"/>
          </p:cNvPicPr>
          <p:nvPr/>
        </p:nvPicPr>
        <p:blipFill>
          <a:blip r:embed="rId3">
            <a:lum/>
            <a:alphaModFix/>
          </a:blip>
          <a:srcRect/>
          <a:stretch>
            <a:fillRect/>
          </a:stretch>
        </p:blipFill>
        <p:spPr>
          <a:xfrm>
            <a:off x="704969" y="1260000"/>
            <a:ext cx="8789760" cy="5493240"/>
          </a:xfrm>
          <a:prstGeom prst="rect">
            <a:avLst/>
          </a:prstGeom>
          <a:noFill/>
          <a:ln>
            <a:noFill/>
          </a:ln>
        </p:spPr>
      </p:pic>
      <p:sp>
        <p:nvSpPr>
          <p:cNvPr id="5" name="テキスト ボックス 4">
            <a:extLst>
              <a:ext uri="{FF2B5EF4-FFF2-40B4-BE49-F238E27FC236}">
                <a16:creationId xmlns:a16="http://schemas.microsoft.com/office/drawing/2014/main" id="{5C7EDE7D-4AFD-8CA4-B7ED-330820D2258B}"/>
              </a:ext>
            </a:extLst>
          </p:cNvPr>
          <p:cNvSpPr txBox="1"/>
          <p:nvPr/>
        </p:nvSpPr>
        <p:spPr>
          <a:xfrm>
            <a:off x="3440970" y="2700001"/>
            <a:ext cx="3567300" cy="490988"/>
          </a:xfrm>
          <a:prstGeom prst="rect">
            <a:avLst/>
          </a:prstGeom>
          <a:noFill/>
          <a:ln>
            <a:noFill/>
          </a:ln>
        </p:spPr>
        <p:txBody>
          <a:bodyPr vert="horz" wrap="none" lIns="90000" tIns="45000" rIns="90000" bIns="45000" compatLnSpc="0">
            <a:spAutoFit/>
          </a:bodyPr>
          <a:lstStyle/>
          <a:p>
            <a:pPr hangingPunct="0"/>
            <a:r>
              <a:rPr lang="ja-JP" altLang="en-US" sz="2400">
                <a:solidFill>
                  <a:srgbClr val="FFFF00"/>
                </a:solidFill>
                <a:latin typeface="HGS創英角ｺﾞｼｯｸUB" pitchFamily="50"/>
                <a:ea typeface="HGS創英角ｺﾞｼｯｸUB" pitchFamily="50"/>
                <a:cs typeface="Mangal" pitchFamily="2"/>
              </a:rPr>
              <a:t>平坦な地形面が数段ある</a:t>
            </a:r>
          </a:p>
        </p:txBody>
      </p:sp>
      <p:sp>
        <p:nvSpPr>
          <p:cNvPr id="6" name="テキスト ボックス 5">
            <a:extLst>
              <a:ext uri="{FF2B5EF4-FFF2-40B4-BE49-F238E27FC236}">
                <a16:creationId xmlns:a16="http://schemas.microsoft.com/office/drawing/2014/main" id="{2EEE7F11-0E27-6358-D72E-83CEF5165EA3}"/>
              </a:ext>
            </a:extLst>
          </p:cNvPr>
          <p:cNvSpPr txBox="1"/>
          <p:nvPr/>
        </p:nvSpPr>
        <p:spPr>
          <a:xfrm>
            <a:off x="3620970" y="4500001"/>
            <a:ext cx="2643970" cy="490988"/>
          </a:xfrm>
          <a:prstGeom prst="rect">
            <a:avLst/>
          </a:prstGeom>
          <a:noFill/>
          <a:ln>
            <a:noFill/>
          </a:ln>
        </p:spPr>
        <p:txBody>
          <a:bodyPr vert="horz" wrap="none" lIns="90000" tIns="45000" rIns="90000" bIns="45000" compatLnSpc="0">
            <a:spAutoFit/>
          </a:bodyPr>
          <a:lstStyle/>
          <a:p>
            <a:pPr hangingPunct="0"/>
            <a:r>
              <a:rPr lang="ja-JP" altLang="en-US" sz="2400">
                <a:solidFill>
                  <a:srgbClr val="FFFF00"/>
                </a:solidFill>
                <a:latin typeface="HGS創英角ｺﾞｼｯｸUB" pitchFamily="50"/>
                <a:ea typeface="HGS創英角ｺﾞｼｯｸUB" pitchFamily="50"/>
                <a:cs typeface="Mangal" pitchFamily="2"/>
              </a:rPr>
              <a:t>台地を刻む開析谷</a:t>
            </a:r>
          </a:p>
        </p:txBody>
      </p:sp>
      <p:sp>
        <p:nvSpPr>
          <p:cNvPr id="7" name="テキスト ボックス 6">
            <a:extLst>
              <a:ext uri="{FF2B5EF4-FFF2-40B4-BE49-F238E27FC236}">
                <a16:creationId xmlns:a16="http://schemas.microsoft.com/office/drawing/2014/main" id="{C70B6C72-187C-79E8-AD4F-2C802C4E1A0B}"/>
              </a:ext>
            </a:extLst>
          </p:cNvPr>
          <p:cNvSpPr txBox="1"/>
          <p:nvPr/>
        </p:nvSpPr>
        <p:spPr>
          <a:xfrm>
            <a:off x="72671" y="6785220"/>
            <a:ext cx="13413457" cy="724386"/>
          </a:xfrm>
          <a:prstGeom prst="rect">
            <a:avLst/>
          </a:prstGeom>
          <a:noFill/>
          <a:ln>
            <a:noFill/>
          </a:ln>
        </p:spPr>
        <p:txBody>
          <a:bodyPr vert="horz" wrap="none" lIns="90000" tIns="45000" rIns="90000" bIns="45000" compatLnSpc="0">
            <a:spAutoFit/>
          </a:bodyPr>
          <a:lstStyle/>
          <a:p>
            <a:pPr hangingPunct="0"/>
            <a:r>
              <a:rPr lang="ja-JP" altLang="en-US" sz="3800" dirty="0">
                <a:solidFill>
                  <a:srgbClr val="FF3333"/>
                </a:solidFill>
                <a:latin typeface="Arial" pitchFamily="18"/>
                <a:ea typeface="ＭＳ Ｐゴシック" pitchFamily="2"/>
                <a:cs typeface="Mangal" pitchFamily="2"/>
              </a:rPr>
              <a:t>●</a:t>
            </a:r>
            <a:r>
              <a:rPr lang="ja-JP" altLang="en-US" sz="3800" u="sng" dirty="0">
                <a:solidFill>
                  <a:srgbClr val="004586"/>
                </a:solidFill>
                <a:latin typeface="Arial" pitchFamily="18"/>
                <a:ea typeface="ＭＳ Ｐゴシック" pitchFamily="2"/>
                <a:cs typeface="Mangal" pitchFamily="2"/>
              </a:rPr>
              <a:t>ローカル地質、地形変化の歴史を知り、水文現象と関連付ける</a:t>
            </a:r>
          </a:p>
        </p:txBody>
      </p:sp>
      <p:sp>
        <p:nvSpPr>
          <p:cNvPr id="8" name="テキスト ボックス 7">
            <a:extLst>
              <a:ext uri="{FF2B5EF4-FFF2-40B4-BE49-F238E27FC236}">
                <a16:creationId xmlns:a16="http://schemas.microsoft.com/office/drawing/2014/main" id="{8D3635BF-7DFA-58EF-7697-071E8837E5FF}"/>
              </a:ext>
            </a:extLst>
          </p:cNvPr>
          <p:cNvSpPr txBox="1"/>
          <p:nvPr/>
        </p:nvSpPr>
        <p:spPr>
          <a:xfrm>
            <a:off x="7040974" y="5040003"/>
            <a:ext cx="2181729" cy="390961"/>
          </a:xfrm>
          <a:prstGeom prst="rect">
            <a:avLst/>
          </a:prstGeom>
          <a:noFill/>
          <a:ln>
            <a:noFill/>
          </a:ln>
        </p:spPr>
        <p:txBody>
          <a:bodyPr vert="horz" wrap="none" lIns="90000" tIns="45000" rIns="90000" bIns="45000" compatLnSpc="0">
            <a:spAutoFit/>
          </a:bodyPr>
          <a:lstStyle/>
          <a:p>
            <a:pPr hangingPunct="0"/>
            <a:r>
              <a:rPr lang="ja-JP" altLang="en-US">
                <a:solidFill>
                  <a:srgbClr val="FFFF99"/>
                </a:solidFill>
                <a:latin typeface="Arial" pitchFamily="18"/>
                <a:ea typeface="ＭＳ Ｐゴシック" pitchFamily="2"/>
                <a:cs typeface="Mangal" pitchFamily="2"/>
              </a:rPr>
              <a:t>印旛沼水系　桑納川</a:t>
            </a:r>
          </a:p>
        </p:txBody>
      </p:sp>
      <p:sp>
        <p:nvSpPr>
          <p:cNvPr id="9" name="テキスト ボックス 8">
            <a:extLst>
              <a:ext uri="{FF2B5EF4-FFF2-40B4-BE49-F238E27FC236}">
                <a16:creationId xmlns:a16="http://schemas.microsoft.com/office/drawing/2014/main" id="{05982E30-4003-7DEC-6F47-E92412D890E6}"/>
              </a:ext>
            </a:extLst>
          </p:cNvPr>
          <p:cNvSpPr txBox="1"/>
          <p:nvPr/>
        </p:nvSpPr>
        <p:spPr>
          <a:xfrm>
            <a:off x="5155094" y="1728003"/>
            <a:ext cx="3220475" cy="691043"/>
          </a:xfrm>
          <a:prstGeom prst="rect">
            <a:avLst/>
          </a:prstGeom>
          <a:noFill/>
          <a:ln>
            <a:noFill/>
          </a:ln>
        </p:spPr>
        <p:txBody>
          <a:bodyPr vert="horz" wrap="none" lIns="90000" tIns="45000" rIns="90000" bIns="45000" compatLnSpc="0">
            <a:spAutoFit/>
          </a:bodyPr>
          <a:lstStyle/>
          <a:p>
            <a:pPr algn="ctr" hangingPunct="0"/>
            <a:r>
              <a:rPr lang="ja-JP" altLang="en-US" dirty="0">
                <a:solidFill>
                  <a:srgbClr val="FFFF99"/>
                </a:solidFill>
                <a:latin typeface="Arial" pitchFamily="18"/>
                <a:ea typeface="ＭＳ Ｐゴシック" pitchFamily="2"/>
                <a:cs typeface="Mangal" pitchFamily="2"/>
              </a:rPr>
              <a:t>下総台地</a:t>
            </a:r>
          </a:p>
          <a:p>
            <a:pPr algn="ctr" hangingPunct="0"/>
            <a:r>
              <a:rPr lang="ja-JP" altLang="en-US" dirty="0">
                <a:solidFill>
                  <a:srgbClr val="FFFF99"/>
                </a:solidFill>
                <a:latin typeface="Arial" pitchFamily="18"/>
                <a:ea typeface="ＭＳ Ｐゴシック" pitchFamily="2"/>
                <a:cs typeface="Mangal" pitchFamily="2"/>
              </a:rPr>
              <a:t>（下総上位・下位面、下末吉面）</a:t>
            </a:r>
          </a:p>
        </p:txBody>
      </p:sp>
      <p:pic>
        <p:nvPicPr>
          <p:cNvPr id="10" name="図 9">
            <a:extLst>
              <a:ext uri="{FF2B5EF4-FFF2-40B4-BE49-F238E27FC236}">
                <a16:creationId xmlns:a16="http://schemas.microsoft.com/office/drawing/2014/main" id="{9FD49B61-DAD1-732C-DFAE-F9709E2FB0DA}"/>
              </a:ext>
            </a:extLst>
          </p:cNvPr>
          <p:cNvPicPr>
            <a:picLocks noChangeAspect="1"/>
          </p:cNvPicPr>
          <p:nvPr/>
        </p:nvPicPr>
        <p:blipFill>
          <a:blip r:embed="rId4"/>
          <a:stretch>
            <a:fillRect/>
          </a:stretch>
        </p:blipFill>
        <p:spPr>
          <a:xfrm>
            <a:off x="11613109" y="6077014"/>
            <a:ext cx="694222" cy="605331"/>
          </a:xfrm>
          <a:prstGeom prst="rect">
            <a:avLst/>
          </a:prstGeom>
        </p:spPr>
      </p:pic>
      <p:sp>
        <p:nvSpPr>
          <p:cNvPr id="11" name="吹き出し: 角を丸めた四角形 10">
            <a:extLst>
              <a:ext uri="{FF2B5EF4-FFF2-40B4-BE49-F238E27FC236}">
                <a16:creationId xmlns:a16="http://schemas.microsoft.com/office/drawing/2014/main" id="{E04D03EE-A00D-B4E1-EA1E-A13497015E6C}"/>
              </a:ext>
            </a:extLst>
          </p:cNvPr>
          <p:cNvSpPr/>
          <p:nvPr/>
        </p:nvSpPr>
        <p:spPr bwMode="auto">
          <a:xfrm>
            <a:off x="9753305" y="877330"/>
            <a:ext cx="3282665" cy="4695567"/>
          </a:xfrm>
          <a:prstGeom prst="wedgeRoundRectCallout">
            <a:avLst>
              <a:gd name="adj1" fmla="val 22391"/>
              <a:gd name="adj2" fmla="val 58836"/>
              <a:gd name="adj3" fmla="val 16667"/>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ja-JP" altLang="en-US" sz="2800" b="1" i="0" u="none" strike="noStrike" cap="none" normalizeH="0" baseline="0" dirty="0">
                <a:ln>
                  <a:noFill/>
                </a:ln>
                <a:effectLst/>
                <a:latin typeface="メイリオ" panose="020B0604030504040204" pitchFamily="50" charset="-128"/>
                <a:ea typeface="メイリオ" panose="020B0604030504040204" pitchFamily="50" charset="-128"/>
              </a:rPr>
              <a:t>現場力</a:t>
            </a:r>
            <a:endParaRPr kumimoji="0" lang="en-US" altLang="ja-JP" sz="2800" b="1" i="0" u="none" strike="noStrike" cap="none" normalizeH="0" baseline="0" dirty="0">
              <a:ln>
                <a:noFill/>
              </a:ln>
              <a:effectLst/>
              <a:latin typeface="メイリオ" panose="020B0604030504040204" pitchFamily="50" charset="-128"/>
              <a:ea typeface="メイリオ" panose="020B0604030504040204" pitchFamily="50" charset="-128"/>
            </a:endParaRPr>
          </a:p>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en-US" altLang="ja-JP" dirty="0">
              <a:latin typeface="メイリオ" panose="020B0604030504040204" pitchFamily="50" charset="-128"/>
              <a:ea typeface="メイリオ" panose="020B0604030504040204" pitchFamily="50" charset="-128"/>
            </a:endParaRPr>
          </a:p>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ja-JP" altLang="en-US" sz="1800" b="0" i="0" u="none" strike="noStrike" cap="none" normalizeH="0" baseline="0" dirty="0">
                <a:ln>
                  <a:noFill/>
                </a:ln>
                <a:solidFill>
                  <a:srgbClr val="FF0000"/>
                </a:solidFill>
                <a:effectLst/>
                <a:latin typeface="メイリオ" panose="020B0604030504040204" pitchFamily="50" charset="-128"/>
                <a:ea typeface="メイリオ" panose="020B0604030504040204" pitchFamily="50" charset="-128"/>
              </a:rPr>
              <a:t>総合的に地域</a:t>
            </a:r>
            <a:r>
              <a:rPr kumimoji="0" lang="en-US" altLang="ja-JP" sz="1800" b="0" i="0" u="none" strike="noStrike" cap="none" normalizeH="0" baseline="0" dirty="0">
                <a:ln>
                  <a:noFill/>
                </a:ln>
                <a:solidFill>
                  <a:srgbClr val="FF0000"/>
                </a:solidFill>
                <a:effectLst/>
                <a:latin typeface="メイリオ" panose="020B0604030504040204" pitchFamily="50" charset="-128"/>
                <a:ea typeface="メイリオ" panose="020B0604030504040204" pitchFamily="50" charset="-128"/>
              </a:rPr>
              <a:t>(</a:t>
            </a:r>
            <a:r>
              <a:rPr kumimoji="0" lang="ja-JP" altLang="en-US" sz="1800" b="0" i="0" u="none" strike="noStrike" cap="none" normalizeH="0" baseline="0" dirty="0">
                <a:ln>
                  <a:noFill/>
                </a:ln>
                <a:solidFill>
                  <a:srgbClr val="FF0000"/>
                </a:solidFill>
                <a:effectLst/>
                <a:latin typeface="メイリオ" panose="020B0604030504040204" pitchFamily="50" charset="-128"/>
                <a:ea typeface="メイリオ" panose="020B0604030504040204" pitchFamily="50" charset="-128"/>
              </a:rPr>
              <a:t>現場）の状況を読み解く力</a:t>
            </a:r>
            <a:endParaRPr kumimoji="0" lang="en-US" altLang="ja-JP" sz="1800" b="0" i="0" u="none" strike="noStrike" cap="none" normalizeH="0" baseline="0" dirty="0">
              <a:ln>
                <a:noFill/>
              </a:ln>
              <a:solidFill>
                <a:srgbClr val="FF0000"/>
              </a:solidFill>
              <a:effectLst/>
              <a:latin typeface="メイリオ" panose="020B0604030504040204" pitchFamily="50" charset="-128"/>
              <a:ea typeface="メイリオ" panose="020B0604030504040204" pitchFamily="50" charset="-128"/>
            </a:endParaRPr>
          </a:p>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ja-JP" altLang="en-US" sz="1800" b="0" i="0" u="none" strike="noStrike" cap="none" normalizeH="0" baseline="0" dirty="0">
                <a:ln>
                  <a:noFill/>
                </a:ln>
                <a:effectLst/>
                <a:latin typeface="メイリオ" panose="020B0604030504040204" pitchFamily="50" charset="-128"/>
                <a:ea typeface="メイリオ" panose="020B0604030504040204" pitchFamily="50" charset="-128"/>
              </a:rPr>
              <a:t>⇒</a:t>
            </a:r>
            <a:r>
              <a:rPr kumimoji="0" lang="ja-JP" altLang="en-US" sz="1800" b="0" i="0" u="none" strike="noStrike" cap="none" normalizeH="0" baseline="0" dirty="0">
                <a:ln>
                  <a:noFill/>
                </a:ln>
                <a:solidFill>
                  <a:srgbClr val="7030A0"/>
                </a:solidFill>
                <a:effectLst/>
                <a:latin typeface="メイリオ" panose="020B0604030504040204" pitchFamily="50" charset="-128"/>
                <a:ea typeface="メイリオ" panose="020B0604030504040204" pitchFamily="50" charset="-128"/>
              </a:rPr>
              <a:t>地質、地形、水循環、地理</a:t>
            </a:r>
            <a:r>
              <a:rPr kumimoji="0" lang="ja-JP" altLang="en-US" sz="1800" b="0" i="0" u="none" strike="noStrike" cap="none" normalizeH="0" baseline="0" dirty="0">
                <a:ln>
                  <a:noFill/>
                </a:ln>
                <a:effectLst/>
                <a:latin typeface="メイリオ" panose="020B0604030504040204" pitchFamily="50" charset="-128"/>
                <a:ea typeface="メイリオ" panose="020B0604030504040204" pitchFamily="50" charset="-128"/>
              </a:rPr>
              <a:t>、．．．</a:t>
            </a:r>
            <a:r>
              <a:rPr kumimoji="0" lang="en-US" altLang="ja-JP" sz="1800" b="0" i="0" u="none" strike="noStrike" cap="none" normalizeH="0" baseline="0" dirty="0">
                <a:ln>
                  <a:noFill/>
                </a:ln>
                <a:effectLst/>
                <a:latin typeface="メイリオ" panose="020B0604030504040204" pitchFamily="50" charset="-128"/>
                <a:ea typeface="メイリオ" panose="020B0604030504040204" pitchFamily="50" charset="-128"/>
              </a:rPr>
              <a:t>J-STAGE</a:t>
            </a:r>
            <a:r>
              <a:rPr kumimoji="0" lang="ja-JP" altLang="en-US" sz="1800" b="0" i="0" u="none" strike="noStrike" cap="none" normalizeH="0" baseline="0" dirty="0">
                <a:ln>
                  <a:noFill/>
                </a:ln>
                <a:effectLst/>
                <a:latin typeface="メイリオ" panose="020B0604030504040204" pitchFamily="50" charset="-128"/>
                <a:ea typeface="メイリオ" panose="020B0604030504040204" pitchFamily="50" charset="-128"/>
              </a:rPr>
              <a:t>の活用</a:t>
            </a:r>
            <a:endParaRPr kumimoji="0" lang="en-US" altLang="ja-JP" sz="1800" b="0" i="0" u="none" strike="noStrike" cap="none" normalizeH="0" baseline="0" dirty="0">
              <a:ln>
                <a:noFill/>
              </a:ln>
              <a:effectLst/>
              <a:latin typeface="メイリオ" panose="020B0604030504040204" pitchFamily="50" charset="-128"/>
              <a:ea typeface="メイリオ" panose="020B0604030504040204" pitchFamily="50" charset="-128"/>
            </a:endParaRPr>
          </a:p>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en-US" altLang="ja-JP" dirty="0">
              <a:latin typeface="メイリオ" panose="020B0604030504040204" pitchFamily="50" charset="-128"/>
              <a:ea typeface="メイリオ" panose="020B0604030504040204" pitchFamily="50" charset="-128"/>
            </a:endParaRPr>
          </a:p>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ja-JP" altLang="en-US" dirty="0">
                <a:solidFill>
                  <a:srgbClr val="FF0000"/>
                </a:solidFill>
                <a:latin typeface="メイリオ" panose="020B0604030504040204" pitchFamily="50" charset="-128"/>
                <a:ea typeface="メイリオ" panose="020B0604030504040204" pitchFamily="50" charset="-128"/>
              </a:rPr>
              <a:t>地域（ローカル）は多様</a:t>
            </a:r>
            <a:endParaRPr kumimoji="0" lang="en-US" altLang="ja-JP" dirty="0">
              <a:solidFill>
                <a:srgbClr val="FF0000"/>
              </a:solidFill>
              <a:latin typeface="メイリオ" panose="020B0604030504040204" pitchFamily="50" charset="-128"/>
              <a:ea typeface="メイリオ" panose="020B0604030504040204" pitchFamily="50" charset="-128"/>
            </a:endParaRPr>
          </a:p>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ja-JP" altLang="en-US" dirty="0">
                <a:latin typeface="メイリオ" panose="020B0604030504040204" pitchFamily="50" charset="-128"/>
                <a:ea typeface="メイリオ" panose="020B0604030504040204" pitchFamily="50" charset="-128"/>
              </a:rPr>
              <a:t>⇒地域研究のデータベースを脳内に構築</a:t>
            </a:r>
            <a:endParaRPr kumimoji="0" lang="en-US" altLang="ja-JP" dirty="0">
              <a:latin typeface="メイリオ" panose="020B0604030504040204" pitchFamily="50" charset="-128"/>
              <a:ea typeface="メイリオ" panose="020B0604030504040204" pitchFamily="50" charset="-128"/>
            </a:endParaRPr>
          </a:p>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en-US" altLang="ja-JP" dirty="0">
              <a:latin typeface="メイリオ" panose="020B0604030504040204" pitchFamily="50" charset="-128"/>
              <a:ea typeface="メイリオ" panose="020B0604030504040204" pitchFamily="50" charset="-128"/>
            </a:endParaRPr>
          </a:p>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ja-JP" altLang="en-US" sz="1800" b="0" i="0" u="none" strike="noStrike" cap="none" normalizeH="0" baseline="0" dirty="0">
                <a:ln>
                  <a:noFill/>
                </a:ln>
                <a:solidFill>
                  <a:srgbClr val="FF0000"/>
                </a:solidFill>
                <a:effectLst/>
                <a:latin typeface="メイリオ" panose="020B0604030504040204" pitchFamily="50" charset="-128"/>
                <a:ea typeface="メイリオ" panose="020B0604030504040204" pitchFamily="50" charset="-128"/>
              </a:rPr>
              <a:t>環境を構成する要素の関係性を読み解く力</a:t>
            </a:r>
            <a:endParaRPr kumimoji="0" lang="en-US" altLang="ja-JP" sz="1800" b="0" i="0" u="none" strike="noStrike" cap="none" normalizeH="0" baseline="0" dirty="0">
              <a:ln>
                <a:noFill/>
              </a:ln>
              <a:solidFill>
                <a:srgbClr val="FF0000"/>
              </a:solidFill>
              <a:effectLst/>
              <a:latin typeface="メイリオ" panose="020B0604030504040204" pitchFamily="50" charset="-128"/>
              <a:ea typeface="メイリオ" panose="020B0604030504040204" pitchFamily="50" charset="-128"/>
            </a:endParaRPr>
          </a:p>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en-US" altLang="ja-JP" dirty="0">
              <a:solidFill>
                <a:srgbClr val="FF0000"/>
              </a:solidFill>
              <a:latin typeface="メイリオ" panose="020B0604030504040204" pitchFamily="50" charset="-128"/>
              <a:ea typeface="メイリオ" panose="020B0604030504040204" pitchFamily="50" charset="-128"/>
            </a:endParaRPr>
          </a:p>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ja-JP" altLang="en-US" sz="1800" b="0" i="0" u="none" strike="noStrike" cap="none" normalizeH="0" baseline="0" dirty="0">
                <a:ln>
                  <a:noFill/>
                </a:ln>
                <a:solidFill>
                  <a:srgbClr val="FF0000"/>
                </a:solidFill>
                <a:effectLst/>
                <a:latin typeface="メイリオ" panose="020B0604030504040204" pitchFamily="50" charset="-128"/>
                <a:ea typeface="メイリオ" panose="020B0604030504040204" pitchFamily="50" charset="-128"/>
              </a:rPr>
              <a:t>空間軸・時間軸を意識できる力</a:t>
            </a:r>
          </a:p>
        </p:txBody>
      </p:sp>
      <p:sp>
        <p:nvSpPr>
          <p:cNvPr id="12" name="テキスト ボックス 11">
            <a:extLst>
              <a:ext uri="{FF2B5EF4-FFF2-40B4-BE49-F238E27FC236}">
                <a16:creationId xmlns:a16="http://schemas.microsoft.com/office/drawing/2014/main" id="{D0ED106C-60DE-A8B2-EEE3-65A661F041C7}"/>
              </a:ext>
            </a:extLst>
          </p:cNvPr>
          <p:cNvSpPr txBox="1"/>
          <p:nvPr/>
        </p:nvSpPr>
        <p:spPr>
          <a:xfrm>
            <a:off x="939114" y="5430964"/>
            <a:ext cx="2298356" cy="830997"/>
          </a:xfrm>
          <a:prstGeom prst="rect">
            <a:avLst/>
          </a:prstGeom>
          <a:noFill/>
        </p:spPr>
        <p:txBody>
          <a:bodyPr wrap="square" rtlCol="0">
            <a:spAutoFit/>
          </a:bodyPr>
          <a:lstStyle/>
          <a:p>
            <a:r>
              <a:rPr kumimoji="1" lang="ja-JP" altLang="en-US" sz="4800" b="1" dirty="0">
                <a:solidFill>
                  <a:schemeClr val="accent2">
                    <a:lumMod val="20000"/>
                    <a:lumOff val="80000"/>
                  </a:schemeClr>
                </a:solidFill>
                <a:latin typeface="メイリオ" panose="020B0604030504040204" pitchFamily="50" charset="-128"/>
                <a:ea typeface="メイリオ" panose="020B0604030504040204" pitchFamily="50" charset="-128"/>
              </a:rPr>
              <a:t>普遍性</a:t>
            </a:r>
          </a:p>
        </p:txBody>
      </p:sp>
      <p:sp>
        <p:nvSpPr>
          <p:cNvPr id="13" name="テキスト ボックス 12">
            <a:extLst>
              <a:ext uri="{FF2B5EF4-FFF2-40B4-BE49-F238E27FC236}">
                <a16:creationId xmlns:a16="http://schemas.microsoft.com/office/drawing/2014/main" id="{BC8F635F-B308-990B-92FE-6C34E240B0F2}"/>
              </a:ext>
            </a:extLst>
          </p:cNvPr>
          <p:cNvSpPr txBox="1"/>
          <p:nvPr/>
        </p:nvSpPr>
        <p:spPr>
          <a:xfrm>
            <a:off x="955587" y="2049319"/>
            <a:ext cx="2298356" cy="830997"/>
          </a:xfrm>
          <a:prstGeom prst="rect">
            <a:avLst/>
          </a:prstGeom>
          <a:noFill/>
        </p:spPr>
        <p:txBody>
          <a:bodyPr wrap="square" rtlCol="0">
            <a:spAutoFit/>
          </a:bodyPr>
          <a:lstStyle/>
          <a:p>
            <a:r>
              <a:rPr kumimoji="1" lang="ja-JP" altLang="en-US" sz="4800" b="1" dirty="0">
                <a:solidFill>
                  <a:schemeClr val="accent2">
                    <a:lumMod val="20000"/>
                    <a:lumOff val="80000"/>
                  </a:schemeClr>
                </a:solidFill>
                <a:latin typeface="メイリオ" panose="020B0604030504040204" pitchFamily="50" charset="-128"/>
                <a:ea typeface="メイリオ" panose="020B0604030504040204" pitchFamily="50" charset="-128"/>
              </a:rPr>
              <a:t>個別性</a:t>
            </a:r>
          </a:p>
        </p:txBody>
      </p:sp>
      <p:sp>
        <p:nvSpPr>
          <p:cNvPr id="14" name="矢印: 上 13">
            <a:extLst>
              <a:ext uri="{FF2B5EF4-FFF2-40B4-BE49-F238E27FC236}">
                <a16:creationId xmlns:a16="http://schemas.microsoft.com/office/drawing/2014/main" id="{B0629D5A-4032-B19A-27C7-1BF211628D2B}"/>
              </a:ext>
            </a:extLst>
          </p:cNvPr>
          <p:cNvSpPr/>
          <p:nvPr/>
        </p:nvSpPr>
        <p:spPr>
          <a:xfrm>
            <a:off x="1421038" y="2854408"/>
            <a:ext cx="996662" cy="2323070"/>
          </a:xfrm>
          <a:prstGeom prst="upArrow">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6">
                  <a:lumMod val="20000"/>
                  <a:lumOff val="80000"/>
                </a:scheme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B286275-0D0E-9AD0-A086-098C45ABE8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863" y="1770071"/>
            <a:ext cx="3891491" cy="2594328"/>
          </a:xfrm>
          <a:prstGeom prst="rect">
            <a:avLst/>
          </a:prstGeom>
        </p:spPr>
      </p:pic>
      <p:pic>
        <p:nvPicPr>
          <p:cNvPr id="5" name="図 4">
            <a:extLst>
              <a:ext uri="{FF2B5EF4-FFF2-40B4-BE49-F238E27FC236}">
                <a16:creationId xmlns:a16="http://schemas.microsoft.com/office/drawing/2014/main" id="{72490175-DCE3-8108-971A-A69DC0CA39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862" y="4591802"/>
            <a:ext cx="3891491" cy="2594328"/>
          </a:xfrm>
          <a:prstGeom prst="rect">
            <a:avLst/>
          </a:prstGeom>
        </p:spPr>
      </p:pic>
      <p:pic>
        <p:nvPicPr>
          <p:cNvPr id="7" name="図 6">
            <a:extLst>
              <a:ext uri="{FF2B5EF4-FFF2-40B4-BE49-F238E27FC236}">
                <a16:creationId xmlns:a16="http://schemas.microsoft.com/office/drawing/2014/main" id="{038C494C-AD58-F965-1C12-E6AD9AF0DA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8072" y="1770071"/>
            <a:ext cx="8124089" cy="5416060"/>
          </a:xfrm>
          <a:prstGeom prst="rect">
            <a:avLst/>
          </a:prstGeom>
        </p:spPr>
      </p:pic>
      <p:sp>
        <p:nvSpPr>
          <p:cNvPr id="8" name="テキスト ボックス 7">
            <a:extLst>
              <a:ext uri="{FF2B5EF4-FFF2-40B4-BE49-F238E27FC236}">
                <a16:creationId xmlns:a16="http://schemas.microsoft.com/office/drawing/2014/main" id="{E403441A-51FD-FFEB-3D70-71BA6301DE5E}"/>
              </a:ext>
            </a:extLst>
          </p:cNvPr>
          <p:cNvSpPr txBox="1"/>
          <p:nvPr/>
        </p:nvSpPr>
        <p:spPr>
          <a:xfrm>
            <a:off x="405817" y="172090"/>
            <a:ext cx="12550290" cy="770852"/>
          </a:xfrm>
          <a:prstGeom prst="rect">
            <a:avLst/>
          </a:prstGeom>
          <a:noFill/>
        </p:spPr>
        <p:txBody>
          <a:bodyPr wrap="square" rtlCol="0">
            <a:spAutoFit/>
          </a:bodyPr>
          <a:lstStyle/>
          <a:p>
            <a:pPr defTabSz="1007943"/>
            <a:r>
              <a:rPr lang="ja-JP" altLang="en-US" sz="4409" dirty="0">
                <a:solidFill>
                  <a:srgbClr val="4472C4"/>
                </a:solidFill>
                <a:latin typeface="メイリオ" panose="020B0604030504040204" pitchFamily="50" charset="-128"/>
                <a:ea typeface="メイリオ" panose="020B0604030504040204" pitchFamily="50" charset="-128"/>
              </a:rPr>
              <a:t>微少な降雨を一晩与えると、谷津状の地形が形成</a:t>
            </a:r>
          </a:p>
        </p:txBody>
      </p:sp>
      <p:sp>
        <p:nvSpPr>
          <p:cNvPr id="9" name="テキスト ボックス 8">
            <a:extLst>
              <a:ext uri="{FF2B5EF4-FFF2-40B4-BE49-F238E27FC236}">
                <a16:creationId xmlns:a16="http://schemas.microsoft.com/office/drawing/2014/main" id="{A2ACC65B-AA42-0883-8868-A1E6B80554B9}"/>
              </a:ext>
            </a:extLst>
          </p:cNvPr>
          <p:cNvSpPr txBox="1"/>
          <p:nvPr/>
        </p:nvSpPr>
        <p:spPr>
          <a:xfrm>
            <a:off x="676245" y="975454"/>
            <a:ext cx="11886513" cy="703013"/>
          </a:xfrm>
          <a:prstGeom prst="rect">
            <a:avLst/>
          </a:prstGeom>
          <a:noFill/>
        </p:spPr>
        <p:txBody>
          <a:bodyPr wrap="square" rtlCol="0">
            <a:spAutoFit/>
          </a:bodyPr>
          <a:lstStyle/>
          <a:p>
            <a:pPr defTabSz="1007943"/>
            <a:r>
              <a:rPr lang="ja-JP" altLang="en-US" sz="1984" dirty="0">
                <a:solidFill>
                  <a:prstClr val="black"/>
                </a:solidFill>
                <a:latin typeface="メイリオ" panose="020B0604030504040204" pitchFamily="50" charset="-128"/>
                <a:ea typeface="メイリオ" panose="020B0604030504040204" pitchFamily="50" charset="-128"/>
              </a:rPr>
              <a:t>左は均質斜面、右は中央に谷津が！？</a:t>
            </a:r>
            <a:endParaRPr lang="en-US" altLang="ja-JP" sz="1984" dirty="0">
              <a:solidFill>
                <a:prstClr val="black"/>
              </a:solidFill>
              <a:latin typeface="メイリオ" panose="020B0604030504040204" pitchFamily="50" charset="-128"/>
              <a:ea typeface="メイリオ" panose="020B0604030504040204" pitchFamily="50" charset="-128"/>
            </a:endParaRPr>
          </a:p>
          <a:p>
            <a:pPr defTabSz="1007943"/>
            <a:r>
              <a:rPr lang="ja-JP" altLang="en-US" sz="1984" dirty="0">
                <a:solidFill>
                  <a:prstClr val="black"/>
                </a:solidFill>
                <a:latin typeface="メイリオ" panose="020B0604030504040204" pitchFamily="50" charset="-128"/>
                <a:ea typeface="メイリオ" panose="020B0604030504040204" pitchFamily="50" charset="-128"/>
              </a:rPr>
              <a:t>初生谷に地下水集中⇒谷頭浸食</a:t>
            </a:r>
          </a:p>
        </p:txBody>
      </p:sp>
      <p:pic>
        <p:nvPicPr>
          <p:cNvPr id="11" name="図 10">
            <a:extLst>
              <a:ext uri="{FF2B5EF4-FFF2-40B4-BE49-F238E27FC236}">
                <a16:creationId xmlns:a16="http://schemas.microsoft.com/office/drawing/2014/main" id="{3DAE3F48-ECA2-460F-8253-3147881D9F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3947" y="825639"/>
            <a:ext cx="7382804" cy="813107"/>
          </a:xfrm>
          <a:prstGeom prst="rect">
            <a:avLst/>
          </a:prstGeom>
        </p:spPr>
      </p:pic>
      <p:sp>
        <p:nvSpPr>
          <p:cNvPr id="2" name="テキスト ボックス 1">
            <a:extLst>
              <a:ext uri="{FF2B5EF4-FFF2-40B4-BE49-F238E27FC236}">
                <a16:creationId xmlns:a16="http://schemas.microsoft.com/office/drawing/2014/main" id="{9A5C04D4-DE20-0DAD-7A31-59FA86DCBEE7}"/>
              </a:ext>
            </a:extLst>
          </p:cNvPr>
          <p:cNvSpPr txBox="1"/>
          <p:nvPr/>
        </p:nvSpPr>
        <p:spPr>
          <a:xfrm>
            <a:off x="8223630" y="7215494"/>
            <a:ext cx="5322503" cy="363818"/>
          </a:xfrm>
          <a:prstGeom prst="rect">
            <a:avLst/>
          </a:prstGeom>
          <a:noFill/>
        </p:spPr>
        <p:txBody>
          <a:bodyPr wrap="square" rtlCol="0">
            <a:spAutoFit/>
          </a:bodyPr>
          <a:lstStyle/>
          <a:p>
            <a:pPr defTabSz="1007943"/>
            <a:r>
              <a:rPr lang="en-US" altLang="ja-JP" sz="1764" dirty="0">
                <a:solidFill>
                  <a:prstClr val="black"/>
                </a:solidFill>
                <a:latin typeface="メイリオ" panose="020B0604030504040204" pitchFamily="50" charset="-128"/>
                <a:ea typeface="メイリオ" panose="020B0604030504040204" pitchFamily="50" charset="-128"/>
              </a:rPr>
              <a:t>1986</a:t>
            </a:r>
            <a:r>
              <a:rPr lang="ja-JP" altLang="en-US" sz="1764" dirty="0">
                <a:solidFill>
                  <a:prstClr val="black"/>
                </a:solidFill>
                <a:latin typeface="メイリオ" panose="020B0604030504040204" pitchFamily="50" charset="-128"/>
                <a:ea typeface="メイリオ" panose="020B0604030504040204" pitchFamily="50" charset="-128"/>
              </a:rPr>
              <a:t>年の実験（筑波大学水理実験センター）</a:t>
            </a:r>
          </a:p>
        </p:txBody>
      </p:sp>
      <p:sp>
        <p:nvSpPr>
          <p:cNvPr id="4" name="テキスト ボックス 3">
            <a:extLst>
              <a:ext uri="{FF2B5EF4-FFF2-40B4-BE49-F238E27FC236}">
                <a16:creationId xmlns:a16="http://schemas.microsoft.com/office/drawing/2014/main" id="{FCF81C12-04BF-0B2D-C567-F47B675FA0CE}"/>
              </a:ext>
            </a:extLst>
          </p:cNvPr>
          <p:cNvSpPr txBox="1"/>
          <p:nvPr/>
        </p:nvSpPr>
        <p:spPr>
          <a:xfrm>
            <a:off x="6650231" y="2003623"/>
            <a:ext cx="4744773" cy="1042080"/>
          </a:xfrm>
          <a:prstGeom prst="rect">
            <a:avLst/>
          </a:prstGeom>
          <a:noFill/>
        </p:spPr>
        <p:txBody>
          <a:bodyPr wrap="square" rtlCol="0">
            <a:spAutoFit/>
          </a:bodyPr>
          <a:lstStyle/>
          <a:p>
            <a:pPr defTabSz="1007943"/>
            <a:r>
              <a:rPr lang="ja-JP" altLang="en-US" sz="3086" dirty="0">
                <a:solidFill>
                  <a:srgbClr val="44546A"/>
                </a:solidFill>
                <a:latin typeface="メイリオ" panose="020B0604030504040204" pitchFamily="50" charset="-128"/>
                <a:ea typeface="メイリオ" panose="020B0604030504040204" pitchFamily="50" charset="-128"/>
              </a:rPr>
              <a:t>どこかで見たことがあるような地形が．．．．．．</a:t>
            </a:r>
          </a:p>
        </p:txBody>
      </p:sp>
    </p:spTree>
    <p:extLst>
      <p:ext uri="{BB962C8B-B14F-4D97-AF65-F5344CB8AC3E}">
        <p14:creationId xmlns:p14="http://schemas.microsoft.com/office/powerpoint/2010/main" val="1881676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F64D1A5-C5CB-7634-C6BB-8E92E344C9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06" y="914619"/>
            <a:ext cx="7920941" cy="5280627"/>
          </a:xfrm>
          <a:prstGeom prst="rect">
            <a:avLst/>
          </a:prstGeom>
        </p:spPr>
      </p:pic>
      <p:pic>
        <p:nvPicPr>
          <p:cNvPr id="5" name="図 4">
            <a:extLst>
              <a:ext uri="{FF2B5EF4-FFF2-40B4-BE49-F238E27FC236}">
                <a16:creationId xmlns:a16="http://schemas.microsoft.com/office/drawing/2014/main" id="{87683C16-8145-BC42-7EDE-0195ADCA09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7984" y="2040497"/>
            <a:ext cx="7272957" cy="4848639"/>
          </a:xfrm>
          <a:prstGeom prst="rect">
            <a:avLst/>
          </a:prstGeom>
        </p:spPr>
      </p:pic>
      <p:sp>
        <p:nvSpPr>
          <p:cNvPr id="6" name="テキスト ボックス 5">
            <a:extLst>
              <a:ext uri="{FF2B5EF4-FFF2-40B4-BE49-F238E27FC236}">
                <a16:creationId xmlns:a16="http://schemas.microsoft.com/office/drawing/2014/main" id="{0C32D62A-4D4C-F962-D3D5-14497AF69706}"/>
              </a:ext>
            </a:extLst>
          </p:cNvPr>
          <p:cNvSpPr txBox="1"/>
          <p:nvPr/>
        </p:nvSpPr>
        <p:spPr>
          <a:xfrm>
            <a:off x="205502" y="177326"/>
            <a:ext cx="8731072" cy="770852"/>
          </a:xfrm>
          <a:prstGeom prst="rect">
            <a:avLst/>
          </a:prstGeom>
          <a:noFill/>
        </p:spPr>
        <p:txBody>
          <a:bodyPr wrap="square" rtlCol="0">
            <a:spAutoFit/>
          </a:bodyPr>
          <a:lstStyle/>
          <a:p>
            <a:pPr defTabSz="1007943"/>
            <a:r>
              <a:rPr lang="ja-JP" altLang="en-US" sz="4409" dirty="0">
                <a:solidFill>
                  <a:prstClr val="black"/>
                </a:solidFill>
                <a:latin typeface="メイリオ" panose="020B0604030504040204" pitchFamily="50" charset="-128"/>
                <a:ea typeface="メイリオ" panose="020B0604030504040204" pitchFamily="50" charset="-128"/>
              </a:rPr>
              <a:t>飯岡台地の谷津（舟底型侵食谷）</a:t>
            </a:r>
          </a:p>
        </p:txBody>
      </p:sp>
      <p:sp>
        <p:nvSpPr>
          <p:cNvPr id="7" name="テキスト ボックス 6">
            <a:extLst>
              <a:ext uri="{FF2B5EF4-FFF2-40B4-BE49-F238E27FC236}">
                <a16:creationId xmlns:a16="http://schemas.microsoft.com/office/drawing/2014/main" id="{403F6A46-5705-580C-19A9-0A21EDD00AC0}"/>
              </a:ext>
            </a:extLst>
          </p:cNvPr>
          <p:cNvSpPr txBox="1"/>
          <p:nvPr/>
        </p:nvSpPr>
        <p:spPr>
          <a:xfrm>
            <a:off x="9771762" y="7029745"/>
            <a:ext cx="3378521" cy="397673"/>
          </a:xfrm>
          <a:prstGeom prst="rect">
            <a:avLst/>
          </a:prstGeom>
          <a:noFill/>
        </p:spPr>
        <p:txBody>
          <a:bodyPr wrap="square" rtlCol="0">
            <a:spAutoFit/>
          </a:bodyPr>
          <a:lstStyle/>
          <a:p>
            <a:pPr defTabSz="1007943"/>
            <a:r>
              <a:rPr lang="en-US" altLang="ja-JP" sz="1984" dirty="0">
                <a:solidFill>
                  <a:prstClr val="black"/>
                </a:solidFill>
                <a:latin typeface="メイリオ" panose="020B0604030504040204" pitchFamily="50" charset="-128"/>
                <a:ea typeface="メイリオ" panose="020B0604030504040204" pitchFamily="50" charset="-128"/>
              </a:rPr>
              <a:t>1986.2.17</a:t>
            </a:r>
            <a:r>
              <a:rPr lang="ja-JP" altLang="en-US" sz="1984" dirty="0">
                <a:solidFill>
                  <a:prstClr val="black"/>
                </a:solidFill>
                <a:latin typeface="メイリオ" panose="020B0604030504040204" pitchFamily="50" charset="-128"/>
                <a:ea typeface="メイリオ" panose="020B0604030504040204" pitchFamily="50" charset="-128"/>
              </a:rPr>
              <a:t>セスナより撮影</a:t>
            </a:r>
          </a:p>
        </p:txBody>
      </p:sp>
      <p:pic>
        <p:nvPicPr>
          <p:cNvPr id="2" name="図 1">
            <a:extLst>
              <a:ext uri="{FF2B5EF4-FFF2-40B4-BE49-F238E27FC236}">
                <a16:creationId xmlns:a16="http://schemas.microsoft.com/office/drawing/2014/main" id="{98DBCB49-0352-5A6C-11E4-D25AB5ABD8D7}"/>
              </a:ext>
            </a:extLst>
          </p:cNvPr>
          <p:cNvPicPr>
            <a:picLocks noChangeAspect="1"/>
          </p:cNvPicPr>
          <p:nvPr/>
        </p:nvPicPr>
        <p:blipFill>
          <a:blip r:embed="rId4">
            <a:lum/>
            <a:alphaModFix/>
          </a:blip>
          <a:srcRect/>
          <a:stretch>
            <a:fillRect/>
          </a:stretch>
        </p:blipFill>
        <p:spPr>
          <a:xfrm>
            <a:off x="12309655" y="995934"/>
            <a:ext cx="840627" cy="903954"/>
          </a:xfrm>
          <a:prstGeom prst="rect">
            <a:avLst/>
          </a:prstGeom>
          <a:noFill/>
          <a:ln>
            <a:noFill/>
          </a:ln>
        </p:spPr>
      </p:pic>
      <p:sp>
        <p:nvSpPr>
          <p:cNvPr id="4" name="吹き出し: 角を丸めた四角形 3">
            <a:extLst>
              <a:ext uri="{FF2B5EF4-FFF2-40B4-BE49-F238E27FC236}">
                <a16:creationId xmlns:a16="http://schemas.microsoft.com/office/drawing/2014/main" id="{7A3C82BA-ABE5-AA97-1CD7-BE36E62E7142}"/>
              </a:ext>
            </a:extLst>
          </p:cNvPr>
          <p:cNvSpPr/>
          <p:nvPr/>
        </p:nvSpPr>
        <p:spPr>
          <a:xfrm>
            <a:off x="8776775" y="147024"/>
            <a:ext cx="3454095" cy="1082191"/>
          </a:xfrm>
          <a:prstGeom prst="wedgeRoundRectCallout">
            <a:avLst>
              <a:gd name="adj1" fmla="val 37414"/>
              <a:gd name="adj2" fmla="val 74270"/>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007943"/>
            <a:r>
              <a:rPr lang="ja-JP" altLang="en-US" sz="1984" dirty="0">
                <a:solidFill>
                  <a:prstClr val="black"/>
                </a:solidFill>
                <a:latin typeface="メイリオ" panose="020B0604030504040204" pitchFamily="50" charset="-128"/>
                <a:ea typeface="メイリオ" panose="020B0604030504040204" pitchFamily="50" charset="-128"/>
              </a:rPr>
              <a:t>なぜこのような谷津が？</a:t>
            </a:r>
            <a:endParaRPr lang="en-US" altLang="ja-JP" sz="1984" dirty="0">
              <a:solidFill>
                <a:prstClr val="black"/>
              </a:solidFill>
              <a:latin typeface="メイリオ" panose="020B0604030504040204" pitchFamily="50" charset="-128"/>
              <a:ea typeface="メイリオ" panose="020B0604030504040204" pitchFamily="50" charset="-128"/>
            </a:endParaRPr>
          </a:p>
          <a:p>
            <a:pPr defTabSz="1007943"/>
            <a:r>
              <a:rPr lang="ja-JP" altLang="en-US" sz="1984" dirty="0">
                <a:solidFill>
                  <a:prstClr val="black"/>
                </a:solidFill>
                <a:latin typeface="メイリオ" panose="020B0604030504040204" pitchFamily="50" charset="-128"/>
                <a:ea typeface="メイリオ" panose="020B0604030504040204" pitchFamily="50" charset="-128"/>
              </a:rPr>
              <a:t>地形を見ながらダイナミックなプロセスを想像！</a:t>
            </a:r>
            <a:endParaRPr lang="ja-JP" altLang="en-US" sz="1984" dirty="0">
              <a:solidFill>
                <a:prstClr val="white"/>
              </a:solidFill>
              <a:latin typeface="メイリオ" panose="020B0604030504040204" pitchFamily="50" charset="-128"/>
              <a:ea typeface="メイリオ" panose="020B0604030504040204" pitchFamily="50" charset="-128"/>
            </a:endParaRPr>
          </a:p>
        </p:txBody>
      </p:sp>
      <p:pic>
        <p:nvPicPr>
          <p:cNvPr id="8" name="図 7">
            <a:extLst>
              <a:ext uri="{FF2B5EF4-FFF2-40B4-BE49-F238E27FC236}">
                <a16:creationId xmlns:a16="http://schemas.microsoft.com/office/drawing/2014/main" id="{CD0B7357-D59B-9554-AB3C-25CBD6544056}"/>
              </a:ext>
            </a:extLst>
          </p:cNvPr>
          <p:cNvPicPr>
            <a:picLocks noChangeAspect="1"/>
          </p:cNvPicPr>
          <p:nvPr/>
        </p:nvPicPr>
        <p:blipFill>
          <a:blip r:embed="rId4">
            <a:lum/>
            <a:alphaModFix/>
          </a:blip>
          <a:srcRect/>
          <a:stretch>
            <a:fillRect/>
          </a:stretch>
        </p:blipFill>
        <p:spPr>
          <a:xfrm>
            <a:off x="258690" y="6601787"/>
            <a:ext cx="840627" cy="903954"/>
          </a:xfrm>
          <a:prstGeom prst="rect">
            <a:avLst/>
          </a:prstGeom>
          <a:noFill/>
          <a:ln>
            <a:noFill/>
          </a:ln>
        </p:spPr>
      </p:pic>
      <p:sp>
        <p:nvSpPr>
          <p:cNvPr id="9" name="吹き出し: 角を丸めた四角形 8">
            <a:extLst>
              <a:ext uri="{FF2B5EF4-FFF2-40B4-BE49-F238E27FC236}">
                <a16:creationId xmlns:a16="http://schemas.microsoft.com/office/drawing/2014/main" id="{E30DDB71-2DED-34E7-EDAE-93B2AE9CE372}"/>
              </a:ext>
            </a:extLst>
          </p:cNvPr>
          <p:cNvSpPr/>
          <p:nvPr/>
        </p:nvSpPr>
        <p:spPr>
          <a:xfrm>
            <a:off x="1622742" y="6318166"/>
            <a:ext cx="4162951" cy="978121"/>
          </a:xfrm>
          <a:prstGeom prst="wedgeRoundRectCallout">
            <a:avLst>
              <a:gd name="adj1" fmla="val -57664"/>
              <a:gd name="adj2" fmla="val 30285"/>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007943"/>
            <a:r>
              <a:rPr lang="ja-JP" altLang="en-US" sz="1984" dirty="0">
                <a:solidFill>
                  <a:prstClr val="black"/>
                </a:solidFill>
                <a:latin typeface="メイリオ" panose="020B0604030504040204" pitchFamily="50" charset="-128"/>
                <a:ea typeface="メイリオ" panose="020B0604030504040204" pitchFamily="50" charset="-128"/>
              </a:rPr>
              <a:t>飯岡台地の地域性：下位に難透水層、利根川沿いの新しい海食崖、こんなことも考えねば！</a:t>
            </a:r>
            <a:endParaRPr lang="en-US" altLang="ja-JP" sz="1984" dirty="0">
              <a:solidFill>
                <a:prstClr val="black"/>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94074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3">
            <a:extLst>
              <a:ext uri="{FF2B5EF4-FFF2-40B4-BE49-F238E27FC236}">
                <a16:creationId xmlns:a16="http://schemas.microsoft.com/office/drawing/2014/main" id="{9B40C2BF-7413-0B66-7850-44F42D9BE977}"/>
              </a:ext>
            </a:extLst>
          </p:cNvPr>
          <p:cNvPicPr>
            <a:picLocks noChangeAspect="1" noChangeArrowheads="1"/>
          </p:cNvPicPr>
          <p:nvPr/>
        </p:nvPicPr>
        <p:blipFill>
          <a:blip r:embed="rId2" cstate="print"/>
          <a:srcRect/>
          <a:stretch>
            <a:fillRect/>
          </a:stretch>
        </p:blipFill>
        <p:spPr bwMode="auto">
          <a:xfrm>
            <a:off x="4252071" y="5633140"/>
            <a:ext cx="3261489" cy="1585433"/>
          </a:xfrm>
          <a:prstGeom prst="rect">
            <a:avLst/>
          </a:prstGeom>
          <a:noFill/>
          <a:ln w="9525">
            <a:noFill/>
            <a:miter lim="800000"/>
            <a:headEnd/>
            <a:tailEnd/>
          </a:ln>
        </p:spPr>
      </p:pic>
      <p:pic>
        <p:nvPicPr>
          <p:cNvPr id="4" name="Picture 1">
            <a:extLst>
              <a:ext uri="{FF2B5EF4-FFF2-40B4-BE49-F238E27FC236}">
                <a16:creationId xmlns:a16="http://schemas.microsoft.com/office/drawing/2014/main" id="{EE5A65F7-E8B6-D2C7-C88B-2CEFD89E6018}"/>
              </a:ext>
            </a:extLst>
          </p:cNvPr>
          <p:cNvPicPr>
            <a:picLocks noChangeAspect="1" noChangeArrowheads="1"/>
          </p:cNvPicPr>
          <p:nvPr/>
        </p:nvPicPr>
        <p:blipFill>
          <a:blip r:embed="rId3" cstate="print"/>
          <a:srcRect/>
          <a:stretch>
            <a:fillRect/>
          </a:stretch>
        </p:blipFill>
        <p:spPr bwMode="auto">
          <a:xfrm>
            <a:off x="4172076" y="1803976"/>
            <a:ext cx="3724783" cy="2025296"/>
          </a:xfrm>
          <a:prstGeom prst="rect">
            <a:avLst/>
          </a:prstGeom>
          <a:noFill/>
          <a:ln w="9525">
            <a:noFill/>
            <a:miter lim="800000"/>
            <a:headEnd/>
            <a:tailEnd/>
          </a:ln>
        </p:spPr>
      </p:pic>
      <p:sp>
        <p:nvSpPr>
          <p:cNvPr id="28" name="正方形/長方形 27">
            <a:extLst>
              <a:ext uri="{FF2B5EF4-FFF2-40B4-BE49-F238E27FC236}">
                <a16:creationId xmlns:a16="http://schemas.microsoft.com/office/drawing/2014/main" id="{B5FC94FE-D371-454E-EF7B-8A76B5D6DFE9}"/>
              </a:ext>
            </a:extLst>
          </p:cNvPr>
          <p:cNvSpPr/>
          <p:nvPr/>
        </p:nvSpPr>
        <p:spPr>
          <a:xfrm>
            <a:off x="9757704" y="446067"/>
            <a:ext cx="124159" cy="1365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943"/>
            <a:endParaRPr lang="ja-JP" altLang="en-US" sz="1984">
              <a:solidFill>
                <a:prstClr val="white"/>
              </a:solidFill>
              <a:latin typeface="游ゴシック" panose="020F0502020204030204"/>
              <a:ea typeface="游ゴシック" panose="020B0400000000000000" pitchFamily="50" charset="-128"/>
            </a:endParaRPr>
          </a:p>
        </p:txBody>
      </p:sp>
      <p:sp>
        <p:nvSpPr>
          <p:cNvPr id="29" name="テキスト ボックス 28">
            <a:extLst>
              <a:ext uri="{FF2B5EF4-FFF2-40B4-BE49-F238E27FC236}">
                <a16:creationId xmlns:a16="http://schemas.microsoft.com/office/drawing/2014/main" id="{7B26A214-14A6-77CA-EB3A-6185DEA504BC}"/>
              </a:ext>
            </a:extLst>
          </p:cNvPr>
          <p:cNvSpPr txBox="1"/>
          <p:nvPr/>
        </p:nvSpPr>
        <p:spPr>
          <a:xfrm>
            <a:off x="134261" y="127991"/>
            <a:ext cx="13491824" cy="770852"/>
          </a:xfrm>
          <a:prstGeom prst="rect">
            <a:avLst/>
          </a:prstGeom>
          <a:noFill/>
        </p:spPr>
        <p:txBody>
          <a:bodyPr wrap="square" rtlCol="0">
            <a:spAutoFit/>
          </a:bodyPr>
          <a:lstStyle/>
          <a:p>
            <a:pPr defTabSz="1007943"/>
            <a:r>
              <a:rPr lang="ja-JP" altLang="en-US" sz="4409" dirty="0">
                <a:solidFill>
                  <a:prstClr val="black"/>
                </a:solidFill>
                <a:latin typeface="メイリオ" panose="020B0604030504040204" pitchFamily="50" charset="-128"/>
                <a:ea typeface="メイリオ" panose="020B0604030504040204" pitchFamily="50" charset="-128"/>
              </a:rPr>
              <a:t>舟底型谷津－</a:t>
            </a:r>
            <a:r>
              <a:rPr lang="ja-JP" altLang="en-US" sz="3858" dirty="0">
                <a:solidFill>
                  <a:prstClr val="black"/>
                </a:solidFill>
                <a:latin typeface="メイリオ" panose="020B0604030504040204" pitchFamily="50" charset="-128"/>
                <a:ea typeface="メイリオ" panose="020B0604030504040204" pitchFamily="50" charset="-128"/>
              </a:rPr>
              <a:t>平らな谷底の成因（側方侵食型の谷）</a:t>
            </a:r>
          </a:p>
        </p:txBody>
      </p:sp>
      <p:pic>
        <p:nvPicPr>
          <p:cNvPr id="36" name="Picture 4">
            <a:extLst>
              <a:ext uri="{FF2B5EF4-FFF2-40B4-BE49-F238E27FC236}">
                <a16:creationId xmlns:a16="http://schemas.microsoft.com/office/drawing/2014/main" id="{83AC9721-6ADA-85CC-C877-9EFECC1CC54E}"/>
              </a:ext>
            </a:extLst>
          </p:cNvPr>
          <p:cNvPicPr>
            <a:picLocks noChangeAspect="1" noChangeArrowheads="1"/>
          </p:cNvPicPr>
          <p:nvPr/>
        </p:nvPicPr>
        <p:blipFill>
          <a:blip r:embed="rId4" cstate="print"/>
          <a:srcRect/>
          <a:stretch>
            <a:fillRect/>
          </a:stretch>
        </p:blipFill>
        <p:spPr bwMode="auto">
          <a:xfrm>
            <a:off x="7009214" y="6417857"/>
            <a:ext cx="536778" cy="481249"/>
          </a:xfrm>
          <a:prstGeom prst="rect">
            <a:avLst/>
          </a:prstGeom>
          <a:noFill/>
          <a:ln w="9525">
            <a:noFill/>
            <a:miter lim="800000"/>
            <a:headEnd/>
            <a:tailEnd/>
          </a:ln>
        </p:spPr>
      </p:pic>
      <p:pic>
        <p:nvPicPr>
          <p:cNvPr id="45" name="Picture 3">
            <a:extLst>
              <a:ext uri="{FF2B5EF4-FFF2-40B4-BE49-F238E27FC236}">
                <a16:creationId xmlns:a16="http://schemas.microsoft.com/office/drawing/2014/main" id="{7FC104B6-F076-624D-82FA-3A9472B877D5}"/>
              </a:ext>
            </a:extLst>
          </p:cNvPr>
          <p:cNvPicPr>
            <a:picLocks noChangeAspect="1" noChangeArrowheads="1"/>
          </p:cNvPicPr>
          <p:nvPr/>
        </p:nvPicPr>
        <p:blipFill>
          <a:blip r:embed="rId5" cstate="print"/>
          <a:srcRect/>
          <a:stretch>
            <a:fillRect/>
          </a:stretch>
        </p:blipFill>
        <p:spPr bwMode="auto">
          <a:xfrm>
            <a:off x="297340" y="1912160"/>
            <a:ext cx="3420025" cy="5059884"/>
          </a:xfrm>
          <a:prstGeom prst="rect">
            <a:avLst/>
          </a:prstGeom>
          <a:noFill/>
          <a:ln w="9525">
            <a:noFill/>
            <a:miter lim="800000"/>
            <a:headEnd/>
            <a:tailEnd/>
          </a:ln>
        </p:spPr>
      </p:pic>
      <p:pic>
        <p:nvPicPr>
          <p:cNvPr id="47" name="Picture 2">
            <a:extLst>
              <a:ext uri="{FF2B5EF4-FFF2-40B4-BE49-F238E27FC236}">
                <a16:creationId xmlns:a16="http://schemas.microsoft.com/office/drawing/2014/main" id="{FE83E84B-FB04-9437-2210-DE8FDCB36289}"/>
              </a:ext>
            </a:extLst>
          </p:cNvPr>
          <p:cNvPicPr>
            <a:picLocks noChangeAspect="1" noChangeArrowheads="1"/>
          </p:cNvPicPr>
          <p:nvPr/>
        </p:nvPicPr>
        <p:blipFill>
          <a:blip r:embed="rId6" cstate="print"/>
          <a:srcRect/>
          <a:stretch>
            <a:fillRect/>
          </a:stretch>
        </p:blipFill>
        <p:spPr bwMode="auto">
          <a:xfrm>
            <a:off x="4244072" y="3865641"/>
            <a:ext cx="3202688" cy="1679139"/>
          </a:xfrm>
          <a:prstGeom prst="rect">
            <a:avLst/>
          </a:prstGeom>
          <a:noFill/>
          <a:ln w="9525">
            <a:noFill/>
            <a:miter lim="800000"/>
            <a:headEnd/>
            <a:tailEnd/>
          </a:ln>
        </p:spPr>
      </p:pic>
      <p:pic>
        <p:nvPicPr>
          <p:cNvPr id="49" name="図 48">
            <a:extLst>
              <a:ext uri="{FF2B5EF4-FFF2-40B4-BE49-F238E27FC236}">
                <a16:creationId xmlns:a16="http://schemas.microsoft.com/office/drawing/2014/main" id="{F644803B-C1B5-7732-B444-DFF345AA92F5}"/>
              </a:ext>
            </a:extLst>
          </p:cNvPr>
          <p:cNvPicPr>
            <a:picLocks noChangeAspect="1"/>
          </p:cNvPicPr>
          <p:nvPr/>
        </p:nvPicPr>
        <p:blipFill>
          <a:blip r:embed="rId7"/>
          <a:stretch>
            <a:fillRect/>
          </a:stretch>
        </p:blipFill>
        <p:spPr>
          <a:xfrm>
            <a:off x="8558949" y="2020152"/>
            <a:ext cx="3938902" cy="2128945"/>
          </a:xfrm>
          <a:prstGeom prst="rect">
            <a:avLst/>
          </a:prstGeom>
        </p:spPr>
      </p:pic>
      <p:pic>
        <p:nvPicPr>
          <p:cNvPr id="50" name="図 49">
            <a:extLst>
              <a:ext uri="{FF2B5EF4-FFF2-40B4-BE49-F238E27FC236}">
                <a16:creationId xmlns:a16="http://schemas.microsoft.com/office/drawing/2014/main" id="{56941E5F-6ECB-AAA2-DB58-621820DA6718}"/>
              </a:ext>
            </a:extLst>
          </p:cNvPr>
          <p:cNvPicPr>
            <a:picLocks noChangeAspect="1"/>
          </p:cNvPicPr>
          <p:nvPr/>
        </p:nvPicPr>
        <p:blipFill>
          <a:blip r:embed="rId8"/>
          <a:stretch>
            <a:fillRect/>
          </a:stretch>
        </p:blipFill>
        <p:spPr>
          <a:xfrm>
            <a:off x="8558949" y="4137052"/>
            <a:ext cx="4008971" cy="3112168"/>
          </a:xfrm>
          <a:prstGeom prst="rect">
            <a:avLst/>
          </a:prstGeom>
        </p:spPr>
      </p:pic>
      <p:sp>
        <p:nvSpPr>
          <p:cNvPr id="2" name="テキスト ボックス 1">
            <a:extLst>
              <a:ext uri="{FF2B5EF4-FFF2-40B4-BE49-F238E27FC236}">
                <a16:creationId xmlns:a16="http://schemas.microsoft.com/office/drawing/2014/main" id="{074D57D6-B5AF-9196-7DBB-7B2D20517D2B}"/>
              </a:ext>
            </a:extLst>
          </p:cNvPr>
          <p:cNvSpPr txBox="1"/>
          <p:nvPr/>
        </p:nvSpPr>
        <p:spPr>
          <a:xfrm>
            <a:off x="217580" y="877363"/>
            <a:ext cx="7362623" cy="1008353"/>
          </a:xfrm>
          <a:prstGeom prst="rect">
            <a:avLst/>
          </a:prstGeom>
          <a:noFill/>
        </p:spPr>
        <p:txBody>
          <a:bodyPr wrap="square" rtlCol="0">
            <a:spAutoFit/>
          </a:bodyPr>
          <a:lstStyle/>
          <a:p>
            <a:pPr defTabSz="1007943"/>
            <a:r>
              <a:rPr lang="ja-JP" altLang="en-US" sz="1984" b="1" dirty="0">
                <a:solidFill>
                  <a:prstClr val="black"/>
                </a:solidFill>
                <a:latin typeface="メイリオ" panose="020B0604030504040204" pitchFamily="50" charset="-128"/>
                <a:ea typeface="メイリオ" panose="020B0604030504040204" pitchFamily="50" charset="-128"/>
              </a:rPr>
              <a:t>谷津の沖積層の構造は？</a:t>
            </a:r>
            <a:r>
              <a:rPr lang="ja-JP" altLang="en-US" sz="1984" dirty="0">
                <a:solidFill>
                  <a:prstClr val="black"/>
                </a:solidFill>
                <a:latin typeface="メイリオ" panose="020B0604030504040204" pitchFamily="50" charset="-128"/>
                <a:ea typeface="メイリオ" panose="020B0604030504040204" pitchFamily="50" charset="-128"/>
              </a:rPr>
              <a:t>：高崎川支谷、十倉の谷津の沖積層は</a:t>
            </a:r>
            <a:r>
              <a:rPr lang="en-US" altLang="ja-JP" sz="1984" dirty="0">
                <a:solidFill>
                  <a:prstClr val="black"/>
                </a:solidFill>
                <a:latin typeface="メイリオ" panose="020B0604030504040204" pitchFamily="50" charset="-128"/>
                <a:ea typeface="メイリオ" panose="020B0604030504040204" pitchFamily="50" charset="-128"/>
              </a:rPr>
              <a:t>2</a:t>
            </a:r>
            <a:r>
              <a:rPr lang="ja-JP" altLang="en-US" sz="1984" dirty="0">
                <a:solidFill>
                  <a:prstClr val="black"/>
                </a:solidFill>
                <a:latin typeface="メイリオ" panose="020B0604030504040204" pitchFamily="50" charset="-128"/>
                <a:ea typeface="メイリオ" panose="020B0604030504040204" pitchFamily="50" charset="-128"/>
              </a:rPr>
              <a:t>～</a:t>
            </a:r>
            <a:r>
              <a:rPr lang="en-US" altLang="ja-JP" sz="1984" dirty="0">
                <a:solidFill>
                  <a:prstClr val="black"/>
                </a:solidFill>
                <a:latin typeface="メイリオ" panose="020B0604030504040204" pitchFamily="50" charset="-128"/>
                <a:ea typeface="メイリオ" panose="020B0604030504040204" pitchFamily="50" charset="-128"/>
              </a:rPr>
              <a:t>3m</a:t>
            </a:r>
            <a:r>
              <a:rPr lang="ja-JP" altLang="en-US" sz="1984" dirty="0">
                <a:solidFill>
                  <a:prstClr val="black"/>
                </a:solidFill>
                <a:latin typeface="メイリオ" panose="020B0604030504040204" pitchFamily="50" charset="-128"/>
                <a:ea typeface="メイリオ" panose="020B0604030504040204" pitchFamily="50" charset="-128"/>
              </a:rPr>
              <a:t>の厚さで、基盤の形状はほぼ平ら。それは側方侵食によって拡幅していることを示す。</a:t>
            </a:r>
            <a:r>
              <a:rPr lang="ja-JP" altLang="en-US" sz="1984" dirty="0">
                <a:solidFill>
                  <a:srgbClr val="FF0000"/>
                </a:solidFill>
                <a:latin typeface="メイリオ" panose="020B0604030504040204" pitchFamily="50" charset="-128"/>
                <a:ea typeface="メイリオ" panose="020B0604030504040204" pitchFamily="50" charset="-128"/>
              </a:rPr>
              <a:t>成因は溺れ谷だけではない！</a:t>
            </a:r>
          </a:p>
        </p:txBody>
      </p:sp>
      <p:sp>
        <p:nvSpPr>
          <p:cNvPr id="3" name="テキスト ボックス 2">
            <a:extLst>
              <a:ext uri="{FF2B5EF4-FFF2-40B4-BE49-F238E27FC236}">
                <a16:creationId xmlns:a16="http://schemas.microsoft.com/office/drawing/2014/main" id="{9432BEE7-9341-4D92-8D2E-B6A490C2E0C1}"/>
              </a:ext>
            </a:extLst>
          </p:cNvPr>
          <p:cNvSpPr txBox="1"/>
          <p:nvPr/>
        </p:nvSpPr>
        <p:spPr>
          <a:xfrm>
            <a:off x="7900778" y="907636"/>
            <a:ext cx="5404734" cy="1008353"/>
          </a:xfrm>
          <a:prstGeom prst="rect">
            <a:avLst/>
          </a:prstGeom>
          <a:noFill/>
        </p:spPr>
        <p:txBody>
          <a:bodyPr wrap="square" rtlCol="0">
            <a:spAutoFit/>
          </a:bodyPr>
          <a:lstStyle/>
          <a:p>
            <a:pPr defTabSz="1007943"/>
            <a:r>
              <a:rPr lang="ja-JP" altLang="en-US" sz="1984" dirty="0">
                <a:solidFill>
                  <a:prstClr val="black"/>
                </a:solidFill>
                <a:latin typeface="メイリオ" panose="020B0604030504040204" pitchFamily="50" charset="-128"/>
                <a:ea typeface="メイリオ" panose="020B0604030504040204" pitchFamily="50" charset="-128"/>
              </a:rPr>
              <a:t>手繰川支流、畦田の上流にある谷津の谷頭部では沖積層の厚さは</a:t>
            </a:r>
            <a:r>
              <a:rPr lang="en-US" altLang="ja-JP" sz="1984" dirty="0">
                <a:solidFill>
                  <a:prstClr val="black"/>
                </a:solidFill>
                <a:latin typeface="メイリオ" panose="020B0604030504040204" pitchFamily="50" charset="-128"/>
                <a:ea typeface="メイリオ" panose="020B0604030504040204" pitchFamily="50" charset="-128"/>
              </a:rPr>
              <a:t>2m</a:t>
            </a:r>
            <a:r>
              <a:rPr lang="ja-JP" altLang="en-US" sz="1984" dirty="0">
                <a:solidFill>
                  <a:prstClr val="black"/>
                </a:solidFill>
                <a:latin typeface="メイリオ" panose="020B0604030504040204" pitchFamily="50" charset="-128"/>
                <a:ea typeface="メイリオ" panose="020B0604030504040204" pitchFamily="50" charset="-128"/>
              </a:rPr>
              <a:t>程度で、基盤の形状はほぼ平らだった。このことも側方侵食を示す。</a:t>
            </a:r>
          </a:p>
        </p:txBody>
      </p:sp>
      <p:cxnSp>
        <p:nvCxnSpPr>
          <p:cNvPr id="6" name="直線コネクタ 5">
            <a:extLst>
              <a:ext uri="{FF2B5EF4-FFF2-40B4-BE49-F238E27FC236}">
                <a16:creationId xmlns:a16="http://schemas.microsoft.com/office/drawing/2014/main" id="{2601CE83-90EE-AC85-8D5B-28093118281C}"/>
              </a:ext>
            </a:extLst>
          </p:cNvPr>
          <p:cNvCxnSpPr/>
          <p:nvPr/>
        </p:nvCxnSpPr>
        <p:spPr>
          <a:xfrm flipV="1">
            <a:off x="2266509" y="2533229"/>
            <a:ext cx="416604" cy="44468"/>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7B9770A0-7521-0132-A0DF-F07DD07EFA81}"/>
              </a:ext>
            </a:extLst>
          </p:cNvPr>
          <p:cNvCxnSpPr>
            <a:cxnSpLocks/>
          </p:cNvCxnSpPr>
          <p:nvPr/>
        </p:nvCxnSpPr>
        <p:spPr>
          <a:xfrm>
            <a:off x="1836646" y="3610354"/>
            <a:ext cx="248608"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785F0BE0-DF73-2EE0-9105-9DD4CB1F0DB8}"/>
              </a:ext>
            </a:extLst>
          </p:cNvPr>
          <p:cNvCxnSpPr>
            <a:cxnSpLocks/>
          </p:cNvCxnSpPr>
          <p:nvPr/>
        </p:nvCxnSpPr>
        <p:spPr>
          <a:xfrm>
            <a:off x="2005419" y="3066262"/>
            <a:ext cx="208302" cy="43569"/>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5CF271AC-B352-5A3F-66F0-570D890E6120}"/>
              </a:ext>
            </a:extLst>
          </p:cNvPr>
          <p:cNvSpPr txBox="1"/>
          <p:nvPr/>
        </p:nvSpPr>
        <p:spPr>
          <a:xfrm>
            <a:off x="4523305" y="1968549"/>
            <a:ext cx="553387" cy="397673"/>
          </a:xfrm>
          <a:prstGeom prst="rect">
            <a:avLst/>
          </a:prstGeom>
          <a:noFill/>
        </p:spPr>
        <p:txBody>
          <a:bodyPr wrap="square" rtlCol="0">
            <a:spAutoFit/>
          </a:bodyPr>
          <a:lstStyle/>
          <a:p>
            <a:pPr defTabSz="1007943"/>
            <a:r>
              <a:rPr lang="ja-JP" altLang="en-US" sz="1984" b="1" dirty="0">
                <a:solidFill>
                  <a:prstClr val="black"/>
                </a:solidFill>
                <a:latin typeface="メイリオ" panose="020B0604030504040204" pitchFamily="50" charset="-128"/>
                <a:ea typeface="メイリオ" panose="020B0604030504040204" pitchFamily="50" charset="-128"/>
              </a:rPr>
              <a:t>①</a:t>
            </a:r>
          </a:p>
        </p:txBody>
      </p:sp>
      <p:sp>
        <p:nvSpPr>
          <p:cNvPr id="13" name="テキスト ボックス 12">
            <a:extLst>
              <a:ext uri="{FF2B5EF4-FFF2-40B4-BE49-F238E27FC236}">
                <a16:creationId xmlns:a16="http://schemas.microsoft.com/office/drawing/2014/main" id="{DA44F56C-2E9A-7169-41CE-8722D181A6BA}"/>
              </a:ext>
            </a:extLst>
          </p:cNvPr>
          <p:cNvSpPr txBox="1"/>
          <p:nvPr/>
        </p:nvSpPr>
        <p:spPr>
          <a:xfrm>
            <a:off x="1897514" y="2404766"/>
            <a:ext cx="553387" cy="397673"/>
          </a:xfrm>
          <a:prstGeom prst="rect">
            <a:avLst/>
          </a:prstGeom>
          <a:noFill/>
        </p:spPr>
        <p:txBody>
          <a:bodyPr wrap="square" rtlCol="0">
            <a:spAutoFit/>
          </a:bodyPr>
          <a:lstStyle/>
          <a:p>
            <a:pPr defTabSz="1007943"/>
            <a:r>
              <a:rPr lang="ja-JP" altLang="en-US" sz="1984" dirty="0">
                <a:solidFill>
                  <a:srgbClr val="FFFF00"/>
                </a:solidFill>
                <a:latin typeface="メイリオ" panose="020B0604030504040204" pitchFamily="50" charset="-128"/>
                <a:ea typeface="メイリオ" panose="020B0604030504040204" pitchFamily="50" charset="-128"/>
              </a:rPr>
              <a:t>①</a:t>
            </a:r>
          </a:p>
        </p:txBody>
      </p:sp>
      <p:sp>
        <p:nvSpPr>
          <p:cNvPr id="14" name="テキスト ボックス 13">
            <a:extLst>
              <a:ext uri="{FF2B5EF4-FFF2-40B4-BE49-F238E27FC236}">
                <a16:creationId xmlns:a16="http://schemas.microsoft.com/office/drawing/2014/main" id="{378BA80A-60AC-752A-FAF9-14984F13A1C1}"/>
              </a:ext>
            </a:extLst>
          </p:cNvPr>
          <p:cNvSpPr txBox="1"/>
          <p:nvPr/>
        </p:nvSpPr>
        <p:spPr>
          <a:xfrm>
            <a:off x="4597420" y="3974588"/>
            <a:ext cx="553387" cy="397673"/>
          </a:xfrm>
          <a:prstGeom prst="rect">
            <a:avLst/>
          </a:prstGeom>
          <a:noFill/>
        </p:spPr>
        <p:txBody>
          <a:bodyPr wrap="square" rtlCol="0">
            <a:spAutoFit/>
          </a:bodyPr>
          <a:lstStyle/>
          <a:p>
            <a:pPr defTabSz="1007943"/>
            <a:r>
              <a:rPr lang="ja-JP" altLang="en-US" sz="1984" b="1" dirty="0">
                <a:solidFill>
                  <a:prstClr val="black"/>
                </a:solidFill>
                <a:latin typeface="メイリオ" panose="020B0604030504040204" pitchFamily="50" charset="-128"/>
                <a:ea typeface="メイリオ" panose="020B0604030504040204" pitchFamily="50" charset="-128"/>
              </a:rPr>
              <a:t>②</a:t>
            </a:r>
          </a:p>
        </p:txBody>
      </p:sp>
      <p:sp>
        <p:nvSpPr>
          <p:cNvPr id="15" name="テキスト ボックス 14">
            <a:extLst>
              <a:ext uri="{FF2B5EF4-FFF2-40B4-BE49-F238E27FC236}">
                <a16:creationId xmlns:a16="http://schemas.microsoft.com/office/drawing/2014/main" id="{77F340C3-CABB-C4EA-7EC1-F359AF14182C}"/>
              </a:ext>
            </a:extLst>
          </p:cNvPr>
          <p:cNvSpPr txBox="1"/>
          <p:nvPr/>
        </p:nvSpPr>
        <p:spPr>
          <a:xfrm>
            <a:off x="4632008" y="5669362"/>
            <a:ext cx="553387" cy="397673"/>
          </a:xfrm>
          <a:prstGeom prst="rect">
            <a:avLst/>
          </a:prstGeom>
          <a:noFill/>
        </p:spPr>
        <p:txBody>
          <a:bodyPr wrap="square" rtlCol="0">
            <a:spAutoFit/>
          </a:bodyPr>
          <a:lstStyle/>
          <a:p>
            <a:pPr defTabSz="1007943"/>
            <a:r>
              <a:rPr lang="ja-JP" altLang="en-US" sz="1984" b="1" dirty="0">
                <a:solidFill>
                  <a:prstClr val="black"/>
                </a:solidFill>
                <a:latin typeface="メイリオ" panose="020B0604030504040204" pitchFamily="50" charset="-128"/>
                <a:ea typeface="メイリオ" panose="020B0604030504040204" pitchFamily="50" charset="-128"/>
              </a:rPr>
              <a:t>③</a:t>
            </a:r>
          </a:p>
        </p:txBody>
      </p:sp>
      <p:sp>
        <p:nvSpPr>
          <p:cNvPr id="16" name="テキスト ボックス 15">
            <a:extLst>
              <a:ext uri="{FF2B5EF4-FFF2-40B4-BE49-F238E27FC236}">
                <a16:creationId xmlns:a16="http://schemas.microsoft.com/office/drawing/2014/main" id="{4F6D9E3E-E108-7F0B-D024-4F94407237AD}"/>
              </a:ext>
            </a:extLst>
          </p:cNvPr>
          <p:cNvSpPr txBox="1"/>
          <p:nvPr/>
        </p:nvSpPr>
        <p:spPr>
          <a:xfrm>
            <a:off x="1660350" y="2879096"/>
            <a:ext cx="553387" cy="397673"/>
          </a:xfrm>
          <a:prstGeom prst="rect">
            <a:avLst/>
          </a:prstGeom>
          <a:noFill/>
        </p:spPr>
        <p:txBody>
          <a:bodyPr wrap="square" rtlCol="0">
            <a:spAutoFit/>
          </a:bodyPr>
          <a:lstStyle/>
          <a:p>
            <a:pPr defTabSz="1007943"/>
            <a:r>
              <a:rPr lang="ja-JP" altLang="en-US" sz="1984" dirty="0">
                <a:solidFill>
                  <a:srgbClr val="FFFF00"/>
                </a:solidFill>
                <a:latin typeface="メイリオ" panose="020B0604030504040204" pitchFamily="50" charset="-128"/>
                <a:ea typeface="メイリオ" panose="020B0604030504040204" pitchFamily="50" charset="-128"/>
              </a:rPr>
              <a:t>②</a:t>
            </a:r>
          </a:p>
        </p:txBody>
      </p:sp>
      <p:sp>
        <p:nvSpPr>
          <p:cNvPr id="17" name="テキスト ボックス 16">
            <a:extLst>
              <a:ext uri="{FF2B5EF4-FFF2-40B4-BE49-F238E27FC236}">
                <a16:creationId xmlns:a16="http://schemas.microsoft.com/office/drawing/2014/main" id="{1E6C1219-65A9-3662-6E89-A3A88AEAD497}"/>
              </a:ext>
            </a:extLst>
          </p:cNvPr>
          <p:cNvSpPr txBox="1"/>
          <p:nvPr/>
        </p:nvSpPr>
        <p:spPr>
          <a:xfrm>
            <a:off x="1517062" y="3437421"/>
            <a:ext cx="553387" cy="397673"/>
          </a:xfrm>
          <a:prstGeom prst="rect">
            <a:avLst/>
          </a:prstGeom>
          <a:noFill/>
        </p:spPr>
        <p:txBody>
          <a:bodyPr wrap="square" rtlCol="0">
            <a:spAutoFit/>
          </a:bodyPr>
          <a:lstStyle/>
          <a:p>
            <a:pPr defTabSz="1007943"/>
            <a:r>
              <a:rPr lang="ja-JP" altLang="en-US" sz="1984" dirty="0">
                <a:solidFill>
                  <a:srgbClr val="FFFF00"/>
                </a:solidFill>
                <a:latin typeface="メイリオ" panose="020B0604030504040204" pitchFamily="50" charset="-128"/>
                <a:ea typeface="メイリオ" panose="020B0604030504040204" pitchFamily="50" charset="-128"/>
              </a:rPr>
              <a:t>③</a:t>
            </a:r>
          </a:p>
        </p:txBody>
      </p:sp>
      <p:cxnSp>
        <p:nvCxnSpPr>
          <p:cNvPr id="19" name="直線矢印コネクタ 18">
            <a:extLst>
              <a:ext uri="{FF2B5EF4-FFF2-40B4-BE49-F238E27FC236}">
                <a16:creationId xmlns:a16="http://schemas.microsoft.com/office/drawing/2014/main" id="{A7605CD5-32EE-F071-D03D-17DD4E4E638C}"/>
              </a:ext>
            </a:extLst>
          </p:cNvPr>
          <p:cNvCxnSpPr>
            <a:cxnSpLocks/>
          </p:cNvCxnSpPr>
          <p:nvPr/>
        </p:nvCxnSpPr>
        <p:spPr>
          <a:xfrm flipV="1">
            <a:off x="9038694" y="3202043"/>
            <a:ext cx="432968" cy="298906"/>
          </a:xfrm>
          <a:prstGeom prst="straightConnector1">
            <a:avLst/>
          </a:prstGeom>
          <a:ln w="41275">
            <a:tailEnd type="triangle" w="lg" len="lg"/>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7AE415BD-0758-EE6A-B17C-8749B60ECEAE}"/>
              </a:ext>
            </a:extLst>
          </p:cNvPr>
          <p:cNvCxnSpPr>
            <a:cxnSpLocks/>
          </p:cNvCxnSpPr>
          <p:nvPr/>
        </p:nvCxnSpPr>
        <p:spPr>
          <a:xfrm flipH="1" flipV="1">
            <a:off x="11606164" y="3197104"/>
            <a:ext cx="355737" cy="298906"/>
          </a:xfrm>
          <a:prstGeom prst="straightConnector1">
            <a:avLst/>
          </a:prstGeom>
          <a:ln w="41275">
            <a:tailEnd type="triangle" w="lg" len="lg"/>
          </a:ln>
        </p:spPr>
        <p:style>
          <a:lnRef idx="1">
            <a:schemeClr val="accent1"/>
          </a:lnRef>
          <a:fillRef idx="0">
            <a:schemeClr val="accent1"/>
          </a:fillRef>
          <a:effectRef idx="0">
            <a:schemeClr val="accent1"/>
          </a:effectRef>
          <a:fontRef idx="minor">
            <a:schemeClr val="tx1"/>
          </a:fontRef>
        </p:style>
      </p:cxnSp>
      <p:sp>
        <p:nvSpPr>
          <p:cNvPr id="25" name="吹き出し: 四角形 24">
            <a:extLst>
              <a:ext uri="{FF2B5EF4-FFF2-40B4-BE49-F238E27FC236}">
                <a16:creationId xmlns:a16="http://schemas.microsoft.com/office/drawing/2014/main" id="{C8FC44D7-E159-2320-BE17-D1C69B60FC5C}"/>
              </a:ext>
            </a:extLst>
          </p:cNvPr>
          <p:cNvSpPr/>
          <p:nvPr/>
        </p:nvSpPr>
        <p:spPr>
          <a:xfrm>
            <a:off x="9629765" y="2173974"/>
            <a:ext cx="1857803" cy="700754"/>
          </a:xfrm>
          <a:prstGeom prst="wedgeRectCallout">
            <a:avLst>
              <a:gd name="adj1" fmla="val -47417"/>
              <a:gd name="adj2" fmla="val 76616"/>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007943"/>
            <a:r>
              <a:rPr lang="ja-JP" altLang="en-US" sz="1543" dirty="0">
                <a:solidFill>
                  <a:srgbClr val="44546A"/>
                </a:solidFill>
                <a:latin typeface="メイリオ" panose="020B0604030504040204" pitchFamily="50" charset="-128"/>
                <a:ea typeface="メイリオ" panose="020B0604030504040204" pitchFamily="50" charset="-128"/>
              </a:rPr>
              <a:t>地下水の流出は谷壁の基底に集中</a:t>
            </a:r>
          </a:p>
        </p:txBody>
      </p:sp>
      <p:sp>
        <p:nvSpPr>
          <p:cNvPr id="5" name="矢印: 右 4">
            <a:extLst>
              <a:ext uri="{FF2B5EF4-FFF2-40B4-BE49-F238E27FC236}">
                <a16:creationId xmlns:a16="http://schemas.microsoft.com/office/drawing/2014/main" id="{2791B543-B82F-4913-827F-901F97B96CB1}"/>
              </a:ext>
            </a:extLst>
          </p:cNvPr>
          <p:cNvSpPr/>
          <p:nvPr/>
        </p:nvSpPr>
        <p:spPr>
          <a:xfrm>
            <a:off x="11689633" y="2811886"/>
            <a:ext cx="609122" cy="385218"/>
          </a:xfrm>
          <a:prstGeom prst="rightArrow">
            <a:avLst/>
          </a:prstGeom>
          <a:solidFill>
            <a:schemeClr val="accent2">
              <a:lumMod val="20000"/>
              <a:lumOff val="80000"/>
              <a:alpha val="7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07943"/>
            <a:endParaRPr lang="ja-JP" altLang="en-US" sz="1984">
              <a:solidFill>
                <a:prstClr val="white"/>
              </a:solidFill>
              <a:latin typeface="游ゴシック" panose="020F0502020204030204"/>
              <a:ea typeface="游ゴシック" panose="020B0400000000000000" pitchFamily="50" charset="-128"/>
            </a:endParaRPr>
          </a:p>
        </p:txBody>
      </p:sp>
      <p:sp>
        <p:nvSpPr>
          <p:cNvPr id="10" name="矢印: 左 9">
            <a:extLst>
              <a:ext uri="{FF2B5EF4-FFF2-40B4-BE49-F238E27FC236}">
                <a16:creationId xmlns:a16="http://schemas.microsoft.com/office/drawing/2014/main" id="{BB22FDC6-CC96-8CE5-83CD-FA7E29AB6B83}"/>
              </a:ext>
            </a:extLst>
          </p:cNvPr>
          <p:cNvSpPr/>
          <p:nvPr/>
        </p:nvSpPr>
        <p:spPr>
          <a:xfrm>
            <a:off x="8815481" y="2811886"/>
            <a:ext cx="609122" cy="385692"/>
          </a:xfrm>
          <a:prstGeom prst="leftArrow">
            <a:avLst/>
          </a:prstGeom>
          <a:solidFill>
            <a:schemeClr val="accent2">
              <a:lumMod val="20000"/>
              <a:lumOff val="80000"/>
              <a:alpha val="7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07943"/>
            <a:endParaRPr lang="ja-JP" altLang="en-US" sz="1984" dirty="0">
              <a:solidFill>
                <a:prstClr val="white"/>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855152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50A9106-66BA-005C-13AC-DB9D58FEF52F}"/>
              </a:ext>
            </a:extLst>
          </p:cNvPr>
          <p:cNvSpPr txBox="1"/>
          <p:nvPr/>
        </p:nvSpPr>
        <p:spPr>
          <a:xfrm>
            <a:off x="87631" y="136855"/>
            <a:ext cx="9450749" cy="1042273"/>
          </a:xfrm>
          <a:prstGeom prst="rect">
            <a:avLst/>
          </a:prstGeom>
          <a:noFill/>
        </p:spPr>
        <p:txBody>
          <a:bodyPr wrap="square" rtlCol="0">
            <a:spAutoFit/>
          </a:bodyPr>
          <a:lstStyle/>
          <a:p>
            <a:pPr defTabSz="1007943"/>
            <a:r>
              <a:rPr lang="ja-JP" altLang="en-US" sz="3968" dirty="0">
                <a:solidFill>
                  <a:prstClr val="black"/>
                </a:solidFill>
                <a:latin typeface="メイリオ" panose="020B0604030504040204" pitchFamily="50" charset="-128"/>
                <a:ea typeface="メイリオ" panose="020B0604030504040204" pitchFamily="50" charset="-128"/>
              </a:rPr>
              <a:t>広い大きな谷は谷埋め型</a:t>
            </a:r>
            <a:endParaRPr lang="en-US" altLang="ja-JP" sz="3968" dirty="0">
              <a:solidFill>
                <a:prstClr val="black"/>
              </a:solidFill>
              <a:latin typeface="メイリオ" panose="020B0604030504040204" pitchFamily="50" charset="-128"/>
              <a:ea typeface="メイリオ" panose="020B0604030504040204" pitchFamily="50" charset="-128"/>
            </a:endParaRPr>
          </a:p>
          <a:p>
            <a:pPr defTabSz="1007943"/>
            <a:r>
              <a:rPr lang="ja-JP" altLang="en-US" sz="2205" dirty="0">
                <a:solidFill>
                  <a:prstClr val="black"/>
                </a:solidFill>
                <a:latin typeface="メイリオ" panose="020B0604030504040204" pitchFamily="50" charset="-128"/>
                <a:ea typeface="メイリオ" panose="020B0604030504040204" pitchFamily="50" charset="-128"/>
              </a:rPr>
              <a:t>氷期の海水準低下を記録</a:t>
            </a:r>
          </a:p>
        </p:txBody>
      </p:sp>
      <p:pic>
        <p:nvPicPr>
          <p:cNvPr id="5" name="Picture 1">
            <a:extLst>
              <a:ext uri="{FF2B5EF4-FFF2-40B4-BE49-F238E27FC236}">
                <a16:creationId xmlns:a16="http://schemas.microsoft.com/office/drawing/2014/main" id="{6BDE1CD8-896E-CCDC-57E1-8C6C3988C7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895" y="1130437"/>
            <a:ext cx="5309975" cy="2986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2">
            <a:extLst>
              <a:ext uri="{FF2B5EF4-FFF2-40B4-BE49-F238E27FC236}">
                <a16:creationId xmlns:a16="http://schemas.microsoft.com/office/drawing/2014/main" id="{25D861BE-6CC5-FBE4-6AFB-43916F877E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6701" y="328178"/>
            <a:ext cx="3961524" cy="39046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3">
            <a:extLst>
              <a:ext uri="{FF2B5EF4-FFF2-40B4-BE49-F238E27FC236}">
                <a16:creationId xmlns:a16="http://schemas.microsoft.com/office/drawing/2014/main" id="{F5315E17-E07E-D864-330B-D65B0FFB1390}"/>
              </a:ext>
            </a:extLst>
          </p:cNvPr>
          <p:cNvSpPr txBox="1">
            <a:spLocks noChangeArrowheads="1"/>
          </p:cNvSpPr>
          <p:nvPr/>
        </p:nvSpPr>
        <p:spPr bwMode="auto">
          <a:xfrm>
            <a:off x="9839306" y="2955351"/>
            <a:ext cx="3876982" cy="1755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8" tIns="96827" rIns="99208" bIns="49604"/>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3200">
                <a:solidFill>
                  <a:srgbClr val="000000"/>
                </a:solidFill>
                <a:latin typeface="Arial" panose="020B0604020202020204" pitchFamily="34" charset="0"/>
                <a:ea typeface="ＭＳ Ｐゴシック" panose="020B0600070205080204" pitchFamily="50" charset="-128"/>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800">
                <a:solidFill>
                  <a:srgbClr val="000000"/>
                </a:solidFill>
                <a:latin typeface="Arial" panose="020B0604020202020204" pitchFamily="34" charset="0"/>
                <a:ea typeface="ＭＳ Ｐゴシック" panose="020B0600070205080204" pitchFamily="50" charset="-128"/>
                <a:cs typeface="Arial Unicode MS" panose="020B0604020202020204" charset="0"/>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400">
                <a:solidFill>
                  <a:srgbClr val="000000"/>
                </a:solidFill>
                <a:latin typeface="Arial" panose="020B0604020202020204" pitchFamily="34" charset="0"/>
                <a:ea typeface="ＭＳ Ｐゴシック" panose="020B0600070205080204" pitchFamily="50" charset="-128"/>
                <a:cs typeface="Arial Unicode MS" panose="020B0604020202020204" charset="0"/>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Arial" panose="020B0604020202020204" pitchFamily="34" charset="0"/>
                <a:ea typeface="ＭＳ Ｐゴシック" panose="020B0600070205080204" pitchFamily="50" charset="-128"/>
                <a:cs typeface="Arial Unicode MS" panose="020B0604020202020204" charset="0"/>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Arial" panose="020B0604020202020204" pitchFamily="34" charset="0"/>
                <a:ea typeface="ＭＳ Ｐゴシック" panose="020B0600070205080204" pitchFamily="50" charset="-128"/>
                <a:cs typeface="Arial Unicode MS" panose="020B0604020202020204"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Arial" panose="020B0604020202020204" pitchFamily="34" charset="0"/>
                <a:ea typeface="ＭＳ Ｐゴシック" panose="020B0600070205080204" pitchFamily="50" charset="-128"/>
                <a:cs typeface="Arial Unicode MS" panose="020B0604020202020204"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Arial" panose="020B0604020202020204" pitchFamily="34" charset="0"/>
                <a:ea typeface="ＭＳ Ｐゴシック" panose="020B0600070205080204" pitchFamily="50" charset="-128"/>
                <a:cs typeface="Arial Unicode MS" panose="020B0604020202020204"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Arial" panose="020B0604020202020204" pitchFamily="34" charset="0"/>
                <a:ea typeface="ＭＳ Ｐゴシック" panose="020B0600070205080204" pitchFamily="50" charset="-128"/>
                <a:cs typeface="Arial Unicode MS" panose="020B0604020202020204"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Arial" panose="020B0604020202020204" pitchFamily="34" charset="0"/>
                <a:ea typeface="ＭＳ Ｐゴシック" panose="020B0600070205080204" pitchFamily="50" charset="-128"/>
                <a:cs typeface="Arial Unicode MS" panose="020B0604020202020204" charset="0"/>
              </a:defRPr>
            </a:lvl9pPr>
          </a:lstStyle>
          <a:p>
            <a:pPr defTabSz="1007943">
              <a:lnSpc>
                <a:spcPct val="83000"/>
              </a:lnSpc>
              <a:spcAft>
                <a:spcPct val="0"/>
              </a:spcAft>
              <a:tabLst>
                <a:tab pos="797955" algn="l"/>
                <a:tab pos="1595910" algn="l"/>
                <a:tab pos="2393865" algn="l"/>
                <a:tab pos="3191820" algn="l"/>
                <a:tab pos="3989775" algn="l"/>
                <a:tab pos="4787730" algn="l"/>
                <a:tab pos="5585685" algn="l"/>
              </a:tabLst>
            </a:pPr>
            <a:r>
              <a:rPr lang="en-US" altLang="ja-JP" sz="1764" dirty="0">
                <a:latin typeface="メイリオ" panose="020B0604030504040204" pitchFamily="50" charset="-128"/>
                <a:ea typeface="メイリオ" panose="020B0604030504040204" pitchFamily="50" charset="-128"/>
              </a:rPr>
              <a:t>(</a:t>
            </a:r>
            <a:r>
              <a:rPr lang="ja-JP" altLang="en-US" sz="1764" dirty="0">
                <a:latin typeface="メイリオ" panose="020B0604030504040204" pitchFamily="50" charset="-128"/>
                <a:ea typeface="メイリオ" panose="020B0604030504040204" pitchFamily="50" charset="-128"/>
              </a:rPr>
              <a:t>左）</a:t>
            </a:r>
            <a:r>
              <a:rPr lang="ja-JP" altLang="ja-JP" sz="1764" dirty="0">
                <a:latin typeface="メイリオ" panose="020B0604030504040204" pitchFamily="50" charset="-128"/>
                <a:ea typeface="メイリオ" panose="020B0604030504040204" pitchFamily="50" charset="-128"/>
              </a:rPr>
              <a:t>新川低地の地質断面図</a:t>
            </a:r>
            <a:endParaRPr lang="en-US" altLang="ja-JP" sz="1764" dirty="0">
              <a:latin typeface="メイリオ" panose="020B0604030504040204" pitchFamily="50" charset="-128"/>
              <a:ea typeface="メイリオ" panose="020B0604030504040204" pitchFamily="50" charset="-128"/>
            </a:endParaRPr>
          </a:p>
          <a:p>
            <a:pPr defTabSz="1007943">
              <a:lnSpc>
                <a:spcPct val="83000"/>
              </a:lnSpc>
              <a:spcAft>
                <a:spcPct val="0"/>
              </a:spcAft>
              <a:tabLst>
                <a:tab pos="797955" algn="l"/>
                <a:tab pos="1595910" algn="l"/>
                <a:tab pos="2393865" algn="l"/>
                <a:tab pos="3191820" algn="l"/>
                <a:tab pos="3989775" algn="l"/>
                <a:tab pos="4787730" algn="l"/>
                <a:tab pos="5585685" algn="l"/>
              </a:tabLst>
            </a:pPr>
            <a:r>
              <a:rPr lang="ja-JP" altLang="ja-JP" sz="1543" dirty="0">
                <a:latin typeface="メイリオ" panose="020B0604030504040204" pitchFamily="50" charset="-128"/>
                <a:ea typeface="メイリオ" panose="020B0604030504040204" pitchFamily="50" charset="-128"/>
              </a:rPr>
              <a:t>（八千代市、</a:t>
            </a:r>
            <a:r>
              <a:rPr lang="de-DE" altLang="ja-JP" sz="1543" dirty="0">
                <a:latin typeface="メイリオ" panose="020B0604030504040204" pitchFamily="50" charset="-128"/>
                <a:ea typeface="メイリオ" panose="020B0604030504040204" pitchFamily="50" charset="-128"/>
              </a:rPr>
              <a:t>2002</a:t>
            </a:r>
            <a:r>
              <a:rPr lang="ja-JP" altLang="ja-JP" sz="1543" dirty="0">
                <a:latin typeface="メイリオ" panose="020B0604030504040204" pitchFamily="50" charset="-128"/>
                <a:ea typeface="メイリオ" panose="020B0604030504040204" pitchFamily="50" charset="-128"/>
              </a:rPr>
              <a:t>年）</a:t>
            </a:r>
          </a:p>
          <a:p>
            <a:pPr defTabSz="1007943">
              <a:lnSpc>
                <a:spcPct val="83000"/>
              </a:lnSpc>
              <a:spcAft>
                <a:spcPct val="0"/>
              </a:spcAft>
              <a:tabLst>
                <a:tab pos="797955" algn="l"/>
                <a:tab pos="1595910" algn="l"/>
                <a:tab pos="2393865" algn="l"/>
                <a:tab pos="3191820" algn="l"/>
                <a:tab pos="3989775" algn="l"/>
                <a:tab pos="4787730" algn="l"/>
                <a:tab pos="5585685" algn="l"/>
              </a:tabLst>
            </a:pPr>
            <a:endParaRPr lang="de-DE" altLang="ja-JP" sz="1764" dirty="0">
              <a:latin typeface="メイリオ" panose="020B0604030504040204" pitchFamily="50" charset="-128"/>
              <a:ea typeface="メイリオ" panose="020B0604030504040204" pitchFamily="50" charset="-128"/>
            </a:endParaRPr>
          </a:p>
          <a:p>
            <a:pPr defTabSz="1007943">
              <a:lnSpc>
                <a:spcPct val="83000"/>
              </a:lnSpc>
              <a:spcAft>
                <a:spcPct val="0"/>
              </a:spcAft>
              <a:tabLst>
                <a:tab pos="797955" algn="l"/>
                <a:tab pos="1595910" algn="l"/>
                <a:tab pos="2393865" algn="l"/>
                <a:tab pos="3191820" algn="l"/>
                <a:tab pos="3989775" algn="l"/>
                <a:tab pos="4787730" algn="l"/>
                <a:tab pos="5585685" algn="l"/>
              </a:tabLst>
            </a:pPr>
            <a:r>
              <a:rPr lang="de-DE" altLang="ja-JP" sz="1543" dirty="0">
                <a:latin typeface="メイリオ" panose="020B0604030504040204" pitchFamily="50" charset="-128"/>
                <a:ea typeface="メイリオ" panose="020B0604030504040204" pitchFamily="50" charset="-128"/>
              </a:rPr>
              <a:t>10m</a:t>
            </a:r>
            <a:r>
              <a:rPr lang="ja-JP" altLang="ja-JP" sz="1543" dirty="0">
                <a:latin typeface="メイリオ" panose="020B0604030504040204" pitchFamily="50" charset="-128"/>
                <a:ea typeface="メイリオ" panose="020B0604030504040204" pitchFamily="50" charset="-128"/>
              </a:rPr>
              <a:t>くらいの谷が穿たれていた．．．</a:t>
            </a:r>
          </a:p>
          <a:p>
            <a:pPr defTabSz="1007943">
              <a:lnSpc>
                <a:spcPct val="83000"/>
              </a:lnSpc>
              <a:spcAft>
                <a:spcPct val="0"/>
              </a:spcAft>
              <a:tabLst>
                <a:tab pos="797955" algn="l"/>
                <a:tab pos="1595910" algn="l"/>
                <a:tab pos="2393865" algn="l"/>
                <a:tab pos="3191820" algn="l"/>
                <a:tab pos="3989775" algn="l"/>
                <a:tab pos="4787730" algn="l"/>
                <a:tab pos="5585685" algn="l"/>
              </a:tabLst>
            </a:pPr>
            <a:r>
              <a:rPr lang="ja-JP" altLang="ja-JP" sz="1543" dirty="0">
                <a:latin typeface="メイリオ" panose="020B0604030504040204" pitchFamily="50" charset="-128"/>
                <a:ea typeface="メイリオ" panose="020B0604030504040204" pitchFamily="50" charset="-128"/>
              </a:rPr>
              <a:t>あのナウマン像もこの谷を．．．</a:t>
            </a:r>
          </a:p>
        </p:txBody>
      </p:sp>
      <p:pic>
        <p:nvPicPr>
          <p:cNvPr id="8" name="Picture 4">
            <a:extLst>
              <a:ext uri="{FF2B5EF4-FFF2-40B4-BE49-F238E27FC236}">
                <a16:creationId xmlns:a16="http://schemas.microsoft.com/office/drawing/2014/main" id="{62E8E4B6-90F2-A467-69C9-52A57F9533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0589" y="2227349"/>
            <a:ext cx="430564" cy="3448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 Box 5">
            <a:extLst>
              <a:ext uri="{FF2B5EF4-FFF2-40B4-BE49-F238E27FC236}">
                <a16:creationId xmlns:a16="http://schemas.microsoft.com/office/drawing/2014/main" id="{AF0F0ACC-0166-274C-AD09-4753801E5A38}"/>
              </a:ext>
            </a:extLst>
          </p:cNvPr>
          <p:cNvSpPr txBox="1">
            <a:spLocks noChangeArrowheads="1"/>
          </p:cNvSpPr>
          <p:nvPr/>
        </p:nvSpPr>
        <p:spPr bwMode="auto">
          <a:xfrm>
            <a:off x="8888786" y="2812439"/>
            <a:ext cx="630158" cy="2407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8" tIns="49604" rIns="99208" bIns="49604"/>
          <a:lstStyle>
            <a:lvl1pPr>
              <a:lnSpc>
                <a:spcPct val="93000"/>
              </a:lnSpc>
              <a:spcAft>
                <a:spcPts val="1425"/>
              </a:spcAft>
              <a:buClr>
                <a:srgbClr val="000000"/>
              </a:buClr>
              <a:buSzPct val="100000"/>
              <a:buFont typeface="Times New Roman" panose="02020603050405020304" pitchFamily="18" charset="0"/>
              <a:tabLst>
                <a:tab pos="723900" algn="l"/>
              </a:tabLst>
              <a:defRPr sz="3200">
                <a:solidFill>
                  <a:srgbClr val="000000"/>
                </a:solidFill>
                <a:latin typeface="Arial" panose="020B0604020202020204" pitchFamily="34" charset="0"/>
                <a:ea typeface="ＭＳ Ｐゴシック" panose="020B0600070205080204" pitchFamily="50" charset="-128"/>
              </a:defRPr>
            </a:lvl1pPr>
            <a:lvl2pPr>
              <a:lnSpc>
                <a:spcPct val="93000"/>
              </a:lnSpc>
              <a:spcAft>
                <a:spcPts val="1138"/>
              </a:spcAft>
              <a:buClr>
                <a:srgbClr val="000000"/>
              </a:buClr>
              <a:buSzPct val="100000"/>
              <a:buFont typeface="Times New Roman" panose="02020603050405020304" pitchFamily="18" charset="0"/>
              <a:tabLst>
                <a:tab pos="723900" algn="l"/>
              </a:tabLst>
              <a:defRPr sz="2800">
                <a:solidFill>
                  <a:srgbClr val="000000"/>
                </a:solidFill>
                <a:latin typeface="Arial" panose="020B0604020202020204" pitchFamily="34" charset="0"/>
                <a:ea typeface="ＭＳ Ｐゴシック" panose="020B0600070205080204" pitchFamily="50" charset="-128"/>
                <a:cs typeface="Arial Unicode MS" panose="020B0604020202020204" charset="0"/>
              </a:defRPr>
            </a:lvl2pPr>
            <a:lvl3pPr>
              <a:lnSpc>
                <a:spcPct val="93000"/>
              </a:lnSpc>
              <a:spcAft>
                <a:spcPts val="850"/>
              </a:spcAft>
              <a:buClr>
                <a:srgbClr val="000000"/>
              </a:buClr>
              <a:buSzPct val="100000"/>
              <a:buFont typeface="Times New Roman" panose="02020603050405020304" pitchFamily="18" charset="0"/>
              <a:tabLst>
                <a:tab pos="723900" algn="l"/>
              </a:tabLst>
              <a:defRPr sz="2400">
                <a:solidFill>
                  <a:srgbClr val="000000"/>
                </a:solidFill>
                <a:latin typeface="Arial" panose="020B0604020202020204" pitchFamily="34" charset="0"/>
                <a:ea typeface="ＭＳ Ｐゴシック" panose="020B0600070205080204" pitchFamily="50" charset="-128"/>
                <a:cs typeface="Arial Unicode MS" panose="020B0604020202020204" charset="0"/>
              </a:defRPr>
            </a:lvl3pPr>
            <a:lvl4pPr>
              <a:lnSpc>
                <a:spcPct val="93000"/>
              </a:lnSpc>
              <a:spcAft>
                <a:spcPts val="575"/>
              </a:spcAft>
              <a:buClr>
                <a:srgbClr val="000000"/>
              </a:buClr>
              <a:buSzPct val="100000"/>
              <a:buFont typeface="Times New Roman" panose="02020603050405020304" pitchFamily="18" charset="0"/>
              <a:tabLst>
                <a:tab pos="723900" algn="l"/>
              </a:tabLst>
              <a:defRPr sz="2000">
                <a:solidFill>
                  <a:srgbClr val="000000"/>
                </a:solidFill>
                <a:latin typeface="Arial" panose="020B0604020202020204" pitchFamily="34" charset="0"/>
                <a:ea typeface="ＭＳ Ｐゴシック" panose="020B0600070205080204" pitchFamily="50" charset="-128"/>
                <a:cs typeface="Arial Unicode MS" panose="020B0604020202020204" charset="0"/>
              </a:defRPr>
            </a:lvl4pPr>
            <a:lvl5pPr>
              <a:lnSpc>
                <a:spcPct val="93000"/>
              </a:lnSpc>
              <a:spcAft>
                <a:spcPts val="288"/>
              </a:spcAft>
              <a:buClr>
                <a:srgbClr val="000000"/>
              </a:buClr>
              <a:buSzPct val="100000"/>
              <a:buFont typeface="Times New Roman" panose="02020603050405020304" pitchFamily="18" charset="0"/>
              <a:tabLst>
                <a:tab pos="723900" algn="l"/>
              </a:tabLst>
              <a:defRPr sz="2000">
                <a:solidFill>
                  <a:srgbClr val="000000"/>
                </a:solidFill>
                <a:latin typeface="Arial" panose="020B0604020202020204" pitchFamily="34" charset="0"/>
                <a:ea typeface="ＭＳ Ｐゴシック" panose="020B0600070205080204" pitchFamily="50" charset="-128"/>
                <a:cs typeface="Arial Unicode MS" panose="020B0604020202020204"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Arial" panose="020B0604020202020204" pitchFamily="34" charset="0"/>
                <a:ea typeface="ＭＳ Ｐゴシック" panose="020B0600070205080204" pitchFamily="50" charset="-128"/>
                <a:cs typeface="Arial Unicode MS" panose="020B0604020202020204"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Arial" panose="020B0604020202020204" pitchFamily="34" charset="0"/>
                <a:ea typeface="ＭＳ Ｐゴシック" panose="020B0600070205080204" pitchFamily="50" charset="-128"/>
                <a:cs typeface="Arial Unicode MS" panose="020B0604020202020204"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Arial" panose="020B0604020202020204" pitchFamily="34" charset="0"/>
                <a:ea typeface="ＭＳ Ｐゴシック" panose="020B0600070205080204" pitchFamily="50" charset="-128"/>
                <a:cs typeface="Arial Unicode MS" panose="020B0604020202020204"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Arial" panose="020B0604020202020204" pitchFamily="34" charset="0"/>
                <a:ea typeface="ＭＳ Ｐゴシック" panose="020B0600070205080204" pitchFamily="50" charset="-128"/>
                <a:cs typeface="Arial Unicode MS" panose="020B0604020202020204" charset="0"/>
              </a:defRPr>
            </a:lvl9pPr>
          </a:lstStyle>
          <a:p>
            <a:pPr defTabSz="1007943">
              <a:lnSpc>
                <a:spcPct val="118000"/>
              </a:lnSpc>
              <a:spcAft>
                <a:spcPct val="0"/>
              </a:spcAft>
              <a:tabLst>
                <a:tab pos="797955" algn="l"/>
              </a:tabLst>
            </a:pPr>
            <a:r>
              <a:rPr lang="de-DE" altLang="ja-JP" sz="1213" dirty="0">
                <a:solidFill>
                  <a:srgbClr val="FF3333"/>
                </a:solidFill>
                <a:latin typeface="メイリオ" panose="020B0604030504040204" pitchFamily="50" charset="-128"/>
                <a:ea typeface="メイリオ" panose="020B0604030504040204" pitchFamily="50" charset="-128"/>
              </a:rPr>
              <a:t>-10m</a:t>
            </a:r>
          </a:p>
        </p:txBody>
      </p:sp>
      <p:pic>
        <p:nvPicPr>
          <p:cNvPr id="11" name="図 10">
            <a:extLst>
              <a:ext uri="{FF2B5EF4-FFF2-40B4-BE49-F238E27FC236}">
                <a16:creationId xmlns:a16="http://schemas.microsoft.com/office/drawing/2014/main" id="{60EF814E-D690-6B49-8E52-8B8611FDBB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0459" y="4373450"/>
            <a:ext cx="4916259" cy="3144997"/>
          </a:xfrm>
          <a:prstGeom prst="rect">
            <a:avLst/>
          </a:prstGeom>
        </p:spPr>
      </p:pic>
      <p:pic>
        <p:nvPicPr>
          <p:cNvPr id="13" name="図 12">
            <a:extLst>
              <a:ext uri="{FF2B5EF4-FFF2-40B4-BE49-F238E27FC236}">
                <a16:creationId xmlns:a16="http://schemas.microsoft.com/office/drawing/2014/main" id="{EFE26E4B-E77E-FBF3-AD6D-1E51D87431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894" y="4848862"/>
            <a:ext cx="2139437" cy="2710813"/>
          </a:xfrm>
          <a:prstGeom prst="rect">
            <a:avLst/>
          </a:prstGeom>
        </p:spPr>
      </p:pic>
      <p:sp>
        <p:nvSpPr>
          <p:cNvPr id="14" name="テキスト ボックス 13">
            <a:extLst>
              <a:ext uri="{FF2B5EF4-FFF2-40B4-BE49-F238E27FC236}">
                <a16:creationId xmlns:a16="http://schemas.microsoft.com/office/drawing/2014/main" id="{25A64060-CFFF-096A-F15F-D53C6316ACCE}"/>
              </a:ext>
            </a:extLst>
          </p:cNvPr>
          <p:cNvSpPr txBox="1"/>
          <p:nvPr/>
        </p:nvSpPr>
        <p:spPr>
          <a:xfrm>
            <a:off x="3789895" y="4373778"/>
            <a:ext cx="3809483" cy="295915"/>
          </a:xfrm>
          <a:prstGeom prst="rect">
            <a:avLst/>
          </a:prstGeom>
          <a:noFill/>
        </p:spPr>
        <p:txBody>
          <a:bodyPr wrap="square" rtlCol="0">
            <a:spAutoFit/>
          </a:bodyPr>
          <a:lstStyle/>
          <a:p>
            <a:pPr defTabSz="1007943"/>
            <a:r>
              <a:rPr lang="en-US" altLang="ja-JP" sz="1323" dirty="0">
                <a:solidFill>
                  <a:prstClr val="black"/>
                </a:solidFill>
                <a:latin typeface="メイリオ" panose="020B0604030504040204" pitchFamily="50" charset="-128"/>
                <a:ea typeface="メイリオ" panose="020B0604030504040204" pitchFamily="50" charset="-128"/>
              </a:rPr>
              <a:t>(</a:t>
            </a:r>
            <a:r>
              <a:rPr lang="ja-JP" altLang="en-US" sz="1323" dirty="0">
                <a:solidFill>
                  <a:prstClr val="black"/>
                </a:solidFill>
                <a:latin typeface="メイリオ" panose="020B0604030504040204" pitchFamily="50" charset="-128"/>
                <a:ea typeface="メイリオ" panose="020B0604030504040204" pitchFamily="50" charset="-128"/>
              </a:rPr>
              <a:t>アーバンクボタ</a:t>
            </a:r>
            <a:r>
              <a:rPr lang="en-US" altLang="ja-JP" sz="1323" dirty="0">
                <a:solidFill>
                  <a:prstClr val="black"/>
                </a:solidFill>
                <a:latin typeface="メイリオ" panose="020B0604030504040204" pitchFamily="50" charset="-128"/>
                <a:ea typeface="メイリオ" panose="020B0604030504040204" pitchFamily="50" charset="-128"/>
              </a:rPr>
              <a:t>No.27</a:t>
            </a:r>
            <a:r>
              <a:rPr lang="ja-JP" altLang="en-US" sz="1323" dirty="0">
                <a:solidFill>
                  <a:prstClr val="black"/>
                </a:solidFill>
                <a:latin typeface="メイリオ" panose="020B0604030504040204" pitchFamily="50" charset="-128"/>
                <a:ea typeface="メイリオ" panose="020B0604030504040204" pitchFamily="50" charset="-128"/>
              </a:rPr>
              <a:t>、地下水）</a:t>
            </a:r>
          </a:p>
        </p:txBody>
      </p:sp>
      <p:pic>
        <p:nvPicPr>
          <p:cNvPr id="16" name="図 15">
            <a:extLst>
              <a:ext uri="{FF2B5EF4-FFF2-40B4-BE49-F238E27FC236}">
                <a16:creationId xmlns:a16="http://schemas.microsoft.com/office/drawing/2014/main" id="{35ECACA2-D800-262B-086E-A272570083EE}"/>
              </a:ext>
            </a:extLst>
          </p:cNvPr>
          <p:cNvPicPr>
            <a:picLocks noChangeAspect="1"/>
          </p:cNvPicPr>
          <p:nvPr/>
        </p:nvPicPr>
        <p:blipFill>
          <a:blip r:embed="rId7"/>
          <a:stretch>
            <a:fillRect/>
          </a:stretch>
        </p:blipFill>
        <p:spPr>
          <a:xfrm>
            <a:off x="10057654" y="343130"/>
            <a:ext cx="2860569" cy="2160328"/>
          </a:xfrm>
          <a:prstGeom prst="rect">
            <a:avLst/>
          </a:prstGeom>
        </p:spPr>
      </p:pic>
      <p:cxnSp>
        <p:nvCxnSpPr>
          <p:cNvPr id="18" name="直線コネクタ 17">
            <a:extLst>
              <a:ext uri="{FF2B5EF4-FFF2-40B4-BE49-F238E27FC236}">
                <a16:creationId xmlns:a16="http://schemas.microsoft.com/office/drawing/2014/main" id="{2D9A4565-704D-F10E-F12A-884F25AE158D}"/>
              </a:ext>
            </a:extLst>
          </p:cNvPr>
          <p:cNvCxnSpPr/>
          <p:nvPr/>
        </p:nvCxnSpPr>
        <p:spPr>
          <a:xfrm>
            <a:off x="103936" y="4321742"/>
            <a:ext cx="1323684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CA2EC9CE-6A84-0A81-BB17-E69D53CB7673}"/>
              </a:ext>
            </a:extLst>
          </p:cNvPr>
          <p:cNvSpPr txBox="1"/>
          <p:nvPr/>
        </p:nvSpPr>
        <p:spPr>
          <a:xfrm>
            <a:off x="553565" y="1195712"/>
            <a:ext cx="3270917" cy="363818"/>
          </a:xfrm>
          <a:prstGeom prst="rect">
            <a:avLst/>
          </a:prstGeom>
          <a:noFill/>
        </p:spPr>
        <p:txBody>
          <a:bodyPr wrap="square" rtlCol="0">
            <a:spAutoFit/>
          </a:bodyPr>
          <a:lstStyle/>
          <a:p>
            <a:pPr defTabSz="1007943"/>
            <a:r>
              <a:rPr lang="ja-JP" altLang="en-US" sz="1764" dirty="0">
                <a:solidFill>
                  <a:srgbClr val="44546A"/>
                </a:solidFill>
                <a:latin typeface="メイリオ" panose="020B0604030504040204" pitchFamily="50" charset="-128"/>
                <a:ea typeface="メイリオ" panose="020B0604030504040204" pitchFamily="50" charset="-128"/>
              </a:rPr>
              <a:t>八千代市新川低地</a:t>
            </a:r>
          </a:p>
        </p:txBody>
      </p:sp>
      <p:sp>
        <p:nvSpPr>
          <p:cNvPr id="20" name="テキスト ボックス 19">
            <a:extLst>
              <a:ext uri="{FF2B5EF4-FFF2-40B4-BE49-F238E27FC236}">
                <a16:creationId xmlns:a16="http://schemas.microsoft.com/office/drawing/2014/main" id="{DBE35473-BCA0-6E76-552B-1EFC5CB1BCD2}"/>
              </a:ext>
            </a:extLst>
          </p:cNvPr>
          <p:cNvSpPr txBox="1"/>
          <p:nvPr/>
        </p:nvSpPr>
        <p:spPr>
          <a:xfrm>
            <a:off x="346047" y="4392533"/>
            <a:ext cx="3270917" cy="363818"/>
          </a:xfrm>
          <a:prstGeom prst="rect">
            <a:avLst/>
          </a:prstGeom>
          <a:noFill/>
        </p:spPr>
        <p:txBody>
          <a:bodyPr wrap="square" rtlCol="0">
            <a:spAutoFit/>
          </a:bodyPr>
          <a:lstStyle/>
          <a:p>
            <a:pPr defTabSz="1007943"/>
            <a:r>
              <a:rPr lang="ja-JP" altLang="en-US" sz="1764" dirty="0">
                <a:solidFill>
                  <a:srgbClr val="44546A"/>
                </a:solidFill>
                <a:latin typeface="メイリオ" panose="020B0604030504040204" pitchFamily="50" charset="-128"/>
                <a:ea typeface="メイリオ" panose="020B0604030504040204" pitchFamily="50" charset="-128"/>
              </a:rPr>
              <a:t>北印旛沼周辺</a:t>
            </a:r>
          </a:p>
        </p:txBody>
      </p:sp>
      <p:sp>
        <p:nvSpPr>
          <p:cNvPr id="21" name="テキスト ボックス 20">
            <a:extLst>
              <a:ext uri="{FF2B5EF4-FFF2-40B4-BE49-F238E27FC236}">
                <a16:creationId xmlns:a16="http://schemas.microsoft.com/office/drawing/2014/main" id="{94095A43-EAB7-0D70-840B-6EE6C3418199}"/>
              </a:ext>
            </a:extLst>
          </p:cNvPr>
          <p:cNvSpPr txBox="1"/>
          <p:nvPr/>
        </p:nvSpPr>
        <p:spPr>
          <a:xfrm>
            <a:off x="8152766" y="4832259"/>
            <a:ext cx="5039783" cy="2806538"/>
          </a:xfrm>
          <a:prstGeom prst="rect">
            <a:avLst/>
          </a:prstGeom>
          <a:noFill/>
        </p:spPr>
        <p:txBody>
          <a:bodyPr wrap="square" rtlCol="0">
            <a:spAutoFit/>
          </a:bodyPr>
          <a:lstStyle/>
          <a:p>
            <a:pPr defTabSz="1007943"/>
            <a:r>
              <a:rPr lang="ja-JP" altLang="en-US" sz="1984" dirty="0">
                <a:solidFill>
                  <a:prstClr val="black"/>
                </a:solidFill>
                <a:latin typeface="メイリオ" panose="020B0604030504040204" pitchFamily="50" charset="-128"/>
                <a:ea typeface="メイリオ" panose="020B0604030504040204" pitchFamily="50" charset="-128"/>
              </a:rPr>
              <a:t>○氷期の海水準低下期に穿たれた谷は新川低地</a:t>
            </a:r>
            <a:r>
              <a:rPr lang="en-US" altLang="ja-JP" sz="1984" dirty="0">
                <a:solidFill>
                  <a:prstClr val="black"/>
                </a:solidFill>
                <a:latin typeface="メイリオ" panose="020B0604030504040204" pitchFamily="50" charset="-128"/>
                <a:ea typeface="メイリオ" panose="020B0604030504040204" pitchFamily="50" charset="-128"/>
              </a:rPr>
              <a:t>(</a:t>
            </a:r>
            <a:r>
              <a:rPr lang="ja-JP" altLang="en-US" sz="1984" dirty="0">
                <a:solidFill>
                  <a:prstClr val="black"/>
                </a:solidFill>
                <a:latin typeface="メイリオ" panose="020B0604030504040204" pitchFamily="50" charset="-128"/>
                <a:ea typeface="メイリオ" panose="020B0604030504040204" pitchFamily="50" charset="-128"/>
              </a:rPr>
              <a:t>桑納川合流点付近）で</a:t>
            </a:r>
            <a:r>
              <a:rPr lang="en-US" altLang="ja-JP" sz="1984" dirty="0">
                <a:solidFill>
                  <a:prstClr val="black"/>
                </a:solidFill>
                <a:latin typeface="メイリオ" panose="020B0604030504040204" pitchFamily="50" charset="-128"/>
                <a:ea typeface="メイリオ" panose="020B0604030504040204" pitchFamily="50" charset="-128"/>
              </a:rPr>
              <a:t>30</a:t>
            </a:r>
            <a:r>
              <a:rPr lang="ja-JP" altLang="en-US" sz="1984" dirty="0">
                <a:solidFill>
                  <a:prstClr val="black"/>
                </a:solidFill>
                <a:latin typeface="メイリオ" panose="020B0604030504040204" pitchFamily="50" charset="-128"/>
                <a:ea typeface="メイリオ" panose="020B0604030504040204" pitchFamily="50" charset="-128"/>
              </a:rPr>
              <a:t>数</a:t>
            </a:r>
            <a:r>
              <a:rPr lang="en-US" altLang="ja-JP" sz="1984" dirty="0">
                <a:solidFill>
                  <a:prstClr val="black"/>
                </a:solidFill>
                <a:latin typeface="メイリオ" panose="020B0604030504040204" pitchFamily="50" charset="-128"/>
                <a:ea typeface="メイリオ" panose="020B0604030504040204" pitchFamily="50" charset="-128"/>
              </a:rPr>
              <a:t>m</a:t>
            </a:r>
            <a:r>
              <a:rPr lang="ja-JP" altLang="en-US" sz="1984" dirty="0">
                <a:solidFill>
                  <a:prstClr val="black"/>
                </a:solidFill>
                <a:latin typeface="メイリオ" panose="020B0604030504040204" pitchFamily="50" charset="-128"/>
                <a:ea typeface="メイリオ" panose="020B0604030504040204" pitchFamily="50" charset="-128"/>
              </a:rPr>
              <a:t>、北印旛沼付近では</a:t>
            </a:r>
            <a:r>
              <a:rPr lang="en-US" altLang="ja-JP" sz="1984" dirty="0">
                <a:solidFill>
                  <a:prstClr val="black"/>
                </a:solidFill>
                <a:latin typeface="メイリオ" panose="020B0604030504040204" pitchFamily="50" charset="-128"/>
                <a:ea typeface="メイリオ" panose="020B0604030504040204" pitchFamily="50" charset="-128"/>
              </a:rPr>
              <a:t>50</a:t>
            </a:r>
            <a:r>
              <a:rPr lang="ja-JP" altLang="en-US" sz="1984" dirty="0">
                <a:solidFill>
                  <a:prstClr val="black"/>
                </a:solidFill>
                <a:latin typeface="メイリオ" panose="020B0604030504040204" pitchFamily="50" charset="-128"/>
                <a:ea typeface="メイリオ" panose="020B0604030504040204" pitchFamily="50" charset="-128"/>
              </a:rPr>
              <a:t>数</a:t>
            </a:r>
            <a:r>
              <a:rPr lang="en-US" altLang="ja-JP" sz="1984" dirty="0">
                <a:solidFill>
                  <a:prstClr val="black"/>
                </a:solidFill>
                <a:latin typeface="メイリオ" panose="020B0604030504040204" pitchFamily="50" charset="-128"/>
                <a:ea typeface="メイリオ" panose="020B0604030504040204" pitchFamily="50" charset="-128"/>
              </a:rPr>
              <a:t>m</a:t>
            </a:r>
            <a:r>
              <a:rPr lang="ja-JP" altLang="en-US" sz="1984" dirty="0">
                <a:solidFill>
                  <a:prstClr val="black"/>
                </a:solidFill>
                <a:latin typeface="メイリオ" panose="020B0604030504040204" pitchFamily="50" charset="-128"/>
                <a:ea typeface="メイリオ" panose="020B0604030504040204" pitchFamily="50" charset="-128"/>
              </a:rPr>
              <a:t>も台地を穿っていた。（台地面標高を</a:t>
            </a:r>
            <a:r>
              <a:rPr lang="en-US" altLang="ja-JP" sz="1984" dirty="0">
                <a:solidFill>
                  <a:prstClr val="black"/>
                </a:solidFill>
                <a:latin typeface="メイリオ" panose="020B0604030504040204" pitchFamily="50" charset="-128"/>
                <a:ea typeface="メイリオ" panose="020B0604030504040204" pitchFamily="50" charset="-128"/>
              </a:rPr>
              <a:t>25m</a:t>
            </a:r>
            <a:r>
              <a:rPr lang="ja-JP" altLang="en-US" sz="1984" dirty="0">
                <a:solidFill>
                  <a:prstClr val="black"/>
                </a:solidFill>
                <a:latin typeface="メイリオ" panose="020B0604030504040204" pitchFamily="50" charset="-128"/>
                <a:ea typeface="メイリオ" panose="020B0604030504040204" pitchFamily="50" charset="-128"/>
              </a:rPr>
              <a:t>として）</a:t>
            </a:r>
            <a:endParaRPr lang="en-US" altLang="ja-JP" sz="1984" dirty="0">
              <a:solidFill>
                <a:prstClr val="black"/>
              </a:solidFill>
              <a:latin typeface="メイリオ" panose="020B0604030504040204" pitchFamily="50" charset="-128"/>
              <a:ea typeface="メイリオ" panose="020B0604030504040204" pitchFamily="50" charset="-128"/>
            </a:endParaRPr>
          </a:p>
          <a:p>
            <a:pPr defTabSz="1007943"/>
            <a:endParaRPr lang="en-US" altLang="ja-JP" sz="882" dirty="0">
              <a:solidFill>
                <a:prstClr val="black"/>
              </a:solidFill>
              <a:latin typeface="メイリオ" panose="020B0604030504040204" pitchFamily="50" charset="-128"/>
              <a:ea typeface="メイリオ" panose="020B0604030504040204" pitchFamily="50" charset="-128"/>
            </a:endParaRPr>
          </a:p>
          <a:p>
            <a:pPr defTabSz="1007943"/>
            <a:r>
              <a:rPr lang="ja-JP" altLang="en-US" sz="1984" dirty="0">
                <a:solidFill>
                  <a:prstClr val="black"/>
                </a:solidFill>
                <a:latin typeface="メイリオ" panose="020B0604030504040204" pitchFamily="50" charset="-128"/>
                <a:ea typeface="メイリオ" panose="020B0604030504040204" pitchFamily="50" charset="-128"/>
              </a:rPr>
              <a:t>○後氷期の海水準上昇に伴い、谷は沖積層で埋積され、広い沖積低地が形成された。</a:t>
            </a:r>
            <a:endParaRPr lang="en-US" altLang="ja-JP" sz="1984" dirty="0">
              <a:solidFill>
                <a:prstClr val="black"/>
              </a:solidFill>
              <a:latin typeface="メイリオ" panose="020B0604030504040204" pitchFamily="50" charset="-128"/>
              <a:ea typeface="メイリオ" panose="020B0604030504040204" pitchFamily="50" charset="-128"/>
            </a:endParaRPr>
          </a:p>
          <a:p>
            <a:pPr defTabSz="1007943"/>
            <a:endParaRPr lang="en-US" altLang="ja-JP" sz="882" dirty="0">
              <a:solidFill>
                <a:prstClr val="black"/>
              </a:solidFill>
              <a:latin typeface="メイリオ" panose="020B0604030504040204" pitchFamily="50" charset="-128"/>
              <a:ea typeface="メイリオ" panose="020B0604030504040204" pitchFamily="50" charset="-128"/>
            </a:endParaRPr>
          </a:p>
          <a:p>
            <a:pPr defTabSz="1007943"/>
            <a:r>
              <a:rPr lang="ja-JP" altLang="en-US" sz="1984" dirty="0">
                <a:solidFill>
                  <a:prstClr val="black"/>
                </a:solidFill>
                <a:latin typeface="メイリオ" panose="020B0604030504040204" pitchFamily="50" charset="-128"/>
                <a:ea typeface="メイリオ" panose="020B0604030504040204" pitchFamily="50" charset="-128"/>
              </a:rPr>
              <a:t>○これが、広い平野を持つ谷のストーリー</a:t>
            </a:r>
            <a:endParaRPr lang="en-US" altLang="ja-JP" sz="1984" dirty="0">
              <a:solidFill>
                <a:prstClr val="black"/>
              </a:solidFill>
              <a:latin typeface="メイリオ" panose="020B0604030504040204" pitchFamily="50" charset="-128"/>
              <a:ea typeface="メイリオ" panose="020B0604030504040204" pitchFamily="50" charset="-128"/>
            </a:endParaRPr>
          </a:p>
          <a:p>
            <a:pPr defTabSz="1007943"/>
            <a:endParaRPr lang="ja-JP" altLang="en-US" sz="1984" dirty="0">
              <a:solidFill>
                <a:prstClr val="black"/>
              </a:solidFill>
              <a:latin typeface="游ゴシック" panose="020F0502020204030204"/>
              <a:ea typeface="游ゴシック" panose="020B0400000000000000" pitchFamily="50" charset="-128"/>
            </a:endParaRPr>
          </a:p>
        </p:txBody>
      </p:sp>
      <p:sp>
        <p:nvSpPr>
          <p:cNvPr id="3" name="テキスト ボックス 2">
            <a:extLst>
              <a:ext uri="{FF2B5EF4-FFF2-40B4-BE49-F238E27FC236}">
                <a16:creationId xmlns:a16="http://schemas.microsoft.com/office/drawing/2014/main" id="{3F7482E7-3501-8FB7-30F6-A9899D4C7A61}"/>
              </a:ext>
            </a:extLst>
          </p:cNvPr>
          <p:cNvSpPr txBox="1"/>
          <p:nvPr/>
        </p:nvSpPr>
        <p:spPr>
          <a:xfrm>
            <a:off x="10469156" y="2478285"/>
            <a:ext cx="2144345" cy="261931"/>
          </a:xfrm>
          <a:prstGeom prst="rect">
            <a:avLst/>
          </a:prstGeom>
          <a:noFill/>
        </p:spPr>
        <p:txBody>
          <a:bodyPr wrap="square" rtlCol="0">
            <a:spAutoFit/>
          </a:bodyPr>
          <a:lstStyle/>
          <a:p>
            <a:pPr defTabSz="1007943"/>
            <a:r>
              <a:rPr lang="ja-JP" altLang="en-US" sz="1102" dirty="0">
                <a:solidFill>
                  <a:prstClr val="black"/>
                </a:solidFill>
                <a:latin typeface="メイリオ" panose="020B0604030504040204" pitchFamily="50" charset="-128"/>
                <a:ea typeface="メイリオ" panose="020B0604030504040204" pitchFamily="50" charset="-128"/>
              </a:rPr>
              <a:t>双子公園のナウマン象親子</a:t>
            </a:r>
          </a:p>
        </p:txBody>
      </p:sp>
      <p:sp>
        <p:nvSpPr>
          <p:cNvPr id="4" name="テキスト ボックス 3">
            <a:extLst>
              <a:ext uri="{FF2B5EF4-FFF2-40B4-BE49-F238E27FC236}">
                <a16:creationId xmlns:a16="http://schemas.microsoft.com/office/drawing/2014/main" id="{357E31C8-AC4B-6AAD-4D8B-3F01D9E4D760}"/>
              </a:ext>
            </a:extLst>
          </p:cNvPr>
          <p:cNvSpPr txBox="1"/>
          <p:nvPr/>
        </p:nvSpPr>
        <p:spPr>
          <a:xfrm>
            <a:off x="3529139" y="6666327"/>
            <a:ext cx="2185865" cy="261931"/>
          </a:xfrm>
          <a:prstGeom prst="rect">
            <a:avLst/>
          </a:prstGeom>
          <a:noFill/>
        </p:spPr>
        <p:txBody>
          <a:bodyPr wrap="square" rtlCol="0">
            <a:spAutoFit/>
          </a:bodyPr>
          <a:lstStyle/>
          <a:p>
            <a:pPr defTabSz="1007943"/>
            <a:r>
              <a:rPr lang="ja-JP" altLang="en-US" sz="1102" dirty="0">
                <a:solidFill>
                  <a:srgbClr val="4472C4"/>
                </a:solidFill>
                <a:latin typeface="メイリオ" panose="020B0604030504040204" pitchFamily="50" charset="-128"/>
                <a:ea typeface="メイリオ" panose="020B0604030504040204" pitchFamily="50" charset="-128"/>
              </a:rPr>
              <a:t>（約</a:t>
            </a:r>
            <a:r>
              <a:rPr lang="en-US" altLang="ja-JP" sz="1102" dirty="0">
                <a:solidFill>
                  <a:srgbClr val="4472C4"/>
                </a:solidFill>
                <a:latin typeface="メイリオ" panose="020B0604030504040204" pitchFamily="50" charset="-128"/>
                <a:ea typeface="メイリオ" panose="020B0604030504040204" pitchFamily="50" charset="-128"/>
              </a:rPr>
              <a:t>3</a:t>
            </a:r>
            <a:r>
              <a:rPr lang="ja-JP" altLang="en-US" sz="1102" dirty="0">
                <a:solidFill>
                  <a:srgbClr val="4472C4"/>
                </a:solidFill>
                <a:latin typeface="メイリオ" panose="020B0604030504040204" pitchFamily="50" charset="-128"/>
                <a:ea typeface="メイリオ" panose="020B0604030504040204" pitchFamily="50" charset="-128"/>
              </a:rPr>
              <a:t>万年前の海進を示唆）</a:t>
            </a:r>
          </a:p>
        </p:txBody>
      </p:sp>
    </p:spTree>
    <p:extLst>
      <p:ext uri="{BB962C8B-B14F-4D97-AF65-F5344CB8AC3E}">
        <p14:creationId xmlns:p14="http://schemas.microsoft.com/office/powerpoint/2010/main" val="18448661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7DBA134-7801-BE99-02B2-439614F0DB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439775" cy="7559675"/>
          </a:xfrm>
          <a:prstGeom prst="rect">
            <a:avLst/>
          </a:prstGeom>
        </p:spPr>
      </p:pic>
      <p:sp>
        <p:nvSpPr>
          <p:cNvPr id="4" name="テキスト ボックス 3">
            <a:extLst>
              <a:ext uri="{FF2B5EF4-FFF2-40B4-BE49-F238E27FC236}">
                <a16:creationId xmlns:a16="http://schemas.microsoft.com/office/drawing/2014/main" id="{5EB84245-514F-3A41-8F46-FD36DC567C6D}"/>
              </a:ext>
            </a:extLst>
          </p:cNvPr>
          <p:cNvSpPr txBox="1"/>
          <p:nvPr/>
        </p:nvSpPr>
        <p:spPr>
          <a:xfrm>
            <a:off x="778476" y="407773"/>
            <a:ext cx="11578281" cy="830997"/>
          </a:xfrm>
          <a:prstGeom prst="rect">
            <a:avLst/>
          </a:prstGeom>
          <a:noFill/>
        </p:spPr>
        <p:txBody>
          <a:bodyPr wrap="square" rtlCol="0">
            <a:spAutoFit/>
          </a:bodyPr>
          <a:lstStyle/>
          <a:p>
            <a:r>
              <a:rPr kumimoji="1" lang="ja-JP" altLang="en-US" sz="4800" dirty="0">
                <a:latin typeface="メイリオ" panose="020B0604030504040204" pitchFamily="50" charset="-128"/>
                <a:ea typeface="メイリオ" panose="020B0604030504040204" pitchFamily="50" charset="-128"/>
              </a:rPr>
              <a:t>このような広い低地の沖積層の構造は？</a:t>
            </a:r>
          </a:p>
        </p:txBody>
      </p:sp>
      <p:sp>
        <p:nvSpPr>
          <p:cNvPr id="5" name="テキスト ボックス 4">
            <a:extLst>
              <a:ext uri="{FF2B5EF4-FFF2-40B4-BE49-F238E27FC236}">
                <a16:creationId xmlns:a16="http://schemas.microsoft.com/office/drawing/2014/main" id="{B54CC15C-371F-65B5-F76E-38437852EC07}"/>
              </a:ext>
            </a:extLst>
          </p:cNvPr>
          <p:cNvSpPr txBox="1"/>
          <p:nvPr/>
        </p:nvSpPr>
        <p:spPr>
          <a:xfrm>
            <a:off x="823528" y="5276338"/>
            <a:ext cx="11990431" cy="1323439"/>
          </a:xfrm>
          <a:prstGeom prst="rect">
            <a:avLst/>
          </a:prstGeom>
          <a:noFill/>
        </p:spPr>
        <p:txBody>
          <a:bodyPr wrap="square" rtlCol="0">
            <a:spAutoFit/>
          </a:bodyPr>
          <a:lstStyle/>
          <a:p>
            <a:r>
              <a:rPr kumimoji="1" lang="ja-JP" altLang="en-US" sz="4000" dirty="0">
                <a:solidFill>
                  <a:schemeClr val="accent4">
                    <a:lumMod val="20000"/>
                    <a:lumOff val="80000"/>
                  </a:schemeClr>
                </a:solidFill>
                <a:latin typeface="メイリオ" panose="020B0604030504040204" pitchFamily="50" charset="-128"/>
                <a:ea typeface="メイリオ" panose="020B0604030504040204" pitchFamily="50" charset="-128"/>
              </a:rPr>
              <a:t>西印旛沼と中央排水路：手前の水田は印旛沼総合開発による干拓地。かつては広い印旛沼があった。</a:t>
            </a:r>
          </a:p>
        </p:txBody>
      </p:sp>
    </p:spTree>
    <p:extLst>
      <p:ext uri="{BB962C8B-B14F-4D97-AF65-F5344CB8AC3E}">
        <p14:creationId xmlns:p14="http://schemas.microsoft.com/office/powerpoint/2010/main" val="14418762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2E67607-5080-9F3B-D7B0-E7BB976A9A8B}"/>
              </a:ext>
            </a:extLst>
          </p:cNvPr>
          <p:cNvSpPr txBox="1"/>
          <p:nvPr/>
        </p:nvSpPr>
        <p:spPr>
          <a:xfrm>
            <a:off x="9293657" y="207994"/>
            <a:ext cx="3991076" cy="1924373"/>
          </a:xfrm>
          <a:prstGeom prst="rect">
            <a:avLst/>
          </a:prstGeom>
          <a:noFill/>
        </p:spPr>
        <p:txBody>
          <a:bodyPr wrap="square" rtlCol="0">
            <a:spAutoFit/>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984"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984"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mn-cs"/>
              </a:rPr>
              <a:t>自然をどう見るか</a:t>
            </a:r>
            <a:endParaRPr kumimoji="1" lang="en-US" altLang="ja-JP" sz="1984" b="0" i="0" u="none" strike="noStrike" kern="1200" cap="none" spc="0" normalizeH="0" baseline="0" noProof="0" dirty="0">
              <a:ln>
                <a:noFill/>
              </a:ln>
              <a:solidFill>
                <a:srgbClr val="4D5156"/>
              </a:solidFill>
              <a:effectLst/>
              <a:uLnTx/>
              <a:uFillTx/>
              <a:latin typeface="arial" panose="020B0604020202020204" pitchFamily="34" charset="0"/>
              <a:ea typeface="游ゴシック" panose="020B0400000000000000" pitchFamily="50" charset="-128"/>
              <a:cs typeface="+mn-cs"/>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984"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人は自然の全体の姿を単純化して理解しようとするが、実際は多様で複雑。多様で複雑な自然をそのまま捉えてみよう。</a:t>
            </a:r>
            <a:endParaRPr kumimoji="1" lang="en-US" altLang="ja-JP" sz="1984"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1007943" rtl="0" eaLnBrk="1" fontAlgn="auto" latinLnBrk="0" hangingPunct="1">
              <a:lnSpc>
                <a:spcPct val="100000"/>
              </a:lnSpc>
              <a:spcBef>
                <a:spcPts val="0"/>
              </a:spcBef>
              <a:spcAft>
                <a:spcPts val="0"/>
              </a:spcAft>
              <a:buClrTx/>
              <a:buSzTx/>
              <a:buFontTx/>
              <a:buNone/>
              <a:tabLst/>
              <a:defRPr/>
            </a:pPr>
            <a:endParaRPr kumimoji="1" lang="ja-JP" altLang="en-US" sz="1984"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12" name="図 11">
            <a:extLst>
              <a:ext uri="{FF2B5EF4-FFF2-40B4-BE49-F238E27FC236}">
                <a16:creationId xmlns:a16="http://schemas.microsoft.com/office/drawing/2014/main" id="{21CEF24A-7B82-2B46-7797-4913D164B9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8594" y="5037583"/>
            <a:ext cx="3191571" cy="2118004"/>
          </a:xfrm>
          <a:prstGeom prst="rect">
            <a:avLst/>
          </a:prstGeom>
        </p:spPr>
      </p:pic>
      <p:pic>
        <p:nvPicPr>
          <p:cNvPr id="14" name="図 13">
            <a:extLst>
              <a:ext uri="{FF2B5EF4-FFF2-40B4-BE49-F238E27FC236}">
                <a16:creationId xmlns:a16="http://schemas.microsoft.com/office/drawing/2014/main" id="{237FBC32-3A1F-3B4A-C47C-2E5AE09049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8556" y="2198123"/>
            <a:ext cx="3191571" cy="2118004"/>
          </a:xfrm>
          <a:prstGeom prst="rect">
            <a:avLst/>
          </a:prstGeom>
        </p:spPr>
      </p:pic>
      <p:sp>
        <p:nvSpPr>
          <p:cNvPr id="15" name="テキスト ボックス 14">
            <a:extLst>
              <a:ext uri="{FF2B5EF4-FFF2-40B4-BE49-F238E27FC236}">
                <a16:creationId xmlns:a16="http://schemas.microsoft.com/office/drawing/2014/main" id="{086727C4-E2DF-6487-4D74-8C75E4EE7917}"/>
              </a:ext>
            </a:extLst>
          </p:cNvPr>
          <p:cNvSpPr txBox="1"/>
          <p:nvPr/>
        </p:nvSpPr>
        <p:spPr>
          <a:xfrm>
            <a:off x="10747567" y="3936197"/>
            <a:ext cx="859998" cy="295915"/>
          </a:xfrm>
          <a:prstGeom prst="rect">
            <a:avLst/>
          </a:prstGeom>
          <a:noFill/>
        </p:spPr>
        <p:txBody>
          <a:bodyPr wrap="square" rtlCol="0">
            <a:spAutoFit/>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323"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沖積層</a:t>
            </a:r>
          </a:p>
        </p:txBody>
      </p:sp>
      <p:sp>
        <p:nvSpPr>
          <p:cNvPr id="16" name="テキスト ボックス 15">
            <a:extLst>
              <a:ext uri="{FF2B5EF4-FFF2-40B4-BE49-F238E27FC236}">
                <a16:creationId xmlns:a16="http://schemas.microsoft.com/office/drawing/2014/main" id="{B570649A-BDB3-A267-9423-E89888ECB22F}"/>
              </a:ext>
            </a:extLst>
          </p:cNvPr>
          <p:cNvSpPr txBox="1"/>
          <p:nvPr/>
        </p:nvSpPr>
        <p:spPr>
          <a:xfrm>
            <a:off x="10919940" y="3341548"/>
            <a:ext cx="908800" cy="295915"/>
          </a:xfrm>
          <a:prstGeom prst="rect">
            <a:avLst/>
          </a:prstGeom>
          <a:noFill/>
        </p:spPr>
        <p:txBody>
          <a:bodyPr wrap="square" rtlCol="0">
            <a:spAutoFit/>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323"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谷底平野</a:t>
            </a:r>
          </a:p>
        </p:txBody>
      </p:sp>
      <p:sp>
        <p:nvSpPr>
          <p:cNvPr id="17" name="テキスト ボックス 16">
            <a:extLst>
              <a:ext uri="{FF2B5EF4-FFF2-40B4-BE49-F238E27FC236}">
                <a16:creationId xmlns:a16="http://schemas.microsoft.com/office/drawing/2014/main" id="{C8D3B874-1406-007B-1289-A39E03A8247D}"/>
              </a:ext>
            </a:extLst>
          </p:cNvPr>
          <p:cNvSpPr txBox="1"/>
          <p:nvPr/>
        </p:nvSpPr>
        <p:spPr>
          <a:xfrm>
            <a:off x="12004686" y="3976534"/>
            <a:ext cx="652451" cy="295915"/>
          </a:xfrm>
          <a:prstGeom prst="rect">
            <a:avLst/>
          </a:prstGeom>
          <a:noFill/>
        </p:spPr>
        <p:txBody>
          <a:bodyPr wrap="square" rtlCol="0">
            <a:spAutoFit/>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323"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基盤</a:t>
            </a:r>
          </a:p>
        </p:txBody>
      </p:sp>
      <p:sp>
        <p:nvSpPr>
          <p:cNvPr id="18" name="テキスト ボックス 17">
            <a:extLst>
              <a:ext uri="{FF2B5EF4-FFF2-40B4-BE49-F238E27FC236}">
                <a16:creationId xmlns:a16="http://schemas.microsoft.com/office/drawing/2014/main" id="{35C12D78-DD81-256D-B5EF-534120FE0EEC}"/>
              </a:ext>
            </a:extLst>
          </p:cNvPr>
          <p:cNvSpPr txBox="1"/>
          <p:nvPr/>
        </p:nvSpPr>
        <p:spPr>
          <a:xfrm>
            <a:off x="9777633" y="4001202"/>
            <a:ext cx="652451" cy="295915"/>
          </a:xfrm>
          <a:prstGeom prst="rect">
            <a:avLst/>
          </a:prstGeom>
          <a:noFill/>
        </p:spPr>
        <p:txBody>
          <a:bodyPr wrap="square" rtlCol="0">
            <a:spAutoFit/>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323"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基盤</a:t>
            </a:r>
          </a:p>
        </p:txBody>
      </p:sp>
      <p:pic>
        <p:nvPicPr>
          <p:cNvPr id="8" name="図 7">
            <a:extLst>
              <a:ext uri="{FF2B5EF4-FFF2-40B4-BE49-F238E27FC236}">
                <a16:creationId xmlns:a16="http://schemas.microsoft.com/office/drawing/2014/main" id="{751CB69A-BEE9-8B90-AE92-9E984BB6F1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892" y="4807409"/>
            <a:ext cx="3191571" cy="2393678"/>
          </a:xfrm>
          <a:prstGeom prst="rect">
            <a:avLst/>
          </a:prstGeom>
        </p:spPr>
      </p:pic>
      <p:sp>
        <p:nvSpPr>
          <p:cNvPr id="19" name="テキスト ボックス 18">
            <a:extLst>
              <a:ext uri="{FF2B5EF4-FFF2-40B4-BE49-F238E27FC236}">
                <a16:creationId xmlns:a16="http://schemas.microsoft.com/office/drawing/2014/main" id="{B848E833-B88A-74F1-3CCF-E712A72D97AF}"/>
              </a:ext>
            </a:extLst>
          </p:cNvPr>
          <p:cNvSpPr txBox="1"/>
          <p:nvPr/>
        </p:nvSpPr>
        <p:spPr>
          <a:xfrm>
            <a:off x="11189649" y="2834104"/>
            <a:ext cx="524266" cy="363818"/>
          </a:xfrm>
          <a:prstGeom prst="rect">
            <a:avLst/>
          </a:prstGeom>
          <a:noFill/>
        </p:spPr>
        <p:txBody>
          <a:bodyPr wrap="square" rtlCol="0">
            <a:spAutoFit/>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764"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谷</a:t>
            </a:r>
          </a:p>
        </p:txBody>
      </p:sp>
      <p:sp>
        <p:nvSpPr>
          <p:cNvPr id="20" name="テキスト ボックス 19">
            <a:extLst>
              <a:ext uri="{FF2B5EF4-FFF2-40B4-BE49-F238E27FC236}">
                <a16:creationId xmlns:a16="http://schemas.microsoft.com/office/drawing/2014/main" id="{6BE4E3BE-B29C-448A-A691-0C4BE149ADB8}"/>
              </a:ext>
            </a:extLst>
          </p:cNvPr>
          <p:cNvSpPr txBox="1"/>
          <p:nvPr/>
        </p:nvSpPr>
        <p:spPr>
          <a:xfrm>
            <a:off x="3923187" y="4808601"/>
            <a:ext cx="3268630" cy="2466701"/>
          </a:xfrm>
          <a:prstGeom prst="rect">
            <a:avLst/>
          </a:prstGeom>
          <a:noFill/>
        </p:spPr>
        <p:txBody>
          <a:bodyPr wrap="square" rtlCol="0">
            <a:spAutoFit/>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54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●印旛沼の地下には砂で充填されている旧河道が下流方向へ伸びているだろう。</a:t>
            </a:r>
            <a:endParaRPr kumimoji="1" lang="en-US" altLang="ja-JP" sz="154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54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●不均質な構造を経由する台地域からの地下水の供給があるはず。</a:t>
            </a:r>
            <a:endParaRPr kumimoji="1" lang="en-US" altLang="ja-JP" sz="154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54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●我々は水循環の場をありのままに理解しているといえるか。</a:t>
            </a:r>
            <a:endParaRPr kumimoji="1" lang="en-US" altLang="ja-JP" sz="154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54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●概念（すなわち普遍性）を探求するのが科学とすると、現実に対峙するのが市民科学</a:t>
            </a:r>
          </a:p>
        </p:txBody>
      </p:sp>
      <p:sp>
        <p:nvSpPr>
          <p:cNvPr id="21" name="右矢印 4">
            <a:extLst>
              <a:ext uri="{FF2B5EF4-FFF2-40B4-BE49-F238E27FC236}">
                <a16:creationId xmlns:a16="http://schemas.microsoft.com/office/drawing/2014/main" id="{81EE12AB-B3E9-2831-BBBB-CB7F08A71FF9}"/>
              </a:ext>
            </a:extLst>
          </p:cNvPr>
          <p:cNvSpPr/>
          <p:nvPr/>
        </p:nvSpPr>
        <p:spPr bwMode="auto">
          <a:xfrm rot="2501071">
            <a:off x="1141524" y="5753779"/>
            <a:ext cx="605977" cy="165269"/>
          </a:xfrm>
          <a:prstGeom prst="rightArrow">
            <a:avLst/>
          </a:prstGeom>
          <a:solidFill>
            <a:schemeClr val="accent1">
              <a:lumMod val="20000"/>
              <a:lumOff val="80000"/>
              <a:alpha val="50000"/>
            </a:schemeClr>
          </a:solidFill>
          <a:ln w="9525" cap="flat" cmpd="sng" algn="ctr">
            <a:solidFill>
              <a:schemeClr val="tx1"/>
            </a:solidFill>
            <a:prstDash val="solid"/>
            <a:round/>
            <a:headEnd type="none" w="med" len="med"/>
            <a:tailEnd type="none" w="med" len="med"/>
          </a:ln>
          <a:effectLst/>
        </p:spPr>
        <p:txBody>
          <a:bodyPr vert="horz" wrap="square" lIns="100796" tIns="50398" rIns="100796" bIns="50398" numCol="1" rtlCol="0" anchor="t" anchorCtr="0" compatLnSpc="1">
            <a:prstTxWarp prst="textNoShape">
              <a:avLst/>
            </a:prstTxWarp>
          </a:bodyPr>
          <a:lstStyle/>
          <a:p>
            <a:pPr marL="0" marR="0" lvl="0" indent="0" algn="l" defTabSz="495223" rtl="0" eaLnBrk="0" fontAlgn="base" latinLnBrk="0" hangingPunct="0">
              <a:lnSpc>
                <a:spcPct val="100000"/>
              </a:lnSpc>
              <a:spcBef>
                <a:spcPct val="0"/>
              </a:spcBef>
              <a:spcAft>
                <a:spcPct val="0"/>
              </a:spcAft>
              <a:buClr>
                <a:srgbClr val="000000"/>
              </a:buClr>
              <a:buSzPct val="100000"/>
              <a:buFontTx/>
              <a:buNone/>
              <a:tabLst/>
              <a:defRPr/>
            </a:pPr>
            <a:endParaRPr kumimoji="0" lang="ja-JP" altLang="en-US" sz="1984" b="0" i="0" u="none" strike="noStrike" kern="1200" cap="none" spc="0" normalizeH="0" baseline="0" noProof="0">
              <a:ln>
                <a:noFill/>
              </a:ln>
              <a:solidFill>
                <a:prstClr val="white"/>
              </a:solidFill>
              <a:effectLst/>
              <a:uLnTx/>
              <a:uFillTx/>
              <a:latin typeface="Arial" panose="020B0604020202020204" pitchFamily="34" charset="0"/>
              <a:ea typeface="游ゴシック" panose="020B0400000000000000" pitchFamily="50" charset="-128"/>
              <a:cs typeface="Arial Unicode MS" panose="020B0604020202020204" pitchFamily="50" charset="-128"/>
            </a:endParaRPr>
          </a:p>
        </p:txBody>
      </p:sp>
      <p:sp>
        <p:nvSpPr>
          <p:cNvPr id="22" name="右矢印 4">
            <a:extLst>
              <a:ext uri="{FF2B5EF4-FFF2-40B4-BE49-F238E27FC236}">
                <a16:creationId xmlns:a16="http://schemas.microsoft.com/office/drawing/2014/main" id="{3F8B54DC-3B8A-2585-FB9C-661F58C1359F}"/>
              </a:ext>
            </a:extLst>
          </p:cNvPr>
          <p:cNvSpPr/>
          <p:nvPr/>
        </p:nvSpPr>
        <p:spPr bwMode="auto">
          <a:xfrm rot="1152179">
            <a:off x="2203828" y="5388151"/>
            <a:ext cx="605977" cy="165269"/>
          </a:xfrm>
          <a:prstGeom prst="rightArrow">
            <a:avLst/>
          </a:prstGeom>
          <a:solidFill>
            <a:schemeClr val="accent1">
              <a:lumMod val="20000"/>
              <a:lumOff val="80000"/>
              <a:alpha val="50000"/>
            </a:schemeClr>
          </a:solidFill>
          <a:ln w="9525" cap="flat" cmpd="sng" algn="ctr">
            <a:solidFill>
              <a:schemeClr val="tx1"/>
            </a:solidFill>
            <a:prstDash val="solid"/>
            <a:round/>
            <a:headEnd type="none" w="med" len="med"/>
            <a:tailEnd type="none" w="med" len="med"/>
          </a:ln>
          <a:effectLst/>
        </p:spPr>
        <p:txBody>
          <a:bodyPr vert="horz" wrap="square" lIns="100796" tIns="50398" rIns="100796" bIns="50398" numCol="1" rtlCol="0" anchor="t" anchorCtr="0" compatLnSpc="1">
            <a:prstTxWarp prst="textNoShape">
              <a:avLst/>
            </a:prstTxWarp>
          </a:bodyPr>
          <a:lstStyle/>
          <a:p>
            <a:pPr marL="0" marR="0" lvl="0" indent="0" algn="l" defTabSz="495223" rtl="0" eaLnBrk="0" fontAlgn="base" latinLnBrk="0" hangingPunct="0">
              <a:lnSpc>
                <a:spcPct val="100000"/>
              </a:lnSpc>
              <a:spcBef>
                <a:spcPct val="0"/>
              </a:spcBef>
              <a:spcAft>
                <a:spcPct val="0"/>
              </a:spcAft>
              <a:buClr>
                <a:srgbClr val="000000"/>
              </a:buClr>
              <a:buSzPct val="100000"/>
              <a:buFontTx/>
              <a:buNone/>
              <a:tabLst/>
              <a:defRPr/>
            </a:pPr>
            <a:endParaRPr kumimoji="0" lang="ja-JP" altLang="en-US" sz="1984" b="0" i="0" u="none" strike="noStrike" kern="1200" cap="none" spc="0" normalizeH="0" baseline="0" noProof="0">
              <a:ln>
                <a:noFill/>
              </a:ln>
              <a:solidFill>
                <a:prstClr val="white"/>
              </a:solidFill>
              <a:effectLst/>
              <a:uLnTx/>
              <a:uFillTx/>
              <a:latin typeface="Arial" panose="020B0604020202020204" pitchFamily="34" charset="0"/>
              <a:ea typeface="游ゴシック" panose="020B0400000000000000" pitchFamily="50" charset="-128"/>
              <a:cs typeface="Arial Unicode MS" panose="020B0604020202020204" pitchFamily="50" charset="-128"/>
            </a:endParaRPr>
          </a:p>
        </p:txBody>
      </p:sp>
      <p:sp>
        <p:nvSpPr>
          <p:cNvPr id="23" name="右矢印 4">
            <a:extLst>
              <a:ext uri="{FF2B5EF4-FFF2-40B4-BE49-F238E27FC236}">
                <a16:creationId xmlns:a16="http://schemas.microsoft.com/office/drawing/2014/main" id="{C7093C2E-34B6-A665-57A4-5D77049185C7}"/>
              </a:ext>
            </a:extLst>
          </p:cNvPr>
          <p:cNvSpPr/>
          <p:nvPr/>
        </p:nvSpPr>
        <p:spPr bwMode="auto">
          <a:xfrm rot="21152522">
            <a:off x="2076117" y="5857518"/>
            <a:ext cx="1355988" cy="180914"/>
          </a:xfrm>
          <a:prstGeom prst="rightArrow">
            <a:avLst/>
          </a:prstGeom>
          <a:solidFill>
            <a:schemeClr val="accent1">
              <a:lumMod val="20000"/>
              <a:lumOff val="80000"/>
              <a:alpha val="50000"/>
            </a:schemeClr>
          </a:solidFill>
          <a:ln w="9525" cap="flat" cmpd="sng" algn="ctr">
            <a:solidFill>
              <a:schemeClr val="tx1"/>
            </a:solidFill>
            <a:prstDash val="solid"/>
            <a:round/>
            <a:headEnd type="none" w="med" len="med"/>
            <a:tailEnd type="none" w="med" len="med"/>
          </a:ln>
          <a:effectLst/>
        </p:spPr>
        <p:txBody>
          <a:bodyPr vert="horz" wrap="square" lIns="100796" tIns="50398" rIns="100796" bIns="50398" numCol="1" rtlCol="0" anchor="t" anchorCtr="0" compatLnSpc="1">
            <a:prstTxWarp prst="textNoShape">
              <a:avLst/>
            </a:prstTxWarp>
          </a:bodyPr>
          <a:lstStyle/>
          <a:p>
            <a:pPr marL="0" marR="0" lvl="0" indent="0" algn="l" defTabSz="495223" rtl="0" eaLnBrk="0" fontAlgn="base" latinLnBrk="0" hangingPunct="0">
              <a:lnSpc>
                <a:spcPct val="100000"/>
              </a:lnSpc>
              <a:spcBef>
                <a:spcPct val="0"/>
              </a:spcBef>
              <a:spcAft>
                <a:spcPct val="0"/>
              </a:spcAft>
              <a:buClr>
                <a:srgbClr val="000000"/>
              </a:buClr>
              <a:buSzPct val="100000"/>
              <a:buFontTx/>
              <a:buNone/>
              <a:tabLst/>
              <a:defRPr/>
            </a:pPr>
            <a:endParaRPr kumimoji="0" lang="ja-JP" altLang="en-US" sz="1984" b="0" i="0" u="none" strike="noStrike" kern="1200" cap="none" spc="0" normalizeH="0" baseline="0" noProof="0">
              <a:ln>
                <a:noFill/>
              </a:ln>
              <a:solidFill>
                <a:prstClr val="white"/>
              </a:solidFill>
              <a:effectLst/>
              <a:uLnTx/>
              <a:uFillTx/>
              <a:latin typeface="Arial" panose="020B0604020202020204" pitchFamily="34" charset="0"/>
              <a:ea typeface="游ゴシック" panose="020B0400000000000000" pitchFamily="50" charset="-128"/>
              <a:cs typeface="Arial Unicode MS" panose="020B0604020202020204" pitchFamily="50" charset="-128"/>
            </a:endParaRPr>
          </a:p>
        </p:txBody>
      </p:sp>
      <p:sp>
        <p:nvSpPr>
          <p:cNvPr id="24" name="右矢印 4">
            <a:extLst>
              <a:ext uri="{FF2B5EF4-FFF2-40B4-BE49-F238E27FC236}">
                <a16:creationId xmlns:a16="http://schemas.microsoft.com/office/drawing/2014/main" id="{CF37D257-3ED7-D3D4-C818-6DDE501146AE}"/>
              </a:ext>
            </a:extLst>
          </p:cNvPr>
          <p:cNvSpPr/>
          <p:nvPr/>
        </p:nvSpPr>
        <p:spPr bwMode="auto">
          <a:xfrm rot="11917203">
            <a:off x="2687913" y="5329741"/>
            <a:ext cx="892610" cy="180973"/>
          </a:xfrm>
          <a:prstGeom prst="rightArrow">
            <a:avLst/>
          </a:prstGeom>
          <a:solidFill>
            <a:schemeClr val="accent1">
              <a:lumMod val="20000"/>
              <a:lumOff val="80000"/>
              <a:alpha val="50000"/>
            </a:schemeClr>
          </a:solidFill>
          <a:ln w="9525" cap="flat" cmpd="sng" algn="ctr">
            <a:solidFill>
              <a:schemeClr val="tx1"/>
            </a:solidFill>
            <a:prstDash val="solid"/>
            <a:round/>
            <a:headEnd type="none" w="med" len="med"/>
            <a:tailEnd type="none" w="med" len="med"/>
          </a:ln>
          <a:effectLst/>
        </p:spPr>
        <p:txBody>
          <a:bodyPr vert="horz" wrap="square" lIns="100796" tIns="50398" rIns="100796" bIns="50398" numCol="1" rtlCol="0" anchor="t" anchorCtr="0" compatLnSpc="1">
            <a:prstTxWarp prst="textNoShape">
              <a:avLst/>
            </a:prstTxWarp>
          </a:bodyPr>
          <a:lstStyle/>
          <a:p>
            <a:pPr marL="0" marR="0" lvl="0" indent="0" algn="l" defTabSz="495223" rtl="0" eaLnBrk="0" fontAlgn="base" latinLnBrk="0" hangingPunct="0">
              <a:lnSpc>
                <a:spcPct val="100000"/>
              </a:lnSpc>
              <a:spcBef>
                <a:spcPct val="0"/>
              </a:spcBef>
              <a:spcAft>
                <a:spcPct val="0"/>
              </a:spcAft>
              <a:buClr>
                <a:srgbClr val="000000"/>
              </a:buClr>
              <a:buSzPct val="100000"/>
              <a:buFontTx/>
              <a:buNone/>
              <a:tabLst/>
              <a:defRPr/>
            </a:pPr>
            <a:endParaRPr kumimoji="0" lang="ja-JP" altLang="en-US" sz="1984" b="0" i="0" u="none" strike="noStrike" kern="1200" cap="none" spc="0" normalizeH="0" baseline="0" noProof="0">
              <a:ln>
                <a:noFill/>
              </a:ln>
              <a:solidFill>
                <a:prstClr val="white"/>
              </a:solidFill>
              <a:effectLst/>
              <a:uLnTx/>
              <a:uFillTx/>
              <a:latin typeface="Arial" panose="020B0604020202020204" pitchFamily="34" charset="0"/>
              <a:ea typeface="游ゴシック" panose="020B0400000000000000" pitchFamily="50" charset="-128"/>
              <a:cs typeface="Arial Unicode MS" panose="020B0604020202020204" pitchFamily="50" charset="-128"/>
            </a:endParaRPr>
          </a:p>
        </p:txBody>
      </p:sp>
      <p:cxnSp>
        <p:nvCxnSpPr>
          <p:cNvPr id="25" name="直線コネクタ 24">
            <a:extLst>
              <a:ext uri="{FF2B5EF4-FFF2-40B4-BE49-F238E27FC236}">
                <a16:creationId xmlns:a16="http://schemas.microsoft.com/office/drawing/2014/main" id="{3EA0ED80-21EE-5BA9-BF44-F1FC2AD891BD}"/>
              </a:ext>
            </a:extLst>
          </p:cNvPr>
          <p:cNvCxnSpPr/>
          <p:nvPr/>
        </p:nvCxnSpPr>
        <p:spPr bwMode="auto">
          <a:xfrm flipH="1">
            <a:off x="78769" y="1563585"/>
            <a:ext cx="2088230" cy="4256"/>
          </a:xfrm>
          <a:prstGeom prst="line">
            <a:avLst/>
          </a:prstGeom>
          <a:solidFill>
            <a:srgbClr val="00B8FF"/>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直線コネクタ 25">
            <a:extLst>
              <a:ext uri="{FF2B5EF4-FFF2-40B4-BE49-F238E27FC236}">
                <a16:creationId xmlns:a16="http://schemas.microsoft.com/office/drawing/2014/main" id="{D868DCCD-D43A-D60A-3821-3FD0F60FB28B}"/>
              </a:ext>
            </a:extLst>
          </p:cNvPr>
          <p:cNvCxnSpPr/>
          <p:nvPr/>
        </p:nvCxnSpPr>
        <p:spPr bwMode="auto">
          <a:xfrm>
            <a:off x="2166998" y="1563585"/>
            <a:ext cx="792089" cy="1080120"/>
          </a:xfrm>
          <a:prstGeom prst="line">
            <a:avLst/>
          </a:prstGeom>
          <a:solidFill>
            <a:srgbClr val="00B8FF"/>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直線コネクタ 26">
            <a:extLst>
              <a:ext uri="{FF2B5EF4-FFF2-40B4-BE49-F238E27FC236}">
                <a16:creationId xmlns:a16="http://schemas.microsoft.com/office/drawing/2014/main" id="{E324014E-C08F-445A-8E60-E447B1512828}"/>
              </a:ext>
            </a:extLst>
          </p:cNvPr>
          <p:cNvCxnSpPr/>
          <p:nvPr/>
        </p:nvCxnSpPr>
        <p:spPr bwMode="auto">
          <a:xfrm flipH="1">
            <a:off x="6991535" y="1563597"/>
            <a:ext cx="2088230" cy="4256"/>
          </a:xfrm>
          <a:prstGeom prst="line">
            <a:avLst/>
          </a:prstGeom>
          <a:solidFill>
            <a:srgbClr val="00B8FF"/>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直線コネクタ 27">
            <a:extLst>
              <a:ext uri="{FF2B5EF4-FFF2-40B4-BE49-F238E27FC236}">
                <a16:creationId xmlns:a16="http://schemas.microsoft.com/office/drawing/2014/main" id="{BE596F4C-79E7-A7CD-C6D0-2C3B6BB2D9BD}"/>
              </a:ext>
            </a:extLst>
          </p:cNvPr>
          <p:cNvCxnSpPr/>
          <p:nvPr/>
        </p:nvCxnSpPr>
        <p:spPr bwMode="auto">
          <a:xfrm flipH="1">
            <a:off x="6127439" y="1563585"/>
            <a:ext cx="864096" cy="1080120"/>
          </a:xfrm>
          <a:prstGeom prst="line">
            <a:avLst/>
          </a:prstGeom>
          <a:solidFill>
            <a:srgbClr val="00B8FF"/>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直線コネクタ 28">
            <a:extLst>
              <a:ext uri="{FF2B5EF4-FFF2-40B4-BE49-F238E27FC236}">
                <a16:creationId xmlns:a16="http://schemas.microsoft.com/office/drawing/2014/main" id="{7CD2C1B3-E4FE-320C-F00E-8A5E83F98EB2}"/>
              </a:ext>
            </a:extLst>
          </p:cNvPr>
          <p:cNvCxnSpPr/>
          <p:nvPr/>
        </p:nvCxnSpPr>
        <p:spPr bwMode="auto">
          <a:xfrm flipH="1">
            <a:off x="2815071" y="2427681"/>
            <a:ext cx="3456384" cy="4256"/>
          </a:xfrm>
          <a:prstGeom prst="line">
            <a:avLst/>
          </a:prstGeom>
          <a:solidFill>
            <a:srgbClr val="00B8FF"/>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フリーフォーム 22">
            <a:extLst>
              <a:ext uri="{FF2B5EF4-FFF2-40B4-BE49-F238E27FC236}">
                <a16:creationId xmlns:a16="http://schemas.microsoft.com/office/drawing/2014/main" id="{0CD31DEA-AE00-1236-F6DA-EA6F058E019A}"/>
              </a:ext>
            </a:extLst>
          </p:cNvPr>
          <p:cNvSpPr/>
          <p:nvPr/>
        </p:nvSpPr>
        <p:spPr bwMode="auto">
          <a:xfrm>
            <a:off x="6271455" y="1879041"/>
            <a:ext cx="2811487" cy="548640"/>
          </a:xfrm>
          <a:custGeom>
            <a:avLst/>
            <a:gdLst>
              <a:gd name="connsiteX0" fmla="*/ 0 w 2824496"/>
              <a:gd name="connsiteY0" fmla="*/ 548640 h 548640"/>
              <a:gd name="connsiteX1" fmla="*/ 741145 w 2824496"/>
              <a:gd name="connsiteY1" fmla="*/ 346509 h 548640"/>
              <a:gd name="connsiteX2" fmla="*/ 2319688 w 2824496"/>
              <a:gd name="connsiteY2" fmla="*/ 67377 h 548640"/>
              <a:gd name="connsiteX3" fmla="*/ 2762450 w 2824496"/>
              <a:gd name="connsiteY3" fmla="*/ 19250 h 548640"/>
              <a:gd name="connsiteX4" fmla="*/ 2810577 w 2824496"/>
              <a:gd name="connsiteY4" fmla="*/ 0 h 548640"/>
              <a:gd name="connsiteX0" fmla="*/ 0 w 2824496"/>
              <a:gd name="connsiteY0" fmla="*/ 548640 h 548640"/>
              <a:gd name="connsiteX1" fmla="*/ 981776 w 2824496"/>
              <a:gd name="connsiteY1" fmla="*/ 288757 h 548640"/>
              <a:gd name="connsiteX2" fmla="*/ 2319688 w 2824496"/>
              <a:gd name="connsiteY2" fmla="*/ 67377 h 548640"/>
              <a:gd name="connsiteX3" fmla="*/ 2762450 w 2824496"/>
              <a:gd name="connsiteY3" fmla="*/ 19250 h 548640"/>
              <a:gd name="connsiteX4" fmla="*/ 2810577 w 2824496"/>
              <a:gd name="connsiteY4" fmla="*/ 0 h 548640"/>
              <a:gd name="connsiteX0" fmla="*/ 0 w 2834343"/>
              <a:gd name="connsiteY0" fmla="*/ 548640 h 548640"/>
              <a:gd name="connsiteX1" fmla="*/ 981776 w 2834343"/>
              <a:gd name="connsiteY1" fmla="*/ 288757 h 548640"/>
              <a:gd name="connsiteX2" fmla="*/ 2146434 w 2834343"/>
              <a:gd name="connsiteY2" fmla="*/ 67377 h 548640"/>
              <a:gd name="connsiteX3" fmla="*/ 2762450 w 2834343"/>
              <a:gd name="connsiteY3" fmla="*/ 19250 h 548640"/>
              <a:gd name="connsiteX4" fmla="*/ 2810577 w 2834343"/>
              <a:gd name="connsiteY4" fmla="*/ 0 h 548640"/>
              <a:gd name="connsiteX0" fmla="*/ 0 w 2834343"/>
              <a:gd name="connsiteY0" fmla="*/ 548640 h 548640"/>
              <a:gd name="connsiteX1" fmla="*/ 981776 w 2834343"/>
              <a:gd name="connsiteY1" fmla="*/ 288757 h 548640"/>
              <a:gd name="connsiteX2" fmla="*/ 2146434 w 2834343"/>
              <a:gd name="connsiteY2" fmla="*/ 57752 h 548640"/>
              <a:gd name="connsiteX3" fmla="*/ 2762450 w 2834343"/>
              <a:gd name="connsiteY3" fmla="*/ 19250 h 548640"/>
              <a:gd name="connsiteX4" fmla="*/ 2810577 w 2834343"/>
              <a:gd name="connsiteY4" fmla="*/ 0 h 548640"/>
              <a:gd name="connsiteX0" fmla="*/ 0 w 2813376"/>
              <a:gd name="connsiteY0" fmla="*/ 548640 h 548640"/>
              <a:gd name="connsiteX1" fmla="*/ 981776 w 2813376"/>
              <a:gd name="connsiteY1" fmla="*/ 288757 h 548640"/>
              <a:gd name="connsiteX2" fmla="*/ 2146434 w 2813376"/>
              <a:gd name="connsiteY2" fmla="*/ 57752 h 548640"/>
              <a:gd name="connsiteX3" fmla="*/ 2656572 w 2813376"/>
              <a:gd name="connsiteY3" fmla="*/ 19250 h 548640"/>
              <a:gd name="connsiteX4" fmla="*/ 2810577 w 2813376"/>
              <a:gd name="connsiteY4" fmla="*/ 0 h 548640"/>
              <a:gd name="connsiteX0" fmla="*/ 0 w 2813376"/>
              <a:gd name="connsiteY0" fmla="*/ 548640 h 548640"/>
              <a:gd name="connsiteX1" fmla="*/ 981776 w 2813376"/>
              <a:gd name="connsiteY1" fmla="*/ 288757 h 548640"/>
              <a:gd name="connsiteX2" fmla="*/ 2146434 w 2813376"/>
              <a:gd name="connsiteY2" fmla="*/ 57752 h 548640"/>
              <a:gd name="connsiteX3" fmla="*/ 2656572 w 2813376"/>
              <a:gd name="connsiteY3" fmla="*/ 19250 h 548640"/>
              <a:gd name="connsiteX4" fmla="*/ 2810577 w 2813376"/>
              <a:gd name="connsiteY4" fmla="*/ 0 h 548640"/>
              <a:gd name="connsiteX0" fmla="*/ 0 w 2813376"/>
              <a:gd name="connsiteY0" fmla="*/ 548640 h 548640"/>
              <a:gd name="connsiteX1" fmla="*/ 981776 w 2813376"/>
              <a:gd name="connsiteY1" fmla="*/ 288757 h 548640"/>
              <a:gd name="connsiteX2" fmla="*/ 2146434 w 2813376"/>
              <a:gd name="connsiteY2" fmla="*/ 57752 h 548640"/>
              <a:gd name="connsiteX3" fmla="*/ 2656572 w 2813376"/>
              <a:gd name="connsiteY3" fmla="*/ 19250 h 548640"/>
              <a:gd name="connsiteX4" fmla="*/ 2810577 w 2813376"/>
              <a:gd name="connsiteY4" fmla="*/ 0 h 548640"/>
              <a:gd name="connsiteX0" fmla="*/ 0 w 2811351"/>
              <a:gd name="connsiteY0" fmla="*/ 548640 h 548640"/>
              <a:gd name="connsiteX1" fmla="*/ 981776 w 2811351"/>
              <a:gd name="connsiteY1" fmla="*/ 288757 h 548640"/>
              <a:gd name="connsiteX2" fmla="*/ 2146434 w 2811351"/>
              <a:gd name="connsiteY2" fmla="*/ 57752 h 548640"/>
              <a:gd name="connsiteX3" fmla="*/ 2454441 w 2811351"/>
              <a:gd name="connsiteY3" fmla="*/ 9625 h 548640"/>
              <a:gd name="connsiteX4" fmla="*/ 2810577 w 2811351"/>
              <a:gd name="connsiteY4" fmla="*/ 0 h 548640"/>
              <a:gd name="connsiteX0" fmla="*/ 0 w 2811487"/>
              <a:gd name="connsiteY0" fmla="*/ 548640 h 548640"/>
              <a:gd name="connsiteX1" fmla="*/ 981776 w 2811487"/>
              <a:gd name="connsiteY1" fmla="*/ 288757 h 548640"/>
              <a:gd name="connsiteX2" fmla="*/ 1896177 w 2811487"/>
              <a:gd name="connsiteY2" fmla="*/ 96253 h 548640"/>
              <a:gd name="connsiteX3" fmla="*/ 2454441 w 2811487"/>
              <a:gd name="connsiteY3" fmla="*/ 9625 h 548640"/>
              <a:gd name="connsiteX4" fmla="*/ 2810577 w 2811487"/>
              <a:gd name="connsiteY4" fmla="*/ 0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1487" h="548640">
                <a:moveTo>
                  <a:pt x="0" y="548640"/>
                </a:moveTo>
                <a:cubicBezTo>
                  <a:pt x="177265" y="487679"/>
                  <a:pt x="665747" y="364155"/>
                  <a:pt x="981776" y="288757"/>
                </a:cubicBezTo>
                <a:cubicBezTo>
                  <a:pt x="1297805" y="213359"/>
                  <a:pt x="1650733" y="142775"/>
                  <a:pt x="1896177" y="96253"/>
                </a:cubicBezTo>
                <a:cubicBezTo>
                  <a:pt x="2141621" y="49731"/>
                  <a:pt x="2302041" y="25667"/>
                  <a:pt x="2454441" y="9625"/>
                </a:cubicBezTo>
                <a:cubicBezTo>
                  <a:pt x="2606841" y="-6417"/>
                  <a:pt x="2827421" y="4010"/>
                  <a:pt x="2810577" y="0"/>
                </a:cubicBezTo>
              </a:path>
            </a:pathLst>
          </a:custGeom>
          <a:no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ja-JP" altLang="en-US" sz="1800" b="0" i="0" u="none" strike="noStrike" kern="1200" cap="none" spc="0" normalizeH="0" baseline="0" noProof="0">
              <a:ln>
                <a:noFill/>
              </a:ln>
              <a:solidFill>
                <a:prstClr val="white"/>
              </a:solidFill>
              <a:effectLst/>
              <a:uLnTx/>
              <a:uFillTx/>
              <a:latin typeface="Arial" panose="020B0604020202020204" pitchFamily="34" charset="0"/>
              <a:ea typeface="游ゴシック" panose="020B0400000000000000" pitchFamily="50" charset="-128"/>
              <a:cs typeface="Arial Unicode MS" panose="020B0604020202020204" pitchFamily="50" charset="-128"/>
            </a:endParaRPr>
          </a:p>
        </p:txBody>
      </p:sp>
      <p:sp>
        <p:nvSpPr>
          <p:cNvPr id="31" name="フリーフォーム 24">
            <a:extLst>
              <a:ext uri="{FF2B5EF4-FFF2-40B4-BE49-F238E27FC236}">
                <a16:creationId xmlns:a16="http://schemas.microsoft.com/office/drawing/2014/main" id="{7DDFFD0B-9B6A-5588-B8CB-184C70729295}"/>
              </a:ext>
            </a:extLst>
          </p:cNvPr>
          <p:cNvSpPr/>
          <p:nvPr/>
        </p:nvSpPr>
        <p:spPr bwMode="auto">
          <a:xfrm>
            <a:off x="95086" y="1861593"/>
            <a:ext cx="2743200" cy="577516"/>
          </a:xfrm>
          <a:custGeom>
            <a:avLst/>
            <a:gdLst>
              <a:gd name="connsiteX0" fmla="*/ 2743200 w 2743200"/>
              <a:gd name="connsiteY0" fmla="*/ 577516 h 577516"/>
              <a:gd name="connsiteX1" fmla="*/ 1925053 w 2743200"/>
              <a:gd name="connsiteY1" fmla="*/ 250257 h 577516"/>
              <a:gd name="connsiteX2" fmla="*/ 847023 w 2743200"/>
              <a:gd name="connsiteY2" fmla="*/ 77002 h 577516"/>
              <a:gd name="connsiteX3" fmla="*/ 0 w 2743200"/>
              <a:gd name="connsiteY3" fmla="*/ 0 h 577516"/>
            </a:gdLst>
            <a:ahLst/>
            <a:cxnLst>
              <a:cxn ang="0">
                <a:pos x="connsiteX0" y="connsiteY0"/>
              </a:cxn>
              <a:cxn ang="0">
                <a:pos x="connsiteX1" y="connsiteY1"/>
              </a:cxn>
              <a:cxn ang="0">
                <a:pos x="connsiteX2" y="connsiteY2"/>
              </a:cxn>
              <a:cxn ang="0">
                <a:pos x="connsiteX3" y="connsiteY3"/>
              </a:cxn>
            </a:cxnLst>
            <a:rect l="l" t="t" r="r" b="b"/>
            <a:pathLst>
              <a:path w="2743200" h="577516">
                <a:moveTo>
                  <a:pt x="2743200" y="577516"/>
                </a:moveTo>
                <a:cubicBezTo>
                  <a:pt x="2492141" y="455596"/>
                  <a:pt x="2241082" y="333676"/>
                  <a:pt x="1925053" y="250257"/>
                </a:cubicBezTo>
                <a:cubicBezTo>
                  <a:pt x="1609024" y="166838"/>
                  <a:pt x="1167865" y="118711"/>
                  <a:pt x="847023" y="77002"/>
                </a:cubicBezTo>
                <a:cubicBezTo>
                  <a:pt x="526181" y="35293"/>
                  <a:pt x="263090" y="17646"/>
                  <a:pt x="0" y="0"/>
                </a:cubicBezTo>
              </a:path>
            </a:pathLst>
          </a:custGeom>
          <a:no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ja-JP" altLang="en-US" sz="1800" b="0" i="0" u="none" strike="noStrike" kern="1200" cap="none" spc="0" normalizeH="0" baseline="0" noProof="0">
              <a:ln>
                <a:noFill/>
              </a:ln>
              <a:solidFill>
                <a:prstClr val="white"/>
              </a:solidFill>
              <a:effectLst/>
              <a:uLnTx/>
              <a:uFillTx/>
              <a:latin typeface="Arial" panose="020B0604020202020204" pitchFamily="34" charset="0"/>
              <a:ea typeface="游ゴシック" panose="020B0400000000000000" pitchFamily="50" charset="-128"/>
              <a:cs typeface="Arial Unicode MS" panose="020B0604020202020204" pitchFamily="50" charset="-128"/>
            </a:endParaRPr>
          </a:p>
        </p:txBody>
      </p:sp>
      <p:sp>
        <p:nvSpPr>
          <p:cNvPr id="32" name="上カーブ矢印 25">
            <a:extLst>
              <a:ext uri="{FF2B5EF4-FFF2-40B4-BE49-F238E27FC236}">
                <a16:creationId xmlns:a16="http://schemas.microsoft.com/office/drawing/2014/main" id="{2B3D30DA-41CF-1413-8B33-C210CEDB2430}"/>
              </a:ext>
            </a:extLst>
          </p:cNvPr>
          <p:cNvSpPr/>
          <p:nvPr/>
        </p:nvSpPr>
        <p:spPr bwMode="auto">
          <a:xfrm>
            <a:off x="750054" y="2458659"/>
            <a:ext cx="2088232" cy="1008112"/>
          </a:xfrm>
          <a:prstGeom prst="curvedUp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ja-JP" altLang="en-US" sz="1800" b="0" i="0" u="none" strike="noStrike" kern="1200" cap="none" spc="0" normalizeH="0" baseline="0" noProof="0">
              <a:ln>
                <a:noFill/>
              </a:ln>
              <a:solidFill>
                <a:prstClr val="white"/>
              </a:solidFill>
              <a:effectLst/>
              <a:uLnTx/>
              <a:uFillTx/>
              <a:latin typeface="Arial" panose="020B0604020202020204" pitchFamily="34" charset="0"/>
              <a:ea typeface="游ゴシック" panose="020B0400000000000000" pitchFamily="50" charset="-128"/>
              <a:cs typeface="Arial Unicode MS" panose="020B0604020202020204" pitchFamily="50" charset="-128"/>
            </a:endParaRPr>
          </a:p>
        </p:txBody>
      </p:sp>
      <p:sp>
        <p:nvSpPr>
          <p:cNvPr id="33" name="上カーブ矢印 26">
            <a:extLst>
              <a:ext uri="{FF2B5EF4-FFF2-40B4-BE49-F238E27FC236}">
                <a16:creationId xmlns:a16="http://schemas.microsoft.com/office/drawing/2014/main" id="{0635BF46-183B-02FD-178C-1E65D1547174}"/>
              </a:ext>
            </a:extLst>
          </p:cNvPr>
          <p:cNvSpPr/>
          <p:nvPr/>
        </p:nvSpPr>
        <p:spPr bwMode="auto">
          <a:xfrm>
            <a:off x="6415471" y="2458659"/>
            <a:ext cx="2088232" cy="1008112"/>
          </a:xfrm>
          <a:prstGeom prst="curvedUpArrow">
            <a:avLst/>
          </a:prstGeom>
          <a:solidFill>
            <a:srgbClr val="00B8FF"/>
          </a:solidFill>
          <a:ln w="9525" cap="flat" cmpd="sng" algn="ctr">
            <a:solidFill>
              <a:schemeClr val="tx1"/>
            </a:solidFill>
            <a:prstDash val="solid"/>
            <a:round/>
            <a:headEnd type="none" w="med" len="med"/>
            <a:tailEnd type="none" w="med" len="med"/>
          </a:ln>
          <a:effectLst/>
          <a:scene3d>
            <a:camera prst="orthographicFront">
              <a:rot lat="0" lon="10800000" rev="0"/>
            </a:camera>
            <a:lightRig rig="threePt" dir="t"/>
          </a:scene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ja-JP" altLang="en-US" sz="1800" b="0" i="0" u="none" strike="noStrike" kern="1200" cap="none" spc="0" normalizeH="0" baseline="0" noProof="0">
              <a:ln>
                <a:noFill/>
              </a:ln>
              <a:solidFill>
                <a:prstClr val="white"/>
              </a:solidFill>
              <a:effectLst/>
              <a:uLnTx/>
              <a:uFillTx/>
              <a:latin typeface="Arial" panose="020B0604020202020204" pitchFamily="34" charset="0"/>
              <a:ea typeface="游ゴシック" panose="020B0400000000000000" pitchFamily="50" charset="-128"/>
              <a:cs typeface="Arial Unicode MS" panose="020B0604020202020204" pitchFamily="50" charset="-128"/>
            </a:endParaRPr>
          </a:p>
        </p:txBody>
      </p:sp>
      <p:cxnSp>
        <p:nvCxnSpPr>
          <p:cNvPr id="34" name="直線コネクタ 33">
            <a:extLst>
              <a:ext uri="{FF2B5EF4-FFF2-40B4-BE49-F238E27FC236}">
                <a16:creationId xmlns:a16="http://schemas.microsoft.com/office/drawing/2014/main" id="{9E4ED41E-FA4B-E6C7-5714-66B109C8DEFF}"/>
              </a:ext>
            </a:extLst>
          </p:cNvPr>
          <p:cNvCxnSpPr/>
          <p:nvPr/>
        </p:nvCxnSpPr>
        <p:spPr bwMode="auto">
          <a:xfrm flipH="1">
            <a:off x="2838286" y="2643705"/>
            <a:ext cx="912889" cy="0"/>
          </a:xfrm>
          <a:prstGeom prst="line">
            <a:avLst/>
          </a:prstGeom>
          <a:solidFill>
            <a:srgbClr val="00B8FF"/>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直線コネクタ 34">
            <a:extLst>
              <a:ext uri="{FF2B5EF4-FFF2-40B4-BE49-F238E27FC236}">
                <a16:creationId xmlns:a16="http://schemas.microsoft.com/office/drawing/2014/main" id="{887990FC-C049-A44E-63BE-B511FC11E228}"/>
              </a:ext>
            </a:extLst>
          </p:cNvPr>
          <p:cNvCxnSpPr/>
          <p:nvPr/>
        </p:nvCxnSpPr>
        <p:spPr bwMode="auto">
          <a:xfrm flipH="1">
            <a:off x="5335353" y="2643705"/>
            <a:ext cx="792086" cy="0"/>
          </a:xfrm>
          <a:prstGeom prst="line">
            <a:avLst/>
          </a:prstGeom>
          <a:solidFill>
            <a:srgbClr val="00B8FF"/>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直線コネクタ 35">
            <a:extLst>
              <a:ext uri="{FF2B5EF4-FFF2-40B4-BE49-F238E27FC236}">
                <a16:creationId xmlns:a16="http://schemas.microsoft.com/office/drawing/2014/main" id="{A9C01360-6A74-043D-CF71-9C1700CB26CC}"/>
              </a:ext>
            </a:extLst>
          </p:cNvPr>
          <p:cNvCxnSpPr/>
          <p:nvPr/>
        </p:nvCxnSpPr>
        <p:spPr bwMode="auto">
          <a:xfrm>
            <a:off x="3751174" y="2643705"/>
            <a:ext cx="792089" cy="1080120"/>
          </a:xfrm>
          <a:prstGeom prst="line">
            <a:avLst/>
          </a:prstGeom>
          <a:solidFill>
            <a:srgbClr val="00B8FF"/>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直線コネクタ 36">
            <a:extLst>
              <a:ext uri="{FF2B5EF4-FFF2-40B4-BE49-F238E27FC236}">
                <a16:creationId xmlns:a16="http://schemas.microsoft.com/office/drawing/2014/main" id="{1785DB8D-4284-7065-4842-45016A4AB1D6}"/>
              </a:ext>
            </a:extLst>
          </p:cNvPr>
          <p:cNvCxnSpPr/>
          <p:nvPr/>
        </p:nvCxnSpPr>
        <p:spPr bwMode="auto">
          <a:xfrm flipH="1">
            <a:off x="4471255" y="2643705"/>
            <a:ext cx="864096" cy="1080120"/>
          </a:xfrm>
          <a:prstGeom prst="line">
            <a:avLst/>
          </a:prstGeom>
          <a:solidFill>
            <a:srgbClr val="00B8FF"/>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テキスト ボックス 37">
            <a:extLst>
              <a:ext uri="{FF2B5EF4-FFF2-40B4-BE49-F238E27FC236}">
                <a16:creationId xmlns:a16="http://schemas.microsoft.com/office/drawing/2014/main" id="{A30DDAF6-A41E-883D-8DE1-828C438FAD25}"/>
              </a:ext>
            </a:extLst>
          </p:cNvPr>
          <p:cNvSpPr txBox="1"/>
          <p:nvPr/>
        </p:nvSpPr>
        <p:spPr>
          <a:xfrm>
            <a:off x="155042" y="123425"/>
            <a:ext cx="463217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氷期・間氷期型の谷</a:t>
            </a:r>
          </a:p>
        </p:txBody>
      </p:sp>
      <p:sp>
        <p:nvSpPr>
          <p:cNvPr id="39" name="フリーフォーム 37">
            <a:extLst>
              <a:ext uri="{FF2B5EF4-FFF2-40B4-BE49-F238E27FC236}">
                <a16:creationId xmlns:a16="http://schemas.microsoft.com/office/drawing/2014/main" id="{7E498CF6-679B-34AC-BA4F-F4F35EE3A9D2}"/>
              </a:ext>
            </a:extLst>
          </p:cNvPr>
          <p:cNvSpPr/>
          <p:nvPr/>
        </p:nvSpPr>
        <p:spPr bwMode="auto">
          <a:xfrm>
            <a:off x="2838286" y="2410233"/>
            <a:ext cx="3416969" cy="1251284"/>
          </a:xfrm>
          <a:custGeom>
            <a:avLst/>
            <a:gdLst>
              <a:gd name="connsiteX0" fmla="*/ 0 w 3416969"/>
              <a:gd name="connsiteY0" fmla="*/ 0 h 1251284"/>
              <a:gd name="connsiteX1" fmla="*/ 0 w 3416969"/>
              <a:gd name="connsiteY1" fmla="*/ 0 h 1251284"/>
              <a:gd name="connsiteX2" fmla="*/ 3416969 w 3416969"/>
              <a:gd name="connsiteY2" fmla="*/ 9625 h 1251284"/>
              <a:gd name="connsiteX3" fmla="*/ 3330341 w 3416969"/>
              <a:gd name="connsiteY3" fmla="*/ 211756 h 1251284"/>
              <a:gd name="connsiteX4" fmla="*/ 2502569 w 3416969"/>
              <a:gd name="connsiteY4" fmla="*/ 211756 h 1251284"/>
              <a:gd name="connsiteX5" fmla="*/ 1665171 w 3416969"/>
              <a:gd name="connsiteY5" fmla="*/ 1251284 h 1251284"/>
              <a:gd name="connsiteX6" fmla="*/ 924025 w 3416969"/>
              <a:gd name="connsiteY6" fmla="*/ 211756 h 1251284"/>
              <a:gd name="connsiteX7" fmla="*/ 105878 w 3416969"/>
              <a:gd name="connsiteY7" fmla="*/ 211756 h 125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6969" h="1251284">
                <a:moveTo>
                  <a:pt x="0" y="0"/>
                </a:moveTo>
                <a:lnTo>
                  <a:pt x="0" y="0"/>
                </a:lnTo>
                <a:lnTo>
                  <a:pt x="3416969" y="9625"/>
                </a:lnTo>
                <a:lnTo>
                  <a:pt x="3330341" y="211756"/>
                </a:lnTo>
                <a:lnTo>
                  <a:pt x="2502569" y="211756"/>
                </a:lnTo>
                <a:lnTo>
                  <a:pt x="1665171" y="1251284"/>
                </a:lnTo>
                <a:lnTo>
                  <a:pt x="924025" y="211756"/>
                </a:lnTo>
                <a:lnTo>
                  <a:pt x="105878" y="211756"/>
                </a:lnTo>
              </a:path>
            </a:pathLst>
          </a:custGeom>
          <a:pattFill prst="pct5">
            <a:fgClr>
              <a:schemeClr val="tx1">
                <a:lumMod val="50000"/>
                <a:lumOff val="50000"/>
              </a:schemeClr>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ja-JP" altLang="en-US" sz="1800" b="0" i="0" u="none" strike="noStrike" kern="1200" cap="none" spc="0" normalizeH="0" baseline="0" noProof="0">
              <a:ln>
                <a:noFill/>
              </a:ln>
              <a:solidFill>
                <a:prstClr val="white"/>
              </a:solidFill>
              <a:effectLst/>
              <a:uLnTx/>
              <a:uFillTx/>
              <a:latin typeface="Arial" panose="020B0604020202020204" pitchFamily="34" charset="0"/>
              <a:ea typeface="游ゴシック" panose="020B0400000000000000" pitchFamily="50" charset="-128"/>
              <a:cs typeface="Arial Unicode MS" panose="020B0604020202020204" pitchFamily="50" charset="-128"/>
            </a:endParaRPr>
          </a:p>
        </p:txBody>
      </p:sp>
      <p:sp>
        <p:nvSpPr>
          <p:cNvPr id="40" name="テキスト ボックス 39">
            <a:extLst>
              <a:ext uri="{FF2B5EF4-FFF2-40B4-BE49-F238E27FC236}">
                <a16:creationId xmlns:a16="http://schemas.microsoft.com/office/drawing/2014/main" id="{3B2745FC-A2E3-173E-6C5F-BDE4E49C6CB2}"/>
              </a:ext>
            </a:extLst>
          </p:cNvPr>
          <p:cNvSpPr txBox="1"/>
          <p:nvPr/>
        </p:nvSpPr>
        <p:spPr>
          <a:xfrm rot="20867007">
            <a:off x="6904487" y="1903140"/>
            <a:ext cx="100811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地下水面</a:t>
            </a:r>
          </a:p>
        </p:txBody>
      </p:sp>
      <p:sp>
        <p:nvSpPr>
          <p:cNvPr id="41" name="テキスト ボックス 40">
            <a:extLst>
              <a:ext uri="{FF2B5EF4-FFF2-40B4-BE49-F238E27FC236}">
                <a16:creationId xmlns:a16="http://schemas.microsoft.com/office/drawing/2014/main" id="{FEA187C3-4E51-D51E-6470-FD49603253A3}"/>
              </a:ext>
            </a:extLst>
          </p:cNvPr>
          <p:cNvSpPr txBox="1"/>
          <p:nvPr/>
        </p:nvSpPr>
        <p:spPr>
          <a:xfrm rot="628685">
            <a:off x="1430136" y="1868967"/>
            <a:ext cx="100811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地下水面</a:t>
            </a:r>
          </a:p>
        </p:txBody>
      </p:sp>
      <p:sp>
        <p:nvSpPr>
          <p:cNvPr id="42" name="テキスト ボックス 41">
            <a:extLst>
              <a:ext uri="{FF2B5EF4-FFF2-40B4-BE49-F238E27FC236}">
                <a16:creationId xmlns:a16="http://schemas.microsoft.com/office/drawing/2014/main" id="{2B0F0A89-03C7-2902-E9D4-8F0FCAB073D0}"/>
              </a:ext>
            </a:extLst>
          </p:cNvPr>
          <p:cNvSpPr txBox="1"/>
          <p:nvPr/>
        </p:nvSpPr>
        <p:spPr>
          <a:xfrm>
            <a:off x="4183223" y="2920372"/>
            <a:ext cx="6956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沖積層</a:t>
            </a:r>
          </a:p>
        </p:txBody>
      </p:sp>
      <p:sp>
        <p:nvSpPr>
          <p:cNvPr id="43" name="テキスト ボックス 42">
            <a:extLst>
              <a:ext uri="{FF2B5EF4-FFF2-40B4-BE49-F238E27FC236}">
                <a16:creationId xmlns:a16="http://schemas.microsoft.com/office/drawing/2014/main" id="{69D9262B-91FB-E036-467C-EA2233CA6048}"/>
              </a:ext>
            </a:extLst>
          </p:cNvPr>
          <p:cNvSpPr txBox="1"/>
          <p:nvPr/>
        </p:nvSpPr>
        <p:spPr>
          <a:xfrm>
            <a:off x="7495591" y="1286586"/>
            <a:ext cx="7200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台地</a:t>
            </a:r>
          </a:p>
        </p:txBody>
      </p:sp>
      <p:sp>
        <p:nvSpPr>
          <p:cNvPr id="44" name="テキスト ボックス 43">
            <a:extLst>
              <a:ext uri="{FF2B5EF4-FFF2-40B4-BE49-F238E27FC236}">
                <a16:creationId xmlns:a16="http://schemas.microsoft.com/office/drawing/2014/main" id="{B32213EC-B3A3-83CC-6471-588C88F716CF}"/>
              </a:ext>
            </a:extLst>
          </p:cNvPr>
          <p:cNvSpPr txBox="1"/>
          <p:nvPr/>
        </p:nvSpPr>
        <p:spPr>
          <a:xfrm>
            <a:off x="870855" y="1275553"/>
            <a:ext cx="7200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台地</a:t>
            </a:r>
          </a:p>
        </p:txBody>
      </p:sp>
      <p:sp>
        <p:nvSpPr>
          <p:cNvPr id="46" name="上カーブ矢印 45">
            <a:extLst>
              <a:ext uri="{FF2B5EF4-FFF2-40B4-BE49-F238E27FC236}">
                <a16:creationId xmlns:a16="http://schemas.microsoft.com/office/drawing/2014/main" id="{0177DD11-D1EE-1372-CFB6-9738C2F03E34}"/>
              </a:ext>
            </a:extLst>
          </p:cNvPr>
          <p:cNvSpPr/>
          <p:nvPr/>
        </p:nvSpPr>
        <p:spPr bwMode="auto">
          <a:xfrm>
            <a:off x="4759287" y="3363785"/>
            <a:ext cx="4104456" cy="1008112"/>
          </a:xfrm>
          <a:prstGeom prst="curvedUpArrow">
            <a:avLst/>
          </a:prstGeom>
          <a:solidFill>
            <a:schemeClr val="accent2"/>
          </a:solidFill>
          <a:ln w="9525" cap="flat" cmpd="sng" algn="ctr">
            <a:solidFill>
              <a:schemeClr val="tx1"/>
            </a:solidFill>
            <a:prstDash val="solid"/>
            <a:round/>
            <a:headEnd type="none" w="med" len="med"/>
            <a:tailEnd type="none" w="med" len="med"/>
          </a:ln>
          <a:effectLst/>
          <a:scene3d>
            <a:camera prst="orthographicFront">
              <a:rot lat="0" lon="10800000" rev="0"/>
            </a:camera>
            <a:lightRig rig="threePt" dir="t"/>
          </a:scene3d>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ja-JP" altLang="en-US" sz="1800" b="0" i="0" u="none" strike="noStrike" kern="1200" cap="none" spc="0" normalizeH="0" baseline="0" noProof="0">
              <a:ln>
                <a:noFill/>
              </a:ln>
              <a:solidFill>
                <a:prstClr val="white"/>
              </a:solidFill>
              <a:effectLst/>
              <a:uLnTx/>
              <a:uFillTx/>
              <a:latin typeface="Arial" panose="020B0604020202020204" pitchFamily="34" charset="0"/>
              <a:ea typeface="游ゴシック" panose="020B0400000000000000" pitchFamily="50" charset="-128"/>
              <a:cs typeface="Arial Unicode MS" panose="020B0604020202020204" pitchFamily="50" charset="-128"/>
            </a:endParaRPr>
          </a:p>
        </p:txBody>
      </p:sp>
      <p:sp>
        <p:nvSpPr>
          <p:cNvPr id="47" name="テキスト ボックス 46">
            <a:extLst>
              <a:ext uri="{FF2B5EF4-FFF2-40B4-BE49-F238E27FC236}">
                <a16:creationId xmlns:a16="http://schemas.microsoft.com/office/drawing/2014/main" id="{71485C52-F145-9653-7B05-AD88CD0AB944}"/>
              </a:ext>
            </a:extLst>
          </p:cNvPr>
          <p:cNvSpPr txBox="1"/>
          <p:nvPr/>
        </p:nvSpPr>
        <p:spPr>
          <a:xfrm>
            <a:off x="3895191" y="2139650"/>
            <a:ext cx="1584176" cy="2880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沖積低地（水田）</a:t>
            </a:r>
          </a:p>
        </p:txBody>
      </p:sp>
      <p:sp>
        <p:nvSpPr>
          <p:cNvPr id="48" name="テキスト ボックス 47">
            <a:extLst>
              <a:ext uri="{FF2B5EF4-FFF2-40B4-BE49-F238E27FC236}">
                <a16:creationId xmlns:a16="http://schemas.microsoft.com/office/drawing/2014/main" id="{C4124A08-97C2-76AF-1AC2-2D8E58471AE9}"/>
              </a:ext>
            </a:extLst>
          </p:cNvPr>
          <p:cNvSpPr txBox="1"/>
          <p:nvPr/>
        </p:nvSpPr>
        <p:spPr>
          <a:xfrm>
            <a:off x="3823183" y="3950882"/>
            <a:ext cx="14401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基盤（成田層）</a:t>
            </a:r>
          </a:p>
        </p:txBody>
      </p:sp>
      <p:sp>
        <p:nvSpPr>
          <p:cNvPr id="52" name="テキスト ボックス 51">
            <a:extLst>
              <a:ext uri="{FF2B5EF4-FFF2-40B4-BE49-F238E27FC236}">
                <a16:creationId xmlns:a16="http://schemas.microsoft.com/office/drawing/2014/main" id="{E306558A-EE50-49DF-E157-953B86F7D060}"/>
              </a:ext>
            </a:extLst>
          </p:cNvPr>
          <p:cNvSpPr txBox="1"/>
          <p:nvPr/>
        </p:nvSpPr>
        <p:spPr>
          <a:xfrm flipH="1">
            <a:off x="4998972" y="3035875"/>
            <a:ext cx="7920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a:t>
            </a:r>
          </a:p>
        </p:txBody>
      </p:sp>
      <p:sp>
        <p:nvSpPr>
          <p:cNvPr id="53" name="テキスト ボックス 52">
            <a:extLst>
              <a:ext uri="{FF2B5EF4-FFF2-40B4-BE49-F238E27FC236}">
                <a16:creationId xmlns:a16="http://schemas.microsoft.com/office/drawing/2014/main" id="{3613C2A7-C12E-1C84-E688-7269673202B1}"/>
              </a:ext>
            </a:extLst>
          </p:cNvPr>
          <p:cNvSpPr txBox="1"/>
          <p:nvPr/>
        </p:nvSpPr>
        <p:spPr>
          <a:xfrm rot="20867007">
            <a:off x="7047536" y="2165652"/>
            <a:ext cx="202368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硝酸濃度の高い地下水</a:t>
            </a:r>
          </a:p>
        </p:txBody>
      </p:sp>
      <p:sp>
        <p:nvSpPr>
          <p:cNvPr id="54" name="テキスト ボックス 53">
            <a:extLst>
              <a:ext uri="{FF2B5EF4-FFF2-40B4-BE49-F238E27FC236}">
                <a16:creationId xmlns:a16="http://schemas.microsoft.com/office/drawing/2014/main" id="{14C96E85-3DA6-879B-D3E6-B0D086400DC2}"/>
              </a:ext>
            </a:extLst>
          </p:cNvPr>
          <p:cNvSpPr txBox="1"/>
          <p:nvPr/>
        </p:nvSpPr>
        <p:spPr>
          <a:xfrm>
            <a:off x="3247119" y="1707601"/>
            <a:ext cx="27753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70AD47"/>
                </a:solidFill>
                <a:effectLst/>
                <a:uLnTx/>
                <a:uFillTx/>
                <a:latin typeface="メイリオ" panose="020B0604030504040204" pitchFamily="50" charset="-128"/>
                <a:ea typeface="メイリオ" panose="020B0604030504040204" pitchFamily="50" charset="-128"/>
                <a:cs typeface="+mn-cs"/>
              </a:rPr>
              <a:t>脱窒の場である沖積層</a:t>
            </a:r>
          </a:p>
        </p:txBody>
      </p:sp>
      <p:sp>
        <p:nvSpPr>
          <p:cNvPr id="55" name="テキスト ボックス 54">
            <a:extLst>
              <a:ext uri="{FF2B5EF4-FFF2-40B4-BE49-F238E27FC236}">
                <a16:creationId xmlns:a16="http://schemas.microsoft.com/office/drawing/2014/main" id="{40CCB10B-48E9-8F8D-B6D5-6FDECAF42EAA}"/>
              </a:ext>
            </a:extLst>
          </p:cNvPr>
          <p:cNvSpPr txBox="1"/>
          <p:nvPr/>
        </p:nvSpPr>
        <p:spPr>
          <a:xfrm rot="493092">
            <a:off x="13154" y="2151484"/>
            <a:ext cx="202368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硝酸濃度の高い地下水</a:t>
            </a:r>
          </a:p>
        </p:txBody>
      </p:sp>
      <p:sp>
        <p:nvSpPr>
          <p:cNvPr id="56" name="矢印: 下 55">
            <a:extLst>
              <a:ext uri="{FF2B5EF4-FFF2-40B4-BE49-F238E27FC236}">
                <a16:creationId xmlns:a16="http://schemas.microsoft.com/office/drawing/2014/main" id="{260B3BAA-AA04-1E21-C5B9-4C09F5B564F6}"/>
              </a:ext>
            </a:extLst>
          </p:cNvPr>
          <p:cNvSpPr/>
          <p:nvPr/>
        </p:nvSpPr>
        <p:spPr>
          <a:xfrm>
            <a:off x="11059297" y="4371897"/>
            <a:ext cx="548268" cy="58021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8" name="吹き出し: 角を丸めた四角形 57">
            <a:extLst>
              <a:ext uri="{FF2B5EF4-FFF2-40B4-BE49-F238E27FC236}">
                <a16:creationId xmlns:a16="http://schemas.microsoft.com/office/drawing/2014/main" id="{4F7D4ACD-E146-5BAC-6F1A-2F60E89EB98C}"/>
              </a:ext>
            </a:extLst>
          </p:cNvPr>
          <p:cNvSpPr/>
          <p:nvPr/>
        </p:nvSpPr>
        <p:spPr>
          <a:xfrm>
            <a:off x="7191817" y="4596715"/>
            <a:ext cx="2392004" cy="1399364"/>
          </a:xfrm>
          <a:prstGeom prst="wedgeRoundRectCallou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ダイナミック地層学（増田富士雄）の考え方の重要性</a:t>
            </a:r>
          </a:p>
        </p:txBody>
      </p:sp>
      <p:pic>
        <p:nvPicPr>
          <p:cNvPr id="59" name="図 58">
            <a:extLst>
              <a:ext uri="{FF2B5EF4-FFF2-40B4-BE49-F238E27FC236}">
                <a16:creationId xmlns:a16="http://schemas.microsoft.com/office/drawing/2014/main" id="{C9A1F379-5A10-E21C-3444-26CAD116FB09}"/>
              </a:ext>
            </a:extLst>
          </p:cNvPr>
          <p:cNvPicPr>
            <a:picLocks noChangeAspect="1"/>
          </p:cNvPicPr>
          <p:nvPr/>
        </p:nvPicPr>
        <p:blipFill>
          <a:blip r:embed="rId5">
            <a:lum/>
            <a:alphaModFix/>
          </a:blip>
          <a:srcRect/>
          <a:stretch>
            <a:fillRect/>
          </a:stretch>
        </p:blipFill>
        <p:spPr>
          <a:xfrm>
            <a:off x="7920680" y="6408104"/>
            <a:ext cx="577886" cy="867119"/>
          </a:xfrm>
          <a:prstGeom prst="rect">
            <a:avLst/>
          </a:prstGeom>
          <a:noFill/>
          <a:ln>
            <a:noFill/>
          </a:ln>
        </p:spPr>
      </p:pic>
      <p:sp>
        <p:nvSpPr>
          <p:cNvPr id="60" name="吹き出し: 四角形 59">
            <a:extLst>
              <a:ext uri="{FF2B5EF4-FFF2-40B4-BE49-F238E27FC236}">
                <a16:creationId xmlns:a16="http://schemas.microsoft.com/office/drawing/2014/main" id="{52CF1E7D-3C46-D04E-9240-91A051CF8BD9}"/>
              </a:ext>
            </a:extLst>
          </p:cNvPr>
          <p:cNvSpPr/>
          <p:nvPr/>
        </p:nvSpPr>
        <p:spPr>
          <a:xfrm>
            <a:off x="5479367" y="381459"/>
            <a:ext cx="1561774" cy="1068499"/>
          </a:xfrm>
          <a:prstGeom prst="wedgeRectCallout">
            <a:avLst>
              <a:gd name="adj1" fmla="val -3268"/>
              <a:gd name="adj2" fmla="val 91227"/>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急な崖端斜面は地下水型の谷の特徴</a:t>
            </a:r>
            <a:endPar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62" name="吹き出し: 四角形 61">
            <a:extLst>
              <a:ext uri="{FF2B5EF4-FFF2-40B4-BE49-F238E27FC236}">
                <a16:creationId xmlns:a16="http://schemas.microsoft.com/office/drawing/2014/main" id="{AACD39B9-2E93-58EE-8B83-7FF1B8D1E6A7}"/>
              </a:ext>
            </a:extLst>
          </p:cNvPr>
          <p:cNvSpPr/>
          <p:nvPr/>
        </p:nvSpPr>
        <p:spPr>
          <a:xfrm>
            <a:off x="2202767" y="3475179"/>
            <a:ext cx="1561774" cy="1192470"/>
          </a:xfrm>
          <a:prstGeom prst="wedgeRectCallout">
            <a:avLst>
              <a:gd name="adj1" fmla="val 67966"/>
              <a:gd name="adj2" fmla="val -69945"/>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海面低下期の谷には、河川に由来する様々な構造</a:t>
            </a:r>
            <a:endPar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63" name="矢印: 右 62">
            <a:extLst>
              <a:ext uri="{FF2B5EF4-FFF2-40B4-BE49-F238E27FC236}">
                <a16:creationId xmlns:a16="http://schemas.microsoft.com/office/drawing/2014/main" id="{2692A060-C851-4033-568D-4AE61E3AC907}"/>
              </a:ext>
            </a:extLst>
          </p:cNvPr>
          <p:cNvSpPr/>
          <p:nvPr/>
        </p:nvSpPr>
        <p:spPr>
          <a:xfrm>
            <a:off x="5865204" y="2139650"/>
            <a:ext cx="475068" cy="257053"/>
          </a:xfrm>
          <a:prstGeom prst="rightArrow">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4" name="テキスト ボックス 63">
            <a:extLst>
              <a:ext uri="{FF2B5EF4-FFF2-40B4-BE49-F238E27FC236}">
                <a16:creationId xmlns:a16="http://schemas.microsoft.com/office/drawing/2014/main" id="{DD7A9A15-87B4-4807-2DB9-2DCCB394BE62}"/>
              </a:ext>
            </a:extLst>
          </p:cNvPr>
          <p:cNvSpPr txBox="1"/>
          <p:nvPr/>
        </p:nvSpPr>
        <p:spPr>
          <a:xfrm rot="21235322">
            <a:off x="2327638" y="6026814"/>
            <a:ext cx="12711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4472C4">
                    <a:lumMod val="20000"/>
                    <a:lumOff val="80000"/>
                  </a:srgbClr>
                </a:solidFill>
                <a:effectLst/>
                <a:uLnTx/>
                <a:uFillTx/>
                <a:latin typeface="メイリオ" panose="020B0604030504040204" pitchFamily="50" charset="-128"/>
                <a:ea typeface="メイリオ" panose="020B0604030504040204" pitchFamily="50" charset="-128"/>
                <a:cs typeface="+mn-cs"/>
              </a:rPr>
              <a:t>旧河道？</a:t>
            </a:r>
          </a:p>
        </p:txBody>
      </p:sp>
      <p:sp>
        <p:nvSpPr>
          <p:cNvPr id="2" name="テキスト ボックス 1">
            <a:extLst>
              <a:ext uri="{FF2B5EF4-FFF2-40B4-BE49-F238E27FC236}">
                <a16:creationId xmlns:a16="http://schemas.microsoft.com/office/drawing/2014/main" id="{B51909C6-DF38-C660-E174-3504F17BCE38}"/>
              </a:ext>
            </a:extLst>
          </p:cNvPr>
          <p:cNvSpPr txBox="1"/>
          <p:nvPr/>
        </p:nvSpPr>
        <p:spPr>
          <a:xfrm>
            <a:off x="5926989" y="3577984"/>
            <a:ext cx="17390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透水係数大⇒小の帯水層への地下水の流入は均質帯水層では？</a:t>
            </a:r>
          </a:p>
        </p:txBody>
      </p:sp>
    </p:spTree>
    <p:extLst>
      <p:ext uri="{BB962C8B-B14F-4D97-AF65-F5344CB8AC3E}">
        <p14:creationId xmlns:p14="http://schemas.microsoft.com/office/powerpoint/2010/main" val="161535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1F444D2-1436-5FF5-B299-CCA9756A936D}"/>
              </a:ext>
            </a:extLst>
          </p:cNvPr>
          <p:cNvSpPr txBox="1"/>
          <p:nvPr/>
        </p:nvSpPr>
        <p:spPr>
          <a:xfrm>
            <a:off x="69173" y="18819"/>
            <a:ext cx="4185212" cy="567207"/>
          </a:xfrm>
          <a:prstGeom prst="rect">
            <a:avLst/>
          </a:prstGeom>
          <a:noFill/>
        </p:spPr>
        <p:txBody>
          <a:bodyPr wrap="square" rtlCol="0">
            <a:spAutoFit/>
          </a:bodyPr>
          <a:lstStyle/>
          <a:p>
            <a:pPr defTabSz="1007943"/>
            <a:r>
              <a:rPr lang="ja-JP" altLang="en-US" sz="3086" b="1" dirty="0">
                <a:solidFill>
                  <a:srgbClr val="0070C0"/>
                </a:solidFill>
                <a:latin typeface="メイリオ" panose="020B0604030504040204" pitchFamily="50" charset="-128"/>
                <a:ea typeface="メイリオ" panose="020B0604030504040204" pitchFamily="50" charset="-128"/>
              </a:rPr>
              <a:t>④台地上の閉じた凹地</a:t>
            </a:r>
          </a:p>
        </p:txBody>
      </p:sp>
      <p:pic>
        <p:nvPicPr>
          <p:cNvPr id="4" name="図 3">
            <a:extLst>
              <a:ext uri="{FF2B5EF4-FFF2-40B4-BE49-F238E27FC236}">
                <a16:creationId xmlns:a16="http://schemas.microsoft.com/office/drawing/2014/main" id="{87E8B805-8CC5-BD33-7A69-6890884D56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619" y="670632"/>
            <a:ext cx="4280543" cy="2846588"/>
          </a:xfrm>
          <a:prstGeom prst="rect">
            <a:avLst/>
          </a:prstGeom>
        </p:spPr>
      </p:pic>
      <p:sp>
        <p:nvSpPr>
          <p:cNvPr id="5" name="テキスト ボックス 4">
            <a:extLst>
              <a:ext uri="{FF2B5EF4-FFF2-40B4-BE49-F238E27FC236}">
                <a16:creationId xmlns:a16="http://schemas.microsoft.com/office/drawing/2014/main" id="{7A0AA011-DE18-92A9-D2A0-B359381E1762}"/>
              </a:ext>
            </a:extLst>
          </p:cNvPr>
          <p:cNvSpPr txBox="1"/>
          <p:nvPr/>
        </p:nvSpPr>
        <p:spPr>
          <a:xfrm>
            <a:off x="217382" y="3526293"/>
            <a:ext cx="4392715" cy="329770"/>
          </a:xfrm>
          <a:prstGeom prst="rect">
            <a:avLst/>
          </a:prstGeom>
          <a:noFill/>
        </p:spPr>
        <p:txBody>
          <a:bodyPr wrap="square" rtlCol="0">
            <a:spAutoFit/>
          </a:bodyPr>
          <a:lstStyle/>
          <a:p>
            <a:pPr defTabSz="1007943"/>
            <a:r>
              <a:rPr lang="ja-JP" altLang="en-US" sz="1543" dirty="0">
                <a:solidFill>
                  <a:prstClr val="black"/>
                </a:solidFill>
                <a:latin typeface="メイリオ" panose="020B0604030504040204" pitchFamily="50" charset="-128"/>
                <a:ea typeface="メイリオ" panose="020B0604030504040204" pitchFamily="50" charset="-128"/>
              </a:rPr>
              <a:t>下総台地西部の凹地分布（花井、千葉、</a:t>
            </a:r>
            <a:r>
              <a:rPr lang="en-US" altLang="ja-JP" sz="1543" dirty="0">
                <a:solidFill>
                  <a:prstClr val="black"/>
                </a:solidFill>
                <a:latin typeface="メイリオ" panose="020B0604030504040204" pitchFamily="50" charset="-128"/>
                <a:ea typeface="メイリオ" panose="020B0604030504040204" pitchFamily="50" charset="-128"/>
              </a:rPr>
              <a:t>1939)</a:t>
            </a:r>
            <a:endParaRPr lang="ja-JP" altLang="en-US" sz="1543" dirty="0">
              <a:solidFill>
                <a:prstClr val="black"/>
              </a:solidFill>
              <a:latin typeface="メイリオ" panose="020B0604030504040204" pitchFamily="50" charset="-128"/>
              <a:ea typeface="メイリオ" panose="020B0604030504040204" pitchFamily="50" charset="-128"/>
            </a:endParaRPr>
          </a:p>
        </p:txBody>
      </p:sp>
      <p:pic>
        <p:nvPicPr>
          <p:cNvPr id="7" name="図 6">
            <a:hlinkClick r:id="rId4"/>
            <a:extLst>
              <a:ext uri="{FF2B5EF4-FFF2-40B4-BE49-F238E27FC236}">
                <a16:creationId xmlns:a16="http://schemas.microsoft.com/office/drawing/2014/main" id="{B8C0DAD6-9DBC-EA8E-1401-95B43C84F6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3791" y="670631"/>
            <a:ext cx="4569706" cy="2802120"/>
          </a:xfrm>
          <a:prstGeom prst="rect">
            <a:avLst/>
          </a:prstGeom>
        </p:spPr>
      </p:pic>
      <p:sp>
        <p:nvSpPr>
          <p:cNvPr id="8" name="テキスト ボックス 7">
            <a:extLst>
              <a:ext uri="{FF2B5EF4-FFF2-40B4-BE49-F238E27FC236}">
                <a16:creationId xmlns:a16="http://schemas.microsoft.com/office/drawing/2014/main" id="{1EF07592-7998-EF8F-3C99-45F81BDEA5DC}"/>
              </a:ext>
            </a:extLst>
          </p:cNvPr>
          <p:cNvSpPr txBox="1"/>
          <p:nvPr/>
        </p:nvSpPr>
        <p:spPr>
          <a:xfrm>
            <a:off x="5504249" y="3566633"/>
            <a:ext cx="2495345" cy="329770"/>
          </a:xfrm>
          <a:prstGeom prst="rect">
            <a:avLst/>
          </a:prstGeom>
          <a:noFill/>
        </p:spPr>
        <p:txBody>
          <a:bodyPr wrap="square" rtlCol="0">
            <a:spAutoFit/>
          </a:bodyPr>
          <a:lstStyle/>
          <a:p>
            <a:pPr defTabSz="1007943"/>
            <a:r>
              <a:rPr lang="ja-JP" altLang="en-US" sz="1543" dirty="0">
                <a:solidFill>
                  <a:prstClr val="black"/>
                </a:solidFill>
                <a:latin typeface="メイリオ" panose="020B0604030504040204" pitchFamily="50" charset="-128"/>
                <a:ea typeface="メイリオ" panose="020B0604030504040204" pitchFamily="50" charset="-128"/>
              </a:rPr>
              <a:t>千葉市高田町の凹地</a:t>
            </a:r>
          </a:p>
        </p:txBody>
      </p:sp>
      <p:pic>
        <p:nvPicPr>
          <p:cNvPr id="10" name="図 9">
            <a:extLst>
              <a:ext uri="{FF2B5EF4-FFF2-40B4-BE49-F238E27FC236}">
                <a16:creationId xmlns:a16="http://schemas.microsoft.com/office/drawing/2014/main" id="{556C41D1-22D0-D645-5D79-DC8CB54414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4759" y="670631"/>
            <a:ext cx="4201127" cy="2802118"/>
          </a:xfrm>
          <a:prstGeom prst="rect">
            <a:avLst/>
          </a:prstGeom>
        </p:spPr>
      </p:pic>
      <p:sp>
        <p:nvSpPr>
          <p:cNvPr id="11" name="テキスト ボックス 10">
            <a:extLst>
              <a:ext uri="{FF2B5EF4-FFF2-40B4-BE49-F238E27FC236}">
                <a16:creationId xmlns:a16="http://schemas.microsoft.com/office/drawing/2014/main" id="{B74A4EAC-FE6F-D984-686F-52C5279F9457}"/>
              </a:ext>
            </a:extLst>
          </p:cNvPr>
          <p:cNvSpPr txBox="1"/>
          <p:nvPr/>
        </p:nvSpPr>
        <p:spPr>
          <a:xfrm>
            <a:off x="9174759" y="3586393"/>
            <a:ext cx="4201127" cy="567207"/>
          </a:xfrm>
          <a:prstGeom prst="rect">
            <a:avLst/>
          </a:prstGeom>
          <a:noFill/>
        </p:spPr>
        <p:txBody>
          <a:bodyPr wrap="square" rtlCol="0">
            <a:spAutoFit/>
          </a:bodyPr>
          <a:lstStyle/>
          <a:p>
            <a:pPr defTabSz="1007943"/>
            <a:r>
              <a:rPr lang="ja-JP" altLang="en-US" sz="1543">
                <a:solidFill>
                  <a:prstClr val="black"/>
                </a:solidFill>
                <a:latin typeface="メイリオ" panose="020B0604030504040204" pitchFamily="50" charset="-128"/>
                <a:ea typeface="メイリオ" panose="020B0604030504040204" pitchFamily="50" charset="-128"/>
              </a:rPr>
              <a:t>凹地</a:t>
            </a:r>
            <a:r>
              <a:rPr lang="ja-JP" altLang="en-US" sz="1543" dirty="0">
                <a:solidFill>
                  <a:prstClr val="black"/>
                </a:solidFill>
                <a:latin typeface="メイリオ" panose="020B0604030504040204" pitchFamily="50" charset="-128"/>
                <a:ea typeface="メイリオ" panose="020B0604030504040204" pitchFamily="50" charset="-128"/>
              </a:rPr>
              <a:t>底部より南西方向</a:t>
            </a:r>
            <a:r>
              <a:rPr lang="ja-JP" altLang="en-US" sz="1543">
                <a:solidFill>
                  <a:prstClr val="black"/>
                </a:solidFill>
                <a:latin typeface="メイリオ" panose="020B0604030504040204" pitchFamily="50" charset="-128"/>
                <a:ea typeface="メイリオ" panose="020B0604030504040204" pitchFamily="50" charset="-128"/>
              </a:rPr>
              <a:t>を望む。左右、前方が高くなっていることがわかりますか。</a:t>
            </a:r>
            <a:endParaRPr lang="ja-JP" altLang="en-US" sz="1543" dirty="0">
              <a:solidFill>
                <a:prstClr val="black"/>
              </a:solidFill>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3F9FE261-B533-C1B5-900E-DE702153B967}"/>
              </a:ext>
            </a:extLst>
          </p:cNvPr>
          <p:cNvSpPr txBox="1"/>
          <p:nvPr/>
        </p:nvSpPr>
        <p:spPr>
          <a:xfrm>
            <a:off x="4358132" y="51184"/>
            <a:ext cx="9399889" cy="397673"/>
          </a:xfrm>
          <a:prstGeom prst="rect">
            <a:avLst/>
          </a:prstGeom>
          <a:noFill/>
        </p:spPr>
        <p:txBody>
          <a:bodyPr wrap="square" rtlCol="0">
            <a:spAutoFit/>
          </a:bodyPr>
          <a:lstStyle/>
          <a:p>
            <a:pPr defTabSz="1007943"/>
            <a:r>
              <a:rPr lang="ja-JP" altLang="en-US" sz="1984" dirty="0">
                <a:solidFill>
                  <a:prstClr val="black"/>
                </a:solidFill>
                <a:latin typeface="メイリオ" panose="020B0604030504040204" pitchFamily="50" charset="-128"/>
                <a:ea typeface="メイリオ" panose="020B0604030504040204" pitchFamily="50" charset="-128"/>
              </a:rPr>
              <a:t>台地の上には閉じた凹地がたくさんありますが何？－ダイダラボッチの足跡？</a:t>
            </a:r>
          </a:p>
        </p:txBody>
      </p:sp>
      <p:sp>
        <p:nvSpPr>
          <p:cNvPr id="13" name="テキスト ボックス 12">
            <a:extLst>
              <a:ext uri="{FF2B5EF4-FFF2-40B4-BE49-F238E27FC236}">
                <a16:creationId xmlns:a16="http://schemas.microsoft.com/office/drawing/2014/main" id="{2C552A0B-C3D2-DCA1-99B7-60BF79B350D1}"/>
              </a:ext>
            </a:extLst>
          </p:cNvPr>
          <p:cNvSpPr txBox="1"/>
          <p:nvPr/>
        </p:nvSpPr>
        <p:spPr>
          <a:xfrm>
            <a:off x="180500" y="3800642"/>
            <a:ext cx="4280543" cy="228076"/>
          </a:xfrm>
          <a:prstGeom prst="rect">
            <a:avLst/>
          </a:prstGeom>
          <a:noFill/>
        </p:spPr>
        <p:txBody>
          <a:bodyPr wrap="square" rtlCol="0">
            <a:spAutoFit/>
          </a:bodyPr>
          <a:lstStyle/>
          <a:p>
            <a:pPr defTabSz="1007943"/>
            <a:r>
              <a:rPr lang="ja-JP" altLang="en-US" sz="882" dirty="0">
                <a:solidFill>
                  <a:prstClr val="black"/>
                </a:solidFill>
                <a:latin typeface="メイリオ" panose="020B0604030504040204" pitchFamily="50" charset="-128"/>
                <a:ea typeface="メイリオ" panose="020B0604030504040204" pitchFamily="50" charset="-128"/>
              </a:rPr>
              <a:t>（ダイダラボッチ：加曽利貝塚応援サイト </a:t>
            </a:r>
            <a:r>
              <a:rPr lang="en-US" altLang="ja-JP" sz="882" dirty="0">
                <a:solidFill>
                  <a:prstClr val="black"/>
                </a:solidFill>
                <a:latin typeface="メイリオ" panose="020B0604030504040204" pitchFamily="50" charset="-128"/>
                <a:ea typeface="メイリオ" panose="020B0604030504040204" pitchFamily="50" charset="-128"/>
              </a:rPr>
              <a:t>https://www.kasori.net/</a:t>
            </a:r>
            <a:r>
              <a:rPr lang="ja-JP" altLang="en-US" sz="882" dirty="0">
                <a:solidFill>
                  <a:prstClr val="black"/>
                </a:solidFill>
                <a:latin typeface="メイリオ" panose="020B0604030504040204" pitchFamily="50" charset="-128"/>
                <a:ea typeface="メイリオ" panose="020B0604030504040204" pitchFamily="50" charset="-128"/>
              </a:rPr>
              <a:t>）</a:t>
            </a:r>
          </a:p>
        </p:txBody>
      </p:sp>
      <p:sp>
        <p:nvSpPr>
          <p:cNvPr id="14" name="テキスト ボックス 13">
            <a:extLst>
              <a:ext uri="{FF2B5EF4-FFF2-40B4-BE49-F238E27FC236}">
                <a16:creationId xmlns:a16="http://schemas.microsoft.com/office/drawing/2014/main" id="{713B0B63-AE3C-A586-2C8E-87A860BC91AE}"/>
              </a:ext>
            </a:extLst>
          </p:cNvPr>
          <p:cNvSpPr txBox="1"/>
          <p:nvPr/>
        </p:nvSpPr>
        <p:spPr>
          <a:xfrm>
            <a:off x="221703" y="4037571"/>
            <a:ext cx="5334387" cy="2059795"/>
          </a:xfrm>
          <a:prstGeom prst="rect">
            <a:avLst/>
          </a:prstGeom>
          <a:noFill/>
        </p:spPr>
        <p:txBody>
          <a:bodyPr wrap="square" rtlCol="0">
            <a:spAutoFit/>
          </a:bodyPr>
          <a:lstStyle/>
          <a:p>
            <a:pPr defTabSz="1007943"/>
            <a:r>
              <a:rPr lang="ja-JP" altLang="en-US" sz="1984" b="1" dirty="0">
                <a:solidFill>
                  <a:prstClr val="black"/>
                </a:solidFill>
                <a:latin typeface="メイリオ" panose="020B0604030504040204" pitchFamily="50" charset="-128"/>
                <a:ea typeface="メイリオ" panose="020B0604030504040204" pitchFamily="50" charset="-128"/>
              </a:rPr>
              <a:t>閉じた凹地の成因は？</a:t>
            </a:r>
            <a:endParaRPr lang="en-US" altLang="ja-JP" sz="1984" b="1" dirty="0">
              <a:solidFill>
                <a:prstClr val="black"/>
              </a:solidFill>
              <a:latin typeface="メイリオ" panose="020B0604030504040204" pitchFamily="50" charset="-128"/>
              <a:ea typeface="メイリオ" panose="020B0604030504040204" pitchFamily="50" charset="-128"/>
            </a:endParaRPr>
          </a:p>
          <a:p>
            <a:pPr defTabSz="1007943"/>
            <a:r>
              <a:rPr lang="ja-JP" altLang="en-US" sz="1543" dirty="0">
                <a:solidFill>
                  <a:prstClr val="black"/>
                </a:solidFill>
                <a:latin typeface="メイリオ" panose="020B0604030504040204" pitchFamily="50" charset="-128"/>
                <a:ea typeface="メイリオ" panose="020B0604030504040204" pitchFamily="50" charset="-128"/>
              </a:rPr>
              <a:t>①ダイダラボッチの足跡（？）</a:t>
            </a:r>
            <a:endParaRPr lang="en-US" altLang="ja-JP" sz="1543" dirty="0">
              <a:solidFill>
                <a:prstClr val="black"/>
              </a:solidFill>
              <a:latin typeface="メイリオ" panose="020B0604030504040204" pitchFamily="50" charset="-128"/>
              <a:ea typeface="メイリオ" panose="020B0604030504040204" pitchFamily="50" charset="-128"/>
            </a:endParaRPr>
          </a:p>
          <a:p>
            <a:pPr defTabSz="1007943"/>
            <a:r>
              <a:rPr lang="ja-JP" altLang="en-US" sz="1543" dirty="0">
                <a:solidFill>
                  <a:prstClr val="black"/>
                </a:solidFill>
                <a:latin typeface="メイリオ" panose="020B0604030504040204" pitchFamily="50" charset="-128"/>
                <a:ea typeface="メイリオ" panose="020B0604030504040204" pitchFamily="50" charset="-128"/>
              </a:rPr>
              <a:t>②人工説（△）</a:t>
            </a:r>
            <a:endParaRPr lang="en-US" altLang="ja-JP" sz="1543" dirty="0">
              <a:solidFill>
                <a:prstClr val="black"/>
              </a:solidFill>
              <a:latin typeface="メイリオ" panose="020B0604030504040204" pitchFamily="50" charset="-128"/>
              <a:ea typeface="メイリオ" panose="020B0604030504040204" pitchFamily="50" charset="-128"/>
            </a:endParaRPr>
          </a:p>
          <a:p>
            <a:pPr defTabSz="1007943"/>
            <a:r>
              <a:rPr lang="ja-JP" altLang="en-US" sz="1543" dirty="0">
                <a:solidFill>
                  <a:srgbClr val="4472C4"/>
                </a:solidFill>
                <a:latin typeface="メイリオ" panose="020B0604030504040204" pitchFamily="50" charset="-128"/>
                <a:ea typeface="メイリオ" panose="020B0604030504040204" pitchFamily="50" charset="-128"/>
              </a:rPr>
              <a:t>③溶食ドリーネ説</a:t>
            </a:r>
            <a:r>
              <a:rPr lang="en-US" altLang="ja-JP" sz="1543" dirty="0">
                <a:solidFill>
                  <a:srgbClr val="4472C4"/>
                </a:solidFill>
                <a:latin typeface="メイリオ" panose="020B0604030504040204" pitchFamily="50" charset="-128"/>
                <a:ea typeface="メイリオ" panose="020B0604030504040204" pitchFamily="50" charset="-128"/>
              </a:rPr>
              <a:t>(○</a:t>
            </a:r>
            <a:r>
              <a:rPr lang="ja-JP" altLang="en-US" sz="1543" dirty="0">
                <a:solidFill>
                  <a:srgbClr val="4472C4"/>
                </a:solidFill>
                <a:latin typeface="メイリオ" panose="020B0604030504040204" pitchFamily="50" charset="-128"/>
                <a:ea typeface="メイリオ" panose="020B0604030504040204" pitchFamily="50" charset="-128"/>
              </a:rPr>
              <a:t>）⇒</a:t>
            </a:r>
            <a:r>
              <a:rPr lang="ja-JP" altLang="en-US" sz="1543" dirty="0">
                <a:solidFill>
                  <a:srgbClr val="FF0000"/>
                </a:solidFill>
                <a:latin typeface="メイリオ" panose="020B0604030504040204" pitchFamily="50" charset="-128"/>
                <a:ea typeface="メイリオ" panose="020B0604030504040204" pitchFamily="50" charset="-128"/>
              </a:rPr>
              <a:t>地下侵食説</a:t>
            </a:r>
            <a:endParaRPr lang="en-US" altLang="ja-JP" sz="1543" dirty="0">
              <a:solidFill>
                <a:srgbClr val="FF0000"/>
              </a:solidFill>
              <a:latin typeface="メイリオ" panose="020B0604030504040204" pitchFamily="50" charset="-128"/>
              <a:ea typeface="メイリオ" panose="020B0604030504040204" pitchFamily="50" charset="-128"/>
            </a:endParaRPr>
          </a:p>
          <a:p>
            <a:pPr defTabSz="1007943"/>
            <a:r>
              <a:rPr lang="ja-JP" altLang="en-US" sz="1543" dirty="0">
                <a:solidFill>
                  <a:prstClr val="black"/>
                </a:solidFill>
                <a:latin typeface="メイリオ" panose="020B0604030504040204" pitchFamily="50" charset="-128"/>
                <a:ea typeface="メイリオ" panose="020B0604030504040204" pitchFamily="50" charset="-128"/>
              </a:rPr>
              <a:t>④湧水地の乾涸説（△）　東アフリカ高地にあり</a:t>
            </a:r>
            <a:endParaRPr lang="en-US" altLang="ja-JP" sz="1543" dirty="0">
              <a:solidFill>
                <a:prstClr val="black"/>
              </a:solidFill>
              <a:latin typeface="メイリオ" panose="020B0604030504040204" pitchFamily="50" charset="-128"/>
              <a:ea typeface="メイリオ" panose="020B0604030504040204" pitchFamily="50" charset="-128"/>
            </a:endParaRPr>
          </a:p>
          <a:p>
            <a:pPr defTabSz="1007943"/>
            <a:r>
              <a:rPr lang="ja-JP" altLang="en-US" sz="1543" dirty="0">
                <a:solidFill>
                  <a:prstClr val="black"/>
                </a:solidFill>
                <a:latin typeface="メイリオ" panose="020B0604030504040204" pitchFamily="50" charset="-128"/>
                <a:ea typeface="メイリオ" panose="020B0604030504040204" pitchFamily="50" charset="-128"/>
              </a:rPr>
              <a:t>⑤埋積谷説</a:t>
            </a:r>
            <a:r>
              <a:rPr lang="en-US" altLang="ja-JP" sz="1543" dirty="0">
                <a:solidFill>
                  <a:prstClr val="black"/>
                </a:solidFill>
                <a:latin typeface="メイリオ" panose="020B0604030504040204" pitchFamily="50" charset="-128"/>
                <a:ea typeface="メイリオ" panose="020B0604030504040204" pitchFamily="50" charset="-128"/>
              </a:rPr>
              <a:t>(△</a:t>
            </a:r>
            <a:r>
              <a:rPr lang="ja-JP" altLang="en-US" sz="1543" dirty="0">
                <a:solidFill>
                  <a:prstClr val="black"/>
                </a:solidFill>
                <a:latin typeface="メイリオ" panose="020B0604030504040204" pitchFamily="50" charset="-128"/>
                <a:ea typeface="メイリオ" panose="020B0604030504040204" pitchFamily="50" charset="-128"/>
              </a:rPr>
              <a:t>）　浅い谷が火山灰の降灰によって埋積</a:t>
            </a:r>
            <a:endParaRPr lang="en-US" altLang="ja-JP" sz="1543" dirty="0">
              <a:solidFill>
                <a:prstClr val="black"/>
              </a:solidFill>
              <a:latin typeface="メイリオ" panose="020B0604030504040204" pitchFamily="50" charset="-128"/>
              <a:ea typeface="メイリオ" panose="020B0604030504040204" pitchFamily="50" charset="-128"/>
            </a:endParaRPr>
          </a:p>
          <a:p>
            <a:pPr defTabSz="1007943"/>
            <a:r>
              <a:rPr lang="ja-JP" altLang="en-US" sz="1102" dirty="0">
                <a:solidFill>
                  <a:prstClr val="black"/>
                </a:solidFill>
                <a:latin typeface="メイリオ" panose="020B0604030504040204" pitchFamily="50" charset="-128"/>
                <a:ea typeface="メイリオ" panose="020B0604030504040204" pitchFamily="50" charset="-128"/>
              </a:rPr>
              <a:t>注）②～⑤は花井・千葉</a:t>
            </a:r>
            <a:r>
              <a:rPr lang="en-US" altLang="ja-JP" sz="1102" dirty="0">
                <a:solidFill>
                  <a:prstClr val="black"/>
                </a:solidFill>
                <a:latin typeface="メイリオ" panose="020B0604030504040204" pitchFamily="50" charset="-128"/>
                <a:ea typeface="メイリオ" panose="020B0604030504040204" pitchFamily="50" charset="-128"/>
              </a:rPr>
              <a:t>(1939)</a:t>
            </a:r>
            <a:r>
              <a:rPr lang="ja-JP" altLang="en-US" sz="1102" dirty="0">
                <a:solidFill>
                  <a:prstClr val="black"/>
                </a:solidFill>
                <a:latin typeface="メイリオ" panose="020B0604030504040204" pitchFamily="50" charset="-128"/>
                <a:ea typeface="メイリオ" panose="020B0604030504040204" pitchFamily="50" charset="-128"/>
              </a:rPr>
              <a:t>による</a:t>
            </a:r>
            <a:endParaRPr lang="en-US" altLang="ja-JP" sz="1102" dirty="0">
              <a:solidFill>
                <a:prstClr val="black"/>
              </a:solidFill>
              <a:latin typeface="メイリオ" panose="020B0604030504040204" pitchFamily="50" charset="-128"/>
              <a:ea typeface="メイリオ" panose="020B0604030504040204" pitchFamily="50" charset="-128"/>
            </a:endParaRPr>
          </a:p>
          <a:p>
            <a:pPr defTabSz="1007943"/>
            <a:endParaRPr lang="ja-JP" altLang="en-US" sz="1984" dirty="0">
              <a:solidFill>
                <a:prstClr val="black"/>
              </a:solidFill>
              <a:latin typeface="メイリオ" panose="020B0604030504040204" pitchFamily="50" charset="-128"/>
              <a:ea typeface="メイリオ" panose="020B0604030504040204" pitchFamily="50" charset="-128"/>
            </a:endParaRPr>
          </a:p>
        </p:txBody>
      </p:sp>
      <p:pic>
        <p:nvPicPr>
          <p:cNvPr id="16" name="図 15">
            <a:extLst>
              <a:ext uri="{FF2B5EF4-FFF2-40B4-BE49-F238E27FC236}">
                <a16:creationId xmlns:a16="http://schemas.microsoft.com/office/drawing/2014/main" id="{9A96C8CA-8882-DBD9-836C-787AA9DF56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54282" y="435780"/>
            <a:ext cx="1120299" cy="1168359"/>
          </a:xfrm>
          <a:prstGeom prst="rect">
            <a:avLst/>
          </a:prstGeom>
        </p:spPr>
      </p:pic>
      <p:sp>
        <p:nvSpPr>
          <p:cNvPr id="17" name="テキスト ボックス 16">
            <a:extLst>
              <a:ext uri="{FF2B5EF4-FFF2-40B4-BE49-F238E27FC236}">
                <a16:creationId xmlns:a16="http://schemas.microsoft.com/office/drawing/2014/main" id="{A0EF672F-D0E8-05DF-F380-6D46CBBDBF7A}"/>
              </a:ext>
            </a:extLst>
          </p:cNvPr>
          <p:cNvSpPr txBox="1"/>
          <p:nvPr/>
        </p:nvSpPr>
        <p:spPr>
          <a:xfrm>
            <a:off x="269984" y="753423"/>
            <a:ext cx="3049981" cy="261931"/>
          </a:xfrm>
          <a:prstGeom prst="rect">
            <a:avLst/>
          </a:prstGeom>
          <a:noFill/>
        </p:spPr>
        <p:txBody>
          <a:bodyPr wrap="square" rtlCol="0">
            <a:spAutoFit/>
          </a:bodyPr>
          <a:lstStyle/>
          <a:p>
            <a:pPr defTabSz="1007943"/>
            <a:r>
              <a:rPr lang="ja-JP" altLang="en-US" sz="1102" dirty="0">
                <a:solidFill>
                  <a:srgbClr val="44546A"/>
                </a:solidFill>
                <a:latin typeface="メイリオ" panose="020B0604030504040204" pitchFamily="50" charset="-128"/>
                <a:ea typeface="メイリオ" panose="020B0604030504040204" pitchFamily="50" charset="-128"/>
              </a:rPr>
              <a:t>武蔵野台地、相模大地、常陸台地等にもある</a:t>
            </a:r>
          </a:p>
        </p:txBody>
      </p:sp>
      <p:sp>
        <p:nvSpPr>
          <p:cNvPr id="18" name="テキスト ボックス 17">
            <a:extLst>
              <a:ext uri="{FF2B5EF4-FFF2-40B4-BE49-F238E27FC236}">
                <a16:creationId xmlns:a16="http://schemas.microsoft.com/office/drawing/2014/main" id="{56571161-9D4B-AA84-3537-95A22600419B}"/>
              </a:ext>
            </a:extLst>
          </p:cNvPr>
          <p:cNvSpPr txBox="1"/>
          <p:nvPr/>
        </p:nvSpPr>
        <p:spPr>
          <a:xfrm>
            <a:off x="230999" y="5892209"/>
            <a:ext cx="5169608" cy="1584857"/>
          </a:xfrm>
          <a:prstGeom prst="rect">
            <a:avLst/>
          </a:prstGeom>
          <a:noFill/>
        </p:spPr>
        <p:txBody>
          <a:bodyPr wrap="square" rtlCol="0">
            <a:spAutoFit/>
          </a:bodyPr>
          <a:lstStyle/>
          <a:p>
            <a:pPr defTabSz="1007943"/>
            <a:r>
              <a:rPr lang="ja-JP" altLang="en-US" sz="1984" b="1" dirty="0">
                <a:solidFill>
                  <a:prstClr val="black"/>
                </a:solidFill>
                <a:latin typeface="メイリオ" panose="020B0604030504040204" pitchFamily="50" charset="-128"/>
                <a:ea typeface="メイリオ" panose="020B0604030504040204" pitchFamily="50" charset="-128"/>
              </a:rPr>
              <a:t>地下侵食説の可能性</a:t>
            </a:r>
            <a:endParaRPr lang="en-US" altLang="ja-JP" sz="1984" b="1" dirty="0">
              <a:solidFill>
                <a:prstClr val="black"/>
              </a:solidFill>
              <a:latin typeface="メイリオ" panose="020B0604030504040204" pitchFamily="50" charset="-128"/>
              <a:ea typeface="メイリオ" panose="020B0604030504040204" pitchFamily="50" charset="-128"/>
            </a:endParaRPr>
          </a:p>
          <a:p>
            <a:pPr defTabSz="1007943"/>
            <a:r>
              <a:rPr lang="ja-JP" altLang="en-US" sz="1543" dirty="0">
                <a:solidFill>
                  <a:prstClr val="black"/>
                </a:solidFill>
                <a:latin typeface="メイリオ" panose="020B0604030504040204" pitchFamily="50" charset="-128"/>
                <a:ea typeface="メイリオ" panose="020B0604030504040204" pitchFamily="50" charset="-128"/>
              </a:rPr>
              <a:t>○「</a:t>
            </a:r>
            <a:r>
              <a:rPr lang="ja-JP" altLang="en-US" sz="1543" dirty="0">
                <a:solidFill>
                  <a:srgbClr val="4472C4"/>
                </a:solidFill>
                <a:latin typeface="メイリオ" panose="020B0604030504040204" pitchFamily="50" charset="-128"/>
                <a:ea typeface="メイリオ" panose="020B0604030504040204" pitchFamily="50" charset="-128"/>
              </a:rPr>
              <a:t>佐倉南方岩富の凹地では豪雨時に水が溜まってそれが付近の崖端より浸出．．．ローム層と粘土層の層間よりなされる．．．</a:t>
            </a:r>
            <a:r>
              <a:rPr lang="ja-JP" altLang="en-US" sz="1543" dirty="0">
                <a:solidFill>
                  <a:prstClr val="black"/>
                </a:solidFill>
                <a:latin typeface="メイリオ" panose="020B0604030504040204" pitchFamily="50" charset="-128"/>
                <a:ea typeface="メイリオ" panose="020B0604030504040204" pitchFamily="50" charset="-128"/>
              </a:rPr>
              <a:t>」</a:t>
            </a:r>
            <a:r>
              <a:rPr lang="en-US" altLang="ja-JP" sz="1543" dirty="0">
                <a:solidFill>
                  <a:prstClr val="black"/>
                </a:solidFill>
                <a:latin typeface="メイリオ" panose="020B0604030504040204" pitchFamily="50" charset="-128"/>
                <a:ea typeface="メイリオ" panose="020B0604030504040204" pitchFamily="50" charset="-128"/>
              </a:rPr>
              <a:t>(</a:t>
            </a:r>
            <a:r>
              <a:rPr lang="ja-JP" altLang="en-US" sz="1543" dirty="0">
                <a:solidFill>
                  <a:prstClr val="black"/>
                </a:solidFill>
                <a:latin typeface="メイリオ" panose="020B0604030504040204" pitchFamily="50" charset="-128"/>
                <a:ea typeface="メイリオ" panose="020B0604030504040204" pitchFamily="50" charset="-128"/>
              </a:rPr>
              <a:t>花井・千葉、</a:t>
            </a:r>
            <a:r>
              <a:rPr lang="en-US" altLang="ja-JP" sz="1543" dirty="0">
                <a:solidFill>
                  <a:prstClr val="black"/>
                </a:solidFill>
                <a:latin typeface="メイリオ" panose="020B0604030504040204" pitchFamily="50" charset="-128"/>
                <a:ea typeface="メイリオ" panose="020B0604030504040204" pitchFamily="50" charset="-128"/>
              </a:rPr>
              <a:t>1939</a:t>
            </a:r>
            <a:r>
              <a:rPr lang="ja-JP" altLang="en-US" sz="1543" dirty="0">
                <a:solidFill>
                  <a:prstClr val="black"/>
                </a:solidFill>
                <a:latin typeface="メイリオ" panose="020B0604030504040204" pitchFamily="50" charset="-128"/>
                <a:ea typeface="メイリオ" panose="020B0604030504040204" pitchFamily="50" charset="-128"/>
              </a:rPr>
              <a:t>）</a:t>
            </a:r>
            <a:endParaRPr lang="en-US" altLang="ja-JP" sz="1543" dirty="0">
              <a:solidFill>
                <a:prstClr val="black"/>
              </a:solidFill>
              <a:latin typeface="メイリオ" panose="020B0604030504040204" pitchFamily="50" charset="-128"/>
              <a:ea typeface="メイリオ" panose="020B0604030504040204" pitchFamily="50" charset="-128"/>
            </a:endParaRPr>
          </a:p>
          <a:p>
            <a:pPr defTabSz="1007943"/>
            <a:r>
              <a:rPr lang="ja-JP" altLang="en-US" sz="1543" dirty="0">
                <a:solidFill>
                  <a:prstClr val="black"/>
                </a:solidFill>
                <a:latin typeface="メイリオ" panose="020B0604030504040204" pitchFamily="50" charset="-128"/>
                <a:ea typeface="メイリオ" panose="020B0604030504040204" pitchFamily="50" charset="-128"/>
              </a:rPr>
              <a:t>○多摩丘陵では谷頭に巨大パイプが存在</a:t>
            </a:r>
            <a:endParaRPr lang="en-US" altLang="ja-JP" sz="1543" dirty="0">
              <a:solidFill>
                <a:prstClr val="black"/>
              </a:solidFill>
              <a:latin typeface="メイリオ" panose="020B0604030504040204" pitchFamily="50" charset="-128"/>
              <a:ea typeface="メイリオ" panose="020B0604030504040204" pitchFamily="50" charset="-128"/>
            </a:endParaRPr>
          </a:p>
          <a:p>
            <a:pPr defTabSz="1007943"/>
            <a:r>
              <a:rPr lang="ja-JP" altLang="en-US" sz="1543" dirty="0">
                <a:solidFill>
                  <a:prstClr val="black"/>
                </a:solidFill>
                <a:latin typeface="メイリオ" panose="020B0604030504040204" pitchFamily="50" charset="-128"/>
                <a:ea typeface="メイリオ" panose="020B0604030504040204" pitchFamily="50" charset="-128"/>
              </a:rPr>
              <a:t>○上総丘陵でも谷頭部に巨大パイプ、ボラ穴</a:t>
            </a:r>
            <a:r>
              <a:rPr lang="en-US" altLang="ja-JP" sz="1543" dirty="0">
                <a:solidFill>
                  <a:prstClr val="black"/>
                </a:solidFill>
                <a:latin typeface="メイリオ" panose="020B0604030504040204" pitchFamily="50" charset="-128"/>
                <a:ea typeface="メイリオ" panose="020B0604030504040204" pitchFamily="50" charset="-128"/>
              </a:rPr>
              <a:t>(</a:t>
            </a:r>
            <a:r>
              <a:rPr lang="ja-JP" altLang="en-US" sz="1543" dirty="0">
                <a:solidFill>
                  <a:prstClr val="black"/>
                </a:solidFill>
                <a:latin typeface="メイリオ" panose="020B0604030504040204" pitchFamily="50" charset="-128"/>
                <a:ea typeface="メイリオ" panose="020B0604030504040204" pitchFamily="50" charset="-128"/>
              </a:rPr>
              <a:t>嶺岡）</a:t>
            </a:r>
          </a:p>
        </p:txBody>
      </p:sp>
      <p:pic>
        <p:nvPicPr>
          <p:cNvPr id="6" name="図 5">
            <a:extLst>
              <a:ext uri="{FF2B5EF4-FFF2-40B4-BE49-F238E27FC236}">
                <a16:creationId xmlns:a16="http://schemas.microsoft.com/office/drawing/2014/main" id="{2CCC29AF-9864-E6F9-6BB7-A541811B10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9251" y="4240249"/>
            <a:ext cx="3646787" cy="2231367"/>
          </a:xfrm>
          <a:prstGeom prst="rect">
            <a:avLst/>
          </a:prstGeom>
        </p:spPr>
      </p:pic>
      <p:pic>
        <p:nvPicPr>
          <p:cNvPr id="15" name="図 14">
            <a:extLst>
              <a:ext uri="{FF2B5EF4-FFF2-40B4-BE49-F238E27FC236}">
                <a16:creationId xmlns:a16="http://schemas.microsoft.com/office/drawing/2014/main" id="{13088FD0-AF46-497A-8C43-698F87177E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21507" y="4320341"/>
            <a:ext cx="2326506" cy="3169330"/>
          </a:xfrm>
          <a:prstGeom prst="rect">
            <a:avLst/>
          </a:prstGeom>
        </p:spPr>
      </p:pic>
      <p:pic>
        <p:nvPicPr>
          <p:cNvPr id="20" name="図 19">
            <a:extLst>
              <a:ext uri="{FF2B5EF4-FFF2-40B4-BE49-F238E27FC236}">
                <a16:creationId xmlns:a16="http://schemas.microsoft.com/office/drawing/2014/main" id="{A3B1A2C7-9809-B06C-A356-C1B6F727BF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49448" y="4375830"/>
            <a:ext cx="1894681" cy="1247151"/>
          </a:xfrm>
          <a:prstGeom prst="rect">
            <a:avLst/>
          </a:prstGeom>
        </p:spPr>
      </p:pic>
      <p:pic>
        <p:nvPicPr>
          <p:cNvPr id="22" name="図 21">
            <a:extLst>
              <a:ext uri="{FF2B5EF4-FFF2-40B4-BE49-F238E27FC236}">
                <a16:creationId xmlns:a16="http://schemas.microsoft.com/office/drawing/2014/main" id="{138FB190-7C89-7B41-2E92-6D526601E65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434022" y="5716297"/>
            <a:ext cx="1899317" cy="1245606"/>
          </a:xfrm>
          <a:prstGeom prst="rect">
            <a:avLst/>
          </a:prstGeom>
        </p:spPr>
      </p:pic>
      <p:sp>
        <p:nvSpPr>
          <p:cNvPr id="23" name="テキスト ボックス 22">
            <a:extLst>
              <a:ext uri="{FF2B5EF4-FFF2-40B4-BE49-F238E27FC236}">
                <a16:creationId xmlns:a16="http://schemas.microsoft.com/office/drawing/2014/main" id="{1ABEA9EC-4DCB-BB2E-CC5F-B6552E704C9A}"/>
              </a:ext>
            </a:extLst>
          </p:cNvPr>
          <p:cNvSpPr txBox="1"/>
          <p:nvPr/>
        </p:nvSpPr>
        <p:spPr>
          <a:xfrm>
            <a:off x="5531989" y="6376028"/>
            <a:ext cx="3687858" cy="1144159"/>
          </a:xfrm>
          <a:prstGeom prst="rect">
            <a:avLst/>
          </a:prstGeom>
          <a:noFill/>
        </p:spPr>
        <p:txBody>
          <a:bodyPr wrap="square" rtlCol="0">
            <a:spAutoFit/>
          </a:bodyPr>
          <a:lstStyle/>
          <a:p>
            <a:pPr defTabSz="1007943"/>
            <a:r>
              <a:rPr lang="en-US" altLang="ja-JP" sz="1323" dirty="0">
                <a:solidFill>
                  <a:prstClr val="black"/>
                </a:solidFill>
                <a:latin typeface="メイリオ" panose="020B0604030504040204" pitchFamily="50" charset="-128"/>
                <a:ea typeface="メイリオ" panose="020B0604030504040204" pitchFamily="50" charset="-128"/>
              </a:rPr>
              <a:t>(</a:t>
            </a:r>
            <a:r>
              <a:rPr lang="ja-JP" altLang="en-US" sz="1323" dirty="0">
                <a:solidFill>
                  <a:prstClr val="black"/>
                </a:solidFill>
                <a:latin typeface="メイリオ" panose="020B0604030504040204" pitchFamily="50" charset="-128"/>
                <a:ea typeface="メイリオ" panose="020B0604030504040204" pitchFamily="50" charset="-128"/>
              </a:rPr>
              <a:t>上</a:t>
            </a:r>
            <a:r>
              <a:rPr lang="en-US" altLang="ja-JP" sz="1323" dirty="0">
                <a:solidFill>
                  <a:prstClr val="black"/>
                </a:solidFill>
                <a:latin typeface="メイリオ" panose="020B0604030504040204" pitchFamily="50" charset="-128"/>
                <a:ea typeface="メイリオ" panose="020B0604030504040204" pitchFamily="50" charset="-128"/>
              </a:rPr>
              <a:t>)</a:t>
            </a:r>
            <a:r>
              <a:rPr lang="ja-JP" altLang="en-US" sz="1323" dirty="0">
                <a:solidFill>
                  <a:prstClr val="black"/>
                </a:solidFill>
                <a:latin typeface="メイリオ" panose="020B0604030504040204" pitchFamily="50" charset="-128"/>
                <a:ea typeface="メイリオ" panose="020B0604030504040204" pitchFamily="50" charset="-128"/>
              </a:rPr>
              <a:t>パイプの発生と地下侵食の進行</a:t>
            </a:r>
            <a:r>
              <a:rPr lang="en-US" altLang="ja-JP" sz="1323" dirty="0">
                <a:solidFill>
                  <a:prstClr val="black"/>
                </a:solidFill>
                <a:latin typeface="メイリオ" panose="020B0604030504040204" pitchFamily="50" charset="-128"/>
                <a:ea typeface="メイリオ" panose="020B0604030504040204" pitchFamily="50" charset="-128"/>
              </a:rPr>
              <a:t>(</a:t>
            </a:r>
            <a:r>
              <a:rPr lang="ja-JP" altLang="en-US" sz="1323" dirty="0">
                <a:solidFill>
                  <a:prstClr val="black"/>
                </a:solidFill>
                <a:latin typeface="メイリオ" panose="020B0604030504040204" pitchFamily="50" charset="-128"/>
                <a:ea typeface="メイリオ" panose="020B0604030504040204" pitchFamily="50" charset="-128"/>
              </a:rPr>
              <a:t>概念図</a:t>
            </a:r>
            <a:r>
              <a:rPr lang="en-US" altLang="ja-JP" sz="1323" dirty="0">
                <a:solidFill>
                  <a:prstClr val="black"/>
                </a:solidFill>
                <a:latin typeface="メイリオ" panose="020B0604030504040204" pitchFamily="50" charset="-128"/>
                <a:ea typeface="メイリオ" panose="020B0604030504040204" pitchFamily="50" charset="-128"/>
              </a:rPr>
              <a:t>)</a:t>
            </a:r>
          </a:p>
          <a:p>
            <a:pPr defTabSz="1007943"/>
            <a:r>
              <a:rPr lang="en-US" altLang="ja-JP" sz="1323" dirty="0">
                <a:solidFill>
                  <a:prstClr val="black"/>
                </a:solidFill>
                <a:latin typeface="メイリオ" panose="020B0604030504040204" pitchFamily="50" charset="-128"/>
                <a:ea typeface="メイリオ" panose="020B0604030504040204" pitchFamily="50" charset="-128"/>
              </a:rPr>
              <a:t>(</a:t>
            </a:r>
            <a:r>
              <a:rPr lang="ja-JP" altLang="en-US" sz="1323" dirty="0">
                <a:solidFill>
                  <a:prstClr val="black"/>
                </a:solidFill>
                <a:latin typeface="メイリオ" panose="020B0604030504040204" pitchFamily="50" charset="-128"/>
                <a:ea typeface="メイリオ" panose="020B0604030504040204" pitchFamily="50" charset="-128"/>
              </a:rPr>
              <a:t>右</a:t>
            </a:r>
            <a:r>
              <a:rPr lang="en-US" altLang="ja-JP" sz="1323" dirty="0">
                <a:solidFill>
                  <a:prstClr val="black"/>
                </a:solidFill>
                <a:latin typeface="メイリオ" panose="020B0604030504040204" pitchFamily="50" charset="-128"/>
                <a:ea typeface="メイリオ" panose="020B0604030504040204" pitchFamily="50" charset="-128"/>
              </a:rPr>
              <a:t>)</a:t>
            </a:r>
            <a:r>
              <a:rPr lang="ja-JP" altLang="en-US" sz="1323" dirty="0">
                <a:solidFill>
                  <a:prstClr val="black"/>
                </a:solidFill>
                <a:latin typeface="メイリオ" panose="020B0604030504040204" pitchFamily="50" charset="-128"/>
                <a:ea typeface="メイリオ" panose="020B0604030504040204" pitchFamily="50" charset="-128"/>
              </a:rPr>
              <a:t>多摩丘陵の谷頭斜面の陥没孔</a:t>
            </a:r>
            <a:endParaRPr lang="en-US" altLang="ja-JP" sz="1323" dirty="0">
              <a:solidFill>
                <a:prstClr val="black"/>
              </a:solidFill>
              <a:latin typeface="メイリオ" panose="020B0604030504040204" pitchFamily="50" charset="-128"/>
              <a:ea typeface="メイリオ" panose="020B0604030504040204" pitchFamily="50" charset="-128"/>
            </a:endParaRPr>
          </a:p>
          <a:p>
            <a:pPr defTabSz="1007943"/>
            <a:r>
              <a:rPr lang="en-US" altLang="ja-JP" sz="1323" dirty="0">
                <a:solidFill>
                  <a:prstClr val="black"/>
                </a:solidFill>
                <a:latin typeface="メイリオ" panose="020B0604030504040204" pitchFamily="50" charset="-128"/>
                <a:ea typeface="メイリオ" panose="020B0604030504040204" pitchFamily="50" charset="-128"/>
              </a:rPr>
              <a:t>(</a:t>
            </a:r>
            <a:r>
              <a:rPr lang="ja-JP" altLang="en-US" sz="1323" dirty="0">
                <a:solidFill>
                  <a:prstClr val="black"/>
                </a:solidFill>
                <a:latin typeface="メイリオ" panose="020B0604030504040204" pitchFamily="50" charset="-128"/>
                <a:ea typeface="メイリオ" panose="020B0604030504040204" pitchFamily="50" charset="-128"/>
              </a:rPr>
              <a:t>新藤静夫の地下水四方山話より）</a:t>
            </a:r>
            <a:endParaRPr lang="en-US" altLang="ja-JP" sz="1323" dirty="0">
              <a:solidFill>
                <a:prstClr val="black"/>
              </a:solidFill>
              <a:latin typeface="メイリオ" panose="020B0604030504040204" pitchFamily="50" charset="-128"/>
              <a:ea typeface="メイリオ" panose="020B0604030504040204" pitchFamily="50" charset="-128"/>
            </a:endParaRPr>
          </a:p>
          <a:p>
            <a:pPr defTabSz="1007943"/>
            <a:endParaRPr lang="en-US" altLang="ja-JP" sz="882" dirty="0">
              <a:solidFill>
                <a:prstClr val="black"/>
              </a:solidFill>
              <a:latin typeface="メイリオ" panose="020B0604030504040204" pitchFamily="50" charset="-128"/>
              <a:ea typeface="メイリオ" panose="020B0604030504040204" pitchFamily="50" charset="-128"/>
            </a:endParaRPr>
          </a:p>
          <a:p>
            <a:pPr defTabSz="1007943"/>
            <a:r>
              <a:rPr lang="ja-JP" altLang="en-US" sz="1984" dirty="0">
                <a:solidFill>
                  <a:srgbClr val="FF0000"/>
                </a:solidFill>
                <a:latin typeface="メイリオ" panose="020B0604030504040204" pitchFamily="50" charset="-128"/>
                <a:ea typeface="メイリオ" panose="020B0604030504040204" pitchFamily="50" charset="-128"/>
              </a:rPr>
              <a:t>地下侵食は一般的な現象</a:t>
            </a:r>
            <a:endParaRPr lang="ja-JP" altLang="en-US" sz="1984" dirty="0">
              <a:solidFill>
                <a:prstClr val="black"/>
              </a:solidFill>
              <a:latin typeface="游ゴシック" panose="020F0502020204030204"/>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3AC60D1B-98D7-441A-BD35-87D2AAF38372}"/>
              </a:ext>
            </a:extLst>
          </p:cNvPr>
          <p:cNvSpPr txBox="1"/>
          <p:nvPr/>
        </p:nvSpPr>
        <p:spPr>
          <a:xfrm>
            <a:off x="11503828" y="7092686"/>
            <a:ext cx="1761612" cy="397673"/>
          </a:xfrm>
          <a:prstGeom prst="rect">
            <a:avLst/>
          </a:prstGeom>
          <a:noFill/>
        </p:spPr>
        <p:txBody>
          <a:bodyPr wrap="square" rtlCol="0">
            <a:spAutoFit/>
          </a:bodyPr>
          <a:lstStyle/>
          <a:p>
            <a:pPr defTabSz="1007943"/>
            <a:r>
              <a:rPr lang="en-US" altLang="ja-JP" sz="1102" dirty="0">
                <a:solidFill>
                  <a:prstClr val="black"/>
                </a:solidFill>
                <a:latin typeface="メイリオ" panose="020B0604030504040204" pitchFamily="50" charset="-128"/>
                <a:ea typeface="メイリオ" panose="020B0604030504040204" pitchFamily="50" charset="-128"/>
              </a:rPr>
              <a:t>(</a:t>
            </a:r>
            <a:r>
              <a:rPr lang="ja-JP" altLang="en-US" sz="1102" dirty="0">
                <a:solidFill>
                  <a:prstClr val="black"/>
                </a:solidFill>
                <a:latin typeface="メイリオ" panose="020B0604030504040204" pitchFamily="50" charset="-128"/>
                <a:ea typeface="メイリオ" panose="020B0604030504040204" pitchFamily="50" charset="-128"/>
              </a:rPr>
              <a:t>上</a:t>
            </a:r>
            <a:r>
              <a:rPr lang="en-US" altLang="ja-JP" sz="1102" dirty="0">
                <a:solidFill>
                  <a:prstClr val="black"/>
                </a:solidFill>
                <a:latin typeface="メイリオ" panose="020B0604030504040204" pitchFamily="50" charset="-128"/>
                <a:ea typeface="メイリオ" panose="020B0604030504040204" pitchFamily="50" charset="-128"/>
              </a:rPr>
              <a:t>)</a:t>
            </a:r>
            <a:r>
              <a:rPr lang="ja-JP" altLang="en-US" sz="1102" dirty="0">
                <a:solidFill>
                  <a:prstClr val="black"/>
                </a:solidFill>
                <a:latin typeface="メイリオ" panose="020B0604030504040204" pitchFamily="50" charset="-128"/>
                <a:ea typeface="メイリオ" panose="020B0604030504040204" pitchFamily="50" charset="-128"/>
              </a:rPr>
              <a:t>多摩丘陵の陥没孔</a:t>
            </a:r>
            <a:endParaRPr lang="en-US" altLang="ja-JP" sz="1102" dirty="0">
              <a:solidFill>
                <a:prstClr val="black"/>
              </a:solidFill>
              <a:latin typeface="メイリオ" panose="020B0604030504040204" pitchFamily="50" charset="-128"/>
              <a:ea typeface="メイリオ" panose="020B0604030504040204" pitchFamily="50" charset="-128"/>
            </a:endParaRPr>
          </a:p>
          <a:p>
            <a:pPr defTabSz="1007943"/>
            <a:r>
              <a:rPr lang="en-US" altLang="ja-JP" sz="882" dirty="0">
                <a:solidFill>
                  <a:prstClr val="black"/>
                </a:solidFill>
                <a:latin typeface="メイリオ" panose="020B0604030504040204" pitchFamily="50" charset="-128"/>
                <a:ea typeface="メイリオ" panose="020B0604030504040204" pitchFamily="50" charset="-128"/>
              </a:rPr>
              <a:t>(</a:t>
            </a:r>
            <a:r>
              <a:rPr lang="ja-JP" altLang="en-US" sz="882" dirty="0">
                <a:solidFill>
                  <a:prstClr val="black"/>
                </a:solidFill>
                <a:latin typeface="メイリオ" panose="020B0604030504040204" pitchFamily="50" charset="-128"/>
                <a:ea typeface="メイリオ" panose="020B0604030504040204" pitchFamily="50" charset="-128"/>
              </a:rPr>
              <a:t>新藤静夫による）</a:t>
            </a:r>
          </a:p>
        </p:txBody>
      </p:sp>
      <p:pic>
        <p:nvPicPr>
          <p:cNvPr id="12" name="図 11">
            <a:extLst>
              <a:ext uri="{FF2B5EF4-FFF2-40B4-BE49-F238E27FC236}">
                <a16:creationId xmlns:a16="http://schemas.microsoft.com/office/drawing/2014/main" id="{4F20B3AF-8734-B117-F4FF-45983F14503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51645" y="3896019"/>
            <a:ext cx="1362657" cy="1152741"/>
          </a:xfrm>
          <a:prstGeom prst="rect">
            <a:avLst/>
          </a:prstGeom>
        </p:spPr>
      </p:pic>
      <p:sp>
        <p:nvSpPr>
          <p:cNvPr id="3" name="テキスト ボックス 2">
            <a:extLst>
              <a:ext uri="{FF2B5EF4-FFF2-40B4-BE49-F238E27FC236}">
                <a16:creationId xmlns:a16="http://schemas.microsoft.com/office/drawing/2014/main" id="{57620108-C69B-DD1D-0C42-AA92303FF968}"/>
              </a:ext>
            </a:extLst>
          </p:cNvPr>
          <p:cNvSpPr txBox="1"/>
          <p:nvPr/>
        </p:nvSpPr>
        <p:spPr>
          <a:xfrm>
            <a:off x="3354281" y="2691982"/>
            <a:ext cx="6741189" cy="2534925"/>
          </a:xfrm>
          <a:prstGeom prst="rect">
            <a:avLst/>
          </a:prstGeom>
          <a:solidFill>
            <a:schemeClr val="accent6">
              <a:lumMod val="20000"/>
              <a:lumOff val="80000"/>
              <a:alpha val="56000"/>
            </a:schemeClr>
          </a:solidFill>
        </p:spPr>
        <p:txBody>
          <a:bodyPr wrap="square" rtlCol="0">
            <a:spAutoFit/>
          </a:bodyPr>
          <a:lstStyle/>
          <a:p>
            <a:pPr algn="ctr" defTabSz="1007943"/>
            <a:r>
              <a:rPr lang="ja-JP" altLang="en-US" sz="5291" dirty="0">
                <a:solidFill>
                  <a:prstClr val="black"/>
                </a:solidFill>
                <a:latin typeface="メイリオ" panose="020B0604030504040204" pitchFamily="50" charset="-128"/>
                <a:ea typeface="メイリオ" panose="020B0604030504040204" pitchFamily="50" charset="-128"/>
              </a:rPr>
              <a:t>推しは地下侵食説</a:t>
            </a:r>
            <a:endParaRPr lang="en-US" altLang="ja-JP" sz="5291" dirty="0">
              <a:solidFill>
                <a:prstClr val="black"/>
              </a:solidFill>
              <a:latin typeface="メイリオ" panose="020B0604030504040204" pitchFamily="50" charset="-128"/>
              <a:ea typeface="メイリオ" panose="020B0604030504040204" pitchFamily="50" charset="-128"/>
            </a:endParaRPr>
          </a:p>
          <a:p>
            <a:pPr algn="ctr" defTabSz="1007943"/>
            <a:r>
              <a:rPr lang="ja-JP" altLang="en-US" sz="5291" dirty="0">
                <a:solidFill>
                  <a:prstClr val="black"/>
                </a:solidFill>
                <a:latin typeface="メイリオ" panose="020B0604030504040204" pitchFamily="50" charset="-128"/>
                <a:ea typeface="メイリオ" panose="020B0604030504040204" pitchFamily="50" charset="-128"/>
              </a:rPr>
              <a:t>地すべり地のボラ</a:t>
            </a:r>
            <a:endParaRPr lang="en-US" altLang="ja-JP" sz="5291" dirty="0">
              <a:solidFill>
                <a:prstClr val="black"/>
              </a:solidFill>
              <a:latin typeface="メイリオ" panose="020B0604030504040204" pitchFamily="50" charset="-128"/>
              <a:ea typeface="メイリオ" panose="020B0604030504040204" pitchFamily="50" charset="-128"/>
            </a:endParaRPr>
          </a:p>
          <a:p>
            <a:pPr algn="ctr" defTabSz="1007943"/>
            <a:r>
              <a:rPr lang="ja-JP" altLang="en-US" sz="5291" dirty="0">
                <a:solidFill>
                  <a:prstClr val="black"/>
                </a:solidFill>
                <a:latin typeface="メイリオ" panose="020B0604030504040204" pitchFamily="50" charset="-128"/>
                <a:ea typeface="メイリオ" panose="020B0604030504040204" pitchFamily="50" charset="-128"/>
              </a:rPr>
              <a:t>と共通性あり</a:t>
            </a:r>
          </a:p>
        </p:txBody>
      </p:sp>
    </p:spTree>
    <p:extLst>
      <p:ext uri="{BB962C8B-B14F-4D97-AF65-F5344CB8AC3E}">
        <p14:creationId xmlns:p14="http://schemas.microsoft.com/office/powerpoint/2010/main" val="330006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22342E2-FB52-1FC8-1573-42139A88A45A}"/>
              </a:ext>
            </a:extLst>
          </p:cNvPr>
          <p:cNvSpPr txBox="1"/>
          <p:nvPr/>
        </p:nvSpPr>
        <p:spPr>
          <a:xfrm>
            <a:off x="69173" y="18819"/>
            <a:ext cx="6838742" cy="499496"/>
          </a:xfrm>
          <a:prstGeom prst="rect">
            <a:avLst/>
          </a:prstGeom>
          <a:noFill/>
        </p:spPr>
        <p:txBody>
          <a:bodyPr wrap="square" rtlCol="0">
            <a:spAutoFit/>
          </a:bodyPr>
          <a:lstStyle/>
          <a:p>
            <a:pPr defTabSz="1007943"/>
            <a:r>
              <a:rPr lang="ja-JP" altLang="en-US" sz="2646" b="1" dirty="0">
                <a:solidFill>
                  <a:srgbClr val="0070C0"/>
                </a:solidFill>
                <a:latin typeface="メイリオ" panose="020B0604030504040204" pitchFamily="50" charset="-128"/>
                <a:ea typeface="メイリオ" panose="020B0604030504040204" pitchFamily="50" charset="-128"/>
              </a:rPr>
              <a:t>⑤化石谷（</a:t>
            </a:r>
            <a:r>
              <a:rPr lang="en-US" altLang="ja-JP" sz="2646" b="1" dirty="0">
                <a:solidFill>
                  <a:srgbClr val="0070C0"/>
                </a:solidFill>
                <a:latin typeface="メイリオ" panose="020B0604030504040204" pitchFamily="50" charset="-128"/>
                <a:ea typeface="メイリオ" panose="020B0604030504040204" pitchFamily="50" charset="-128"/>
              </a:rPr>
              <a:t>abandoned valley</a:t>
            </a:r>
            <a:r>
              <a:rPr lang="ja-JP" altLang="en-US" sz="2646" b="1" dirty="0">
                <a:solidFill>
                  <a:srgbClr val="0070C0"/>
                </a:solidFill>
                <a:latin typeface="メイリオ" panose="020B0604030504040204" pitchFamily="50" charset="-128"/>
                <a:ea typeface="メイリオ" panose="020B0604030504040204" pitchFamily="50" charset="-128"/>
              </a:rPr>
              <a:t>）、無水谷</a:t>
            </a:r>
          </a:p>
        </p:txBody>
      </p:sp>
      <p:pic>
        <p:nvPicPr>
          <p:cNvPr id="4" name="図 3">
            <a:hlinkClick r:id="rId2"/>
            <a:extLst>
              <a:ext uri="{FF2B5EF4-FFF2-40B4-BE49-F238E27FC236}">
                <a16:creationId xmlns:a16="http://schemas.microsoft.com/office/drawing/2014/main" id="{1A195CCB-CABE-E3B4-8537-85078ABD95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4860" y="171662"/>
            <a:ext cx="6357261" cy="3608175"/>
          </a:xfrm>
          <a:prstGeom prst="rect">
            <a:avLst/>
          </a:prstGeom>
        </p:spPr>
      </p:pic>
      <p:pic>
        <p:nvPicPr>
          <p:cNvPr id="6" name="図 5">
            <a:extLst>
              <a:ext uri="{FF2B5EF4-FFF2-40B4-BE49-F238E27FC236}">
                <a16:creationId xmlns:a16="http://schemas.microsoft.com/office/drawing/2014/main" id="{D1ED1333-6C89-563F-7881-E3FE6FDFEC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4860" y="3865376"/>
            <a:ext cx="6371085" cy="3610150"/>
          </a:xfrm>
          <a:prstGeom prst="rect">
            <a:avLst/>
          </a:prstGeom>
        </p:spPr>
      </p:pic>
      <p:pic>
        <p:nvPicPr>
          <p:cNvPr id="8" name="図 7">
            <a:extLst>
              <a:ext uri="{FF2B5EF4-FFF2-40B4-BE49-F238E27FC236}">
                <a16:creationId xmlns:a16="http://schemas.microsoft.com/office/drawing/2014/main" id="{D7788BAE-B250-8F5F-4965-972F0415BA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510" y="4718417"/>
            <a:ext cx="2120243" cy="1412943"/>
          </a:xfrm>
          <a:prstGeom prst="rect">
            <a:avLst/>
          </a:prstGeom>
        </p:spPr>
      </p:pic>
      <p:pic>
        <p:nvPicPr>
          <p:cNvPr id="10" name="図 9">
            <a:extLst>
              <a:ext uri="{FF2B5EF4-FFF2-40B4-BE49-F238E27FC236}">
                <a16:creationId xmlns:a16="http://schemas.microsoft.com/office/drawing/2014/main" id="{8211D903-F15D-3A47-3A35-D62987FF59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1424" y="4718417"/>
            <a:ext cx="2120243" cy="1412943"/>
          </a:xfrm>
          <a:prstGeom prst="rect">
            <a:avLst/>
          </a:prstGeom>
        </p:spPr>
      </p:pic>
      <p:pic>
        <p:nvPicPr>
          <p:cNvPr id="12" name="図 11">
            <a:extLst>
              <a:ext uri="{FF2B5EF4-FFF2-40B4-BE49-F238E27FC236}">
                <a16:creationId xmlns:a16="http://schemas.microsoft.com/office/drawing/2014/main" id="{1356EE06-5EB6-B519-9438-206967FC84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4267" y="4718417"/>
            <a:ext cx="2120243" cy="1412943"/>
          </a:xfrm>
          <a:prstGeom prst="rect">
            <a:avLst/>
          </a:prstGeom>
        </p:spPr>
      </p:pic>
      <p:sp>
        <p:nvSpPr>
          <p:cNvPr id="13" name="テキスト ボックス 12">
            <a:extLst>
              <a:ext uri="{FF2B5EF4-FFF2-40B4-BE49-F238E27FC236}">
                <a16:creationId xmlns:a16="http://schemas.microsoft.com/office/drawing/2014/main" id="{75C7C603-DFF8-65CF-0C72-C8255758715B}"/>
              </a:ext>
            </a:extLst>
          </p:cNvPr>
          <p:cNvSpPr txBox="1"/>
          <p:nvPr/>
        </p:nvSpPr>
        <p:spPr>
          <a:xfrm>
            <a:off x="314585" y="688925"/>
            <a:ext cx="6112471" cy="4061753"/>
          </a:xfrm>
          <a:prstGeom prst="rect">
            <a:avLst/>
          </a:prstGeom>
          <a:noFill/>
        </p:spPr>
        <p:txBody>
          <a:bodyPr wrap="square" rtlCol="0">
            <a:spAutoFit/>
          </a:bodyPr>
          <a:lstStyle/>
          <a:p>
            <a:pPr defTabSz="1007943"/>
            <a:r>
              <a:rPr lang="ja-JP" altLang="en-US" sz="1984" b="1" dirty="0">
                <a:solidFill>
                  <a:prstClr val="black"/>
                </a:solidFill>
                <a:latin typeface="メイリオ" panose="020B0604030504040204" pitchFamily="50" charset="-128"/>
                <a:ea typeface="メイリオ" panose="020B0604030504040204" pitchFamily="50" charset="-128"/>
              </a:rPr>
              <a:t>その１</a:t>
            </a:r>
            <a:r>
              <a:rPr lang="en-US" altLang="ja-JP" sz="1984" dirty="0">
                <a:solidFill>
                  <a:prstClr val="black"/>
                </a:solidFill>
                <a:latin typeface="メイリオ" panose="020B0604030504040204" pitchFamily="50" charset="-128"/>
                <a:ea typeface="メイリオ" panose="020B0604030504040204" pitchFamily="50" charset="-128"/>
              </a:rPr>
              <a:t>.</a:t>
            </a:r>
            <a:r>
              <a:rPr lang="ja-JP" altLang="en-US" sz="1984" dirty="0">
                <a:solidFill>
                  <a:prstClr val="black"/>
                </a:solidFill>
                <a:latin typeface="メイリオ" panose="020B0604030504040204" pitchFamily="50" charset="-128"/>
                <a:ea typeface="メイリオ" panose="020B0604030504040204" pitchFamily="50" charset="-128"/>
              </a:rPr>
              <a:t>下流側で地形の回春が起こり（新しい侵食基準面に適応した侵食谷の形成）、上流側の古い谷が谷の形成を停止して形成（ローカルな侵食基準面であった谷底面の地下水面が下がり、地下水流出による地形発達が停止）。</a:t>
            </a:r>
            <a:endParaRPr lang="en-US" altLang="ja-JP" sz="1984" dirty="0">
              <a:solidFill>
                <a:prstClr val="black"/>
              </a:solidFill>
              <a:latin typeface="メイリオ" panose="020B0604030504040204" pitchFamily="50" charset="-128"/>
              <a:ea typeface="メイリオ" panose="020B0604030504040204" pitchFamily="50" charset="-128"/>
            </a:endParaRPr>
          </a:p>
          <a:p>
            <a:pPr defTabSz="1007943"/>
            <a:endParaRPr lang="en-US" altLang="ja-JP" sz="1984" dirty="0">
              <a:solidFill>
                <a:prstClr val="black"/>
              </a:solidFill>
              <a:latin typeface="メイリオ" panose="020B0604030504040204" pitchFamily="50" charset="-128"/>
              <a:ea typeface="メイリオ" panose="020B0604030504040204" pitchFamily="50" charset="-128"/>
            </a:endParaRPr>
          </a:p>
          <a:p>
            <a:pPr defTabSz="1007943"/>
            <a:r>
              <a:rPr lang="ja-JP" altLang="en-US" sz="1984" b="1" dirty="0">
                <a:solidFill>
                  <a:prstClr val="black"/>
                </a:solidFill>
                <a:latin typeface="メイリオ" panose="020B0604030504040204" pitchFamily="50" charset="-128"/>
                <a:ea typeface="メイリオ" panose="020B0604030504040204" pitchFamily="50" charset="-128"/>
              </a:rPr>
              <a:t>その２</a:t>
            </a:r>
            <a:r>
              <a:rPr lang="en-US" altLang="ja-JP" sz="1984" dirty="0">
                <a:solidFill>
                  <a:prstClr val="black"/>
                </a:solidFill>
                <a:latin typeface="メイリオ" panose="020B0604030504040204" pitchFamily="50" charset="-128"/>
                <a:ea typeface="メイリオ" panose="020B0604030504040204" pitchFamily="50" charset="-128"/>
              </a:rPr>
              <a:t>.</a:t>
            </a:r>
            <a:r>
              <a:rPr lang="ja-JP" altLang="en-US" sz="1984" dirty="0">
                <a:solidFill>
                  <a:prstClr val="black"/>
                </a:solidFill>
                <a:latin typeface="メイリオ" panose="020B0604030504040204" pitchFamily="50" charset="-128"/>
                <a:ea typeface="メイリオ" panose="020B0604030504040204" pitchFamily="50" charset="-128"/>
              </a:rPr>
              <a:t>隣接する流域が、より大きな地下水流域を獲得して、当該流域の谷底の地下水面が低下し、谷の形成を停止。</a:t>
            </a:r>
            <a:endParaRPr lang="en-US" altLang="ja-JP" sz="1984" dirty="0">
              <a:solidFill>
                <a:prstClr val="black"/>
              </a:solidFill>
              <a:latin typeface="メイリオ" panose="020B0604030504040204" pitchFamily="50" charset="-128"/>
              <a:ea typeface="メイリオ" panose="020B0604030504040204" pitchFamily="50" charset="-128"/>
            </a:endParaRPr>
          </a:p>
          <a:p>
            <a:pPr defTabSz="1007943"/>
            <a:endParaRPr lang="en-US" altLang="ja-JP" sz="1984" dirty="0">
              <a:solidFill>
                <a:prstClr val="black"/>
              </a:solidFill>
              <a:latin typeface="メイリオ" panose="020B0604030504040204" pitchFamily="50" charset="-128"/>
              <a:ea typeface="メイリオ" panose="020B0604030504040204" pitchFamily="50" charset="-128"/>
            </a:endParaRPr>
          </a:p>
          <a:p>
            <a:pPr defTabSz="1007943"/>
            <a:r>
              <a:rPr lang="en-US" altLang="ja-JP" sz="1984" b="1" dirty="0">
                <a:solidFill>
                  <a:prstClr val="black"/>
                </a:solidFill>
                <a:latin typeface="メイリオ" panose="020B0604030504040204" pitchFamily="50" charset="-128"/>
                <a:ea typeface="メイリオ" panose="020B0604030504040204" pitchFamily="50" charset="-128"/>
              </a:rPr>
              <a:t>[</a:t>
            </a:r>
            <a:r>
              <a:rPr lang="ja-JP" altLang="en-US" sz="1984" b="1" dirty="0">
                <a:solidFill>
                  <a:prstClr val="black"/>
                </a:solidFill>
                <a:latin typeface="メイリオ" panose="020B0604030504040204" pitchFamily="50" charset="-128"/>
                <a:ea typeface="メイリオ" panose="020B0604030504040204" pitchFamily="50" charset="-128"/>
              </a:rPr>
              <a:t>判定</a:t>
            </a:r>
            <a:r>
              <a:rPr lang="en-US" altLang="ja-JP" sz="1984" b="1" dirty="0">
                <a:solidFill>
                  <a:prstClr val="black"/>
                </a:solidFill>
                <a:latin typeface="メイリオ" panose="020B0604030504040204" pitchFamily="50" charset="-128"/>
                <a:ea typeface="メイリオ" panose="020B0604030504040204" pitchFamily="50" charset="-128"/>
              </a:rPr>
              <a:t>]</a:t>
            </a:r>
            <a:r>
              <a:rPr lang="ja-JP" altLang="en-US" sz="1984" dirty="0">
                <a:solidFill>
                  <a:prstClr val="black"/>
                </a:solidFill>
                <a:latin typeface="メイリオ" panose="020B0604030504040204" pitchFamily="50" charset="-128"/>
                <a:ea typeface="メイリオ" panose="020B0604030504040204" pitchFamily="50" charset="-128"/>
              </a:rPr>
              <a:t>　主谷との合流点に崖があるかどうか（不協和合流しているかどうか）</a:t>
            </a:r>
            <a:endParaRPr lang="en-US" altLang="ja-JP" sz="1984" dirty="0">
              <a:solidFill>
                <a:prstClr val="black"/>
              </a:solidFill>
              <a:latin typeface="メイリオ" panose="020B0604030504040204" pitchFamily="50" charset="-128"/>
              <a:ea typeface="メイリオ" panose="020B0604030504040204" pitchFamily="50" charset="-128"/>
            </a:endParaRPr>
          </a:p>
          <a:p>
            <a:pPr defTabSz="1007943"/>
            <a:endParaRPr lang="en-US" altLang="ja-JP" sz="1984" dirty="0">
              <a:solidFill>
                <a:prstClr val="black"/>
              </a:solidFill>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393CC6B3-1DE6-F22E-4562-F40B0DC5D688}"/>
              </a:ext>
            </a:extLst>
          </p:cNvPr>
          <p:cNvSpPr txBox="1"/>
          <p:nvPr/>
        </p:nvSpPr>
        <p:spPr>
          <a:xfrm>
            <a:off x="279510" y="6269675"/>
            <a:ext cx="2120243" cy="906658"/>
          </a:xfrm>
          <a:prstGeom prst="rect">
            <a:avLst/>
          </a:prstGeom>
          <a:noFill/>
        </p:spPr>
        <p:txBody>
          <a:bodyPr wrap="square" rtlCol="0">
            <a:spAutoFit/>
          </a:bodyPr>
          <a:lstStyle/>
          <a:p>
            <a:pPr defTabSz="1007943"/>
            <a:r>
              <a:rPr lang="en-US" altLang="ja-JP" sz="1323" dirty="0">
                <a:solidFill>
                  <a:prstClr val="black"/>
                </a:solidFill>
                <a:latin typeface="メイリオ" panose="020B0604030504040204" pitchFamily="50" charset="-128"/>
                <a:ea typeface="メイリオ" panose="020B0604030504040204" pitchFamily="50" charset="-128"/>
              </a:rPr>
              <a:t>A.</a:t>
            </a:r>
            <a:r>
              <a:rPr lang="ja-JP" altLang="en-US" sz="1323" dirty="0">
                <a:solidFill>
                  <a:prstClr val="black"/>
                </a:solidFill>
                <a:latin typeface="メイリオ" panose="020B0604030504040204" pitchFamily="50" charset="-128"/>
                <a:ea typeface="メイリオ" panose="020B0604030504040204" pitchFamily="50" charset="-128"/>
              </a:rPr>
              <a:t>本流（右上が上流）と支谷（右から合流）の合流点に崖があり、段丘化している。</a:t>
            </a:r>
          </a:p>
        </p:txBody>
      </p:sp>
      <p:sp>
        <p:nvSpPr>
          <p:cNvPr id="5" name="テキスト ボックス 4">
            <a:extLst>
              <a:ext uri="{FF2B5EF4-FFF2-40B4-BE49-F238E27FC236}">
                <a16:creationId xmlns:a16="http://schemas.microsoft.com/office/drawing/2014/main" id="{7A2AE218-EDC1-7BDC-B547-4BC59FE3AD86}"/>
              </a:ext>
            </a:extLst>
          </p:cNvPr>
          <p:cNvSpPr txBox="1"/>
          <p:nvPr/>
        </p:nvSpPr>
        <p:spPr>
          <a:xfrm>
            <a:off x="2444911" y="6261980"/>
            <a:ext cx="2120243" cy="703078"/>
          </a:xfrm>
          <a:prstGeom prst="rect">
            <a:avLst/>
          </a:prstGeom>
          <a:noFill/>
        </p:spPr>
        <p:txBody>
          <a:bodyPr wrap="square" rtlCol="0">
            <a:spAutoFit/>
          </a:bodyPr>
          <a:lstStyle/>
          <a:p>
            <a:pPr defTabSz="1007943"/>
            <a:r>
              <a:rPr lang="en-US" altLang="ja-JP" sz="1323" dirty="0">
                <a:solidFill>
                  <a:prstClr val="black"/>
                </a:solidFill>
                <a:latin typeface="メイリオ" panose="020B0604030504040204" pitchFamily="50" charset="-128"/>
                <a:ea typeface="メイリオ" panose="020B0604030504040204" pitchFamily="50" charset="-128"/>
              </a:rPr>
              <a:t>A.</a:t>
            </a:r>
            <a:r>
              <a:rPr lang="ja-JP" altLang="en-US" sz="1323" dirty="0">
                <a:solidFill>
                  <a:prstClr val="black"/>
                </a:solidFill>
                <a:latin typeface="メイリオ" panose="020B0604030504040204" pitchFamily="50" charset="-128"/>
                <a:ea typeface="メイリオ" panose="020B0604030504040204" pitchFamily="50" charset="-128"/>
              </a:rPr>
              <a:t>支谷合流点の崖を本流低地側から望む。この地点では段差は約</a:t>
            </a:r>
            <a:r>
              <a:rPr lang="en-US" altLang="ja-JP" sz="1323" dirty="0">
                <a:solidFill>
                  <a:prstClr val="black"/>
                </a:solidFill>
                <a:latin typeface="メイリオ" panose="020B0604030504040204" pitchFamily="50" charset="-128"/>
                <a:ea typeface="メイリオ" panose="020B0604030504040204" pitchFamily="50" charset="-128"/>
              </a:rPr>
              <a:t>5m</a:t>
            </a:r>
            <a:r>
              <a:rPr lang="ja-JP" altLang="en-US" sz="1323" dirty="0">
                <a:solidFill>
                  <a:prstClr val="black"/>
                </a:solidFill>
                <a:latin typeface="メイリオ" panose="020B0604030504040204" pitchFamily="50" charset="-128"/>
                <a:ea typeface="メイリオ" panose="020B0604030504040204" pitchFamily="50" charset="-128"/>
              </a:rPr>
              <a:t>。</a:t>
            </a:r>
          </a:p>
        </p:txBody>
      </p:sp>
      <p:sp>
        <p:nvSpPr>
          <p:cNvPr id="7" name="テキスト ボックス 6">
            <a:extLst>
              <a:ext uri="{FF2B5EF4-FFF2-40B4-BE49-F238E27FC236}">
                <a16:creationId xmlns:a16="http://schemas.microsoft.com/office/drawing/2014/main" id="{09859CB1-0A91-9188-2F4F-8F6D817B6F2A}"/>
              </a:ext>
            </a:extLst>
          </p:cNvPr>
          <p:cNvSpPr txBox="1"/>
          <p:nvPr/>
        </p:nvSpPr>
        <p:spPr>
          <a:xfrm>
            <a:off x="4590284" y="6266595"/>
            <a:ext cx="2120243" cy="1110240"/>
          </a:xfrm>
          <a:prstGeom prst="rect">
            <a:avLst/>
          </a:prstGeom>
          <a:noFill/>
        </p:spPr>
        <p:txBody>
          <a:bodyPr wrap="square" rtlCol="0">
            <a:spAutoFit/>
          </a:bodyPr>
          <a:lstStyle/>
          <a:p>
            <a:pPr defTabSz="1007943"/>
            <a:r>
              <a:rPr lang="en-US" altLang="ja-JP" sz="1323" dirty="0">
                <a:solidFill>
                  <a:prstClr val="black"/>
                </a:solidFill>
                <a:latin typeface="メイリオ" panose="020B0604030504040204" pitchFamily="50" charset="-128"/>
                <a:ea typeface="メイリオ" panose="020B0604030504040204" pitchFamily="50" charset="-128"/>
              </a:rPr>
              <a:t>B.</a:t>
            </a:r>
            <a:r>
              <a:rPr lang="ja-JP" altLang="en-US" sz="1323" dirty="0">
                <a:solidFill>
                  <a:prstClr val="black"/>
                </a:solidFill>
                <a:latin typeface="メイリオ" panose="020B0604030504040204" pitchFamily="50" charset="-128"/>
                <a:ea typeface="メイリオ" panose="020B0604030504040204" pitchFamily="50" charset="-128"/>
              </a:rPr>
              <a:t>支流を遡ると、緩やかな斜面がある。ここは地理院地図では斜面（山地と表記）で</a:t>
            </a:r>
            <a:r>
              <a:rPr lang="ja-JP" altLang="en-US" sz="1323">
                <a:solidFill>
                  <a:prstClr val="black"/>
                </a:solidFill>
                <a:latin typeface="メイリオ" panose="020B0604030504040204" pitchFamily="50" charset="-128"/>
                <a:ea typeface="メイリオ" panose="020B0604030504040204" pitchFamily="50" charset="-128"/>
              </a:rPr>
              <a:t>、その上流</a:t>
            </a:r>
            <a:r>
              <a:rPr lang="ja-JP" altLang="en-US" sz="1323" dirty="0">
                <a:solidFill>
                  <a:prstClr val="black"/>
                </a:solidFill>
                <a:latin typeface="メイリオ" panose="020B0604030504040204" pitchFamily="50" charset="-128"/>
                <a:ea typeface="メイリオ" panose="020B0604030504040204" pitchFamily="50" charset="-128"/>
              </a:rPr>
              <a:t>は浅い谷に続く。</a:t>
            </a:r>
          </a:p>
        </p:txBody>
      </p:sp>
      <p:sp>
        <p:nvSpPr>
          <p:cNvPr id="9" name="テキスト ボックス 8">
            <a:extLst>
              <a:ext uri="{FF2B5EF4-FFF2-40B4-BE49-F238E27FC236}">
                <a16:creationId xmlns:a16="http://schemas.microsoft.com/office/drawing/2014/main" id="{5D5B1E03-0A80-7BD9-4F12-4DC53F6F7665}"/>
              </a:ext>
            </a:extLst>
          </p:cNvPr>
          <p:cNvSpPr txBox="1"/>
          <p:nvPr/>
        </p:nvSpPr>
        <p:spPr>
          <a:xfrm>
            <a:off x="10079744" y="1373242"/>
            <a:ext cx="342150" cy="295915"/>
          </a:xfrm>
          <a:prstGeom prst="rect">
            <a:avLst/>
          </a:prstGeom>
          <a:noFill/>
        </p:spPr>
        <p:txBody>
          <a:bodyPr wrap="square" rtlCol="0">
            <a:spAutoFit/>
          </a:bodyPr>
          <a:lstStyle/>
          <a:p>
            <a:pPr defTabSz="1007943"/>
            <a:r>
              <a:rPr lang="en-US" altLang="ja-JP" sz="1323" b="1" dirty="0">
                <a:solidFill>
                  <a:prstClr val="black"/>
                </a:solidFill>
                <a:latin typeface="メイリオ" panose="020B0604030504040204" pitchFamily="50" charset="-128"/>
                <a:ea typeface="メイリオ" panose="020B0604030504040204" pitchFamily="50" charset="-128"/>
              </a:rPr>
              <a:t>A</a:t>
            </a:r>
            <a:endParaRPr lang="ja-JP" altLang="en-US" sz="1323" b="1" dirty="0">
              <a:solidFill>
                <a:prstClr val="black"/>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B8BC4429-DD53-3B34-90B3-BA21289093CC}"/>
              </a:ext>
            </a:extLst>
          </p:cNvPr>
          <p:cNvSpPr txBox="1"/>
          <p:nvPr/>
        </p:nvSpPr>
        <p:spPr>
          <a:xfrm>
            <a:off x="9984184" y="1679940"/>
            <a:ext cx="342150" cy="295915"/>
          </a:xfrm>
          <a:prstGeom prst="rect">
            <a:avLst/>
          </a:prstGeom>
          <a:noFill/>
        </p:spPr>
        <p:txBody>
          <a:bodyPr wrap="square" rtlCol="0">
            <a:spAutoFit/>
          </a:bodyPr>
          <a:lstStyle/>
          <a:p>
            <a:pPr defTabSz="1007943"/>
            <a:r>
              <a:rPr lang="en-US" altLang="ja-JP" sz="1323" b="1" dirty="0">
                <a:solidFill>
                  <a:prstClr val="black"/>
                </a:solidFill>
                <a:latin typeface="メイリオ" panose="020B0604030504040204" pitchFamily="50" charset="-128"/>
                <a:ea typeface="メイリオ" panose="020B0604030504040204" pitchFamily="50" charset="-128"/>
              </a:rPr>
              <a:t>B</a:t>
            </a:r>
            <a:endParaRPr lang="ja-JP" altLang="en-US" sz="1323" b="1" dirty="0">
              <a:solidFill>
                <a:prstClr val="black"/>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000868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BE232E2F-E08D-4D50-B7ED-1E8303333B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148" y="1436639"/>
            <a:ext cx="4330262" cy="58758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a:extLst>
              <a:ext uri="{FF2B5EF4-FFF2-40B4-BE49-F238E27FC236}">
                <a16:creationId xmlns:a16="http://schemas.microsoft.com/office/drawing/2014/main" id="{5F5A70CA-2519-1729-62D5-230FAAD864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7901" y="1452043"/>
            <a:ext cx="4302826" cy="58727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2">
            <a:extLst>
              <a:ext uri="{FF2B5EF4-FFF2-40B4-BE49-F238E27FC236}">
                <a16:creationId xmlns:a16="http://schemas.microsoft.com/office/drawing/2014/main" id="{B0CDABB0-452B-1D62-5A85-83D8C35AB3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9304" y="1813912"/>
            <a:ext cx="4019324" cy="51655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テキスト ボックス 8">
            <a:extLst>
              <a:ext uri="{FF2B5EF4-FFF2-40B4-BE49-F238E27FC236}">
                <a16:creationId xmlns:a16="http://schemas.microsoft.com/office/drawing/2014/main" id="{94C44B07-2B70-73C1-AA51-FBB4DDB6AAA3}"/>
              </a:ext>
            </a:extLst>
          </p:cNvPr>
          <p:cNvSpPr txBox="1"/>
          <p:nvPr/>
        </p:nvSpPr>
        <p:spPr>
          <a:xfrm>
            <a:off x="642711" y="7298515"/>
            <a:ext cx="12331719" cy="307264"/>
          </a:xfrm>
          <a:prstGeom prst="rect">
            <a:avLst/>
          </a:prstGeom>
          <a:noFill/>
        </p:spPr>
        <p:txBody>
          <a:bodyPr wrap="square">
            <a:spAutoFit/>
          </a:bodyPr>
          <a:lstStyle/>
          <a:p>
            <a:pPr defTabSz="914406">
              <a:lnSpc>
                <a:spcPct val="83000"/>
              </a:lnSpc>
            </a:pPr>
            <a:r>
              <a:rPr lang="ja-JP" altLang="ja-JP" sz="1601" dirty="0">
                <a:solidFill>
                  <a:prstClr val="black"/>
                </a:solidFill>
                <a:latin typeface="メイリオ" panose="020B0604030504040204" pitchFamily="50" charset="-128"/>
                <a:ea typeface="メイリオ" panose="020B0604030504040204" pitchFamily="50" charset="-128"/>
              </a:rPr>
              <a:t>近藤昭彦</a:t>
            </a:r>
            <a:r>
              <a:rPr lang="en-US" altLang="ja-JP" sz="1601" dirty="0">
                <a:solidFill>
                  <a:prstClr val="black"/>
                </a:solidFill>
                <a:latin typeface="メイリオ" panose="020B0604030504040204" pitchFamily="50" charset="-128"/>
                <a:ea typeface="メイリオ" panose="020B0604030504040204" pitchFamily="50" charset="-128"/>
              </a:rPr>
              <a:t>(1985)</a:t>
            </a:r>
            <a:r>
              <a:rPr lang="ja-JP" altLang="ja-JP" sz="1601" dirty="0">
                <a:solidFill>
                  <a:prstClr val="black"/>
                </a:solidFill>
                <a:latin typeface="メイリオ" panose="020B0604030504040204" pitchFamily="50" charset="-128"/>
                <a:ea typeface="メイリオ" panose="020B0604030504040204" pitchFamily="50" charset="-128"/>
              </a:rPr>
              <a:t>：下総台地南縁部の小流域における渇水期の流量と地形との関係について</a:t>
            </a:r>
            <a:r>
              <a:rPr lang="ja-JP" altLang="en-US" sz="1601" dirty="0">
                <a:solidFill>
                  <a:prstClr val="black"/>
                </a:solidFill>
                <a:latin typeface="メイリオ" panose="020B0604030504040204" pitchFamily="50" charset="-128"/>
                <a:ea typeface="メイリオ" panose="020B0604030504040204" pitchFamily="50" charset="-128"/>
              </a:rPr>
              <a:t>、ハイドロロジー、</a:t>
            </a:r>
            <a:r>
              <a:rPr lang="en-US" altLang="ja-JP" sz="1601" dirty="0">
                <a:solidFill>
                  <a:prstClr val="black"/>
                </a:solidFill>
                <a:latin typeface="メイリオ" panose="020B0604030504040204" pitchFamily="50" charset="-128"/>
                <a:ea typeface="メイリオ" panose="020B0604030504040204" pitchFamily="50" charset="-128"/>
              </a:rPr>
              <a:t>15</a:t>
            </a:r>
            <a:r>
              <a:rPr lang="ja-JP" altLang="en-US" sz="1601" dirty="0">
                <a:solidFill>
                  <a:prstClr val="black"/>
                </a:solidFill>
                <a:latin typeface="メイリオ" panose="020B0604030504040204" pitchFamily="50" charset="-128"/>
                <a:ea typeface="メイリオ" panose="020B0604030504040204" pitchFamily="50" charset="-128"/>
              </a:rPr>
              <a:t>、</a:t>
            </a:r>
            <a:r>
              <a:rPr lang="en-US" altLang="ja-JP" sz="1601" dirty="0">
                <a:solidFill>
                  <a:prstClr val="black"/>
                </a:solidFill>
                <a:latin typeface="メイリオ" panose="020B0604030504040204" pitchFamily="50" charset="-128"/>
                <a:ea typeface="メイリオ" panose="020B0604030504040204" pitchFamily="50" charset="-128"/>
              </a:rPr>
              <a:t>114-121.</a:t>
            </a:r>
            <a:endParaRPr lang="ja-JP" altLang="ja-JP" sz="1601" dirty="0">
              <a:solidFill>
                <a:prstClr val="black"/>
              </a:solidFill>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73164BD0-EDAE-C8CC-10C2-1FD62ACE3B0A}"/>
              </a:ext>
            </a:extLst>
          </p:cNvPr>
          <p:cNvSpPr txBox="1"/>
          <p:nvPr/>
        </p:nvSpPr>
        <p:spPr>
          <a:xfrm>
            <a:off x="321445" y="210160"/>
            <a:ext cx="5597463" cy="1569660"/>
          </a:xfrm>
          <a:prstGeom prst="rect">
            <a:avLst/>
          </a:prstGeom>
          <a:noFill/>
        </p:spPr>
        <p:txBody>
          <a:bodyPr wrap="square" rtlCol="0">
            <a:spAutoFit/>
          </a:bodyPr>
          <a:lstStyle/>
          <a:p>
            <a:pPr defTabSz="914406"/>
            <a:r>
              <a:rPr lang="ja-JP" altLang="en-US" sz="2400" b="1" dirty="0">
                <a:solidFill>
                  <a:prstClr val="black"/>
                </a:solidFill>
                <a:latin typeface="メイリオ" panose="020B0604030504040204" pitchFamily="50" charset="-128"/>
                <a:ea typeface="メイリオ" panose="020B0604030504040204" pitchFamily="50" charset="-128"/>
              </a:rPr>
              <a:t>現象</a:t>
            </a:r>
            <a:r>
              <a:rPr lang="ja-JP" altLang="en-US" sz="2400" dirty="0">
                <a:solidFill>
                  <a:prstClr val="black"/>
                </a:solidFill>
                <a:latin typeface="メイリオ" panose="020B0604030504040204" pitchFamily="50" charset="-128"/>
                <a:ea typeface="メイリオ" panose="020B0604030504040204" pitchFamily="50" charset="-128"/>
              </a:rPr>
              <a:t>：小流域ごとに比流量が異なる</a:t>
            </a:r>
            <a:endParaRPr lang="en-US" altLang="ja-JP" sz="2400" dirty="0">
              <a:solidFill>
                <a:prstClr val="black"/>
              </a:solidFill>
              <a:latin typeface="メイリオ" panose="020B0604030504040204" pitchFamily="50" charset="-128"/>
              <a:ea typeface="メイリオ" panose="020B0604030504040204" pitchFamily="50" charset="-128"/>
            </a:endParaRPr>
          </a:p>
          <a:p>
            <a:pPr defTabSz="914406"/>
            <a:r>
              <a:rPr lang="ja-JP" altLang="en-US" sz="2400" dirty="0">
                <a:solidFill>
                  <a:prstClr val="black"/>
                </a:solidFill>
                <a:latin typeface="メイリオ" panose="020B0604030504040204" pitchFamily="50" charset="-128"/>
                <a:ea typeface="メイリオ" panose="020B0604030504040204" pitchFamily="50" charset="-128"/>
              </a:rPr>
              <a:t>⇒地下水流域の大きさが異なる</a:t>
            </a:r>
            <a:endParaRPr lang="en-US" altLang="ja-JP" sz="2400" dirty="0">
              <a:solidFill>
                <a:prstClr val="black"/>
              </a:solidFill>
              <a:latin typeface="メイリオ" panose="020B0604030504040204" pitchFamily="50" charset="-128"/>
              <a:ea typeface="メイリオ" panose="020B0604030504040204" pitchFamily="50" charset="-128"/>
            </a:endParaRPr>
          </a:p>
          <a:p>
            <a:pPr defTabSz="914406"/>
            <a:r>
              <a:rPr lang="ja-JP" altLang="en-US" sz="2400" dirty="0">
                <a:solidFill>
                  <a:prstClr val="black"/>
                </a:solidFill>
                <a:latin typeface="メイリオ" panose="020B0604030504040204" pitchFamily="50" charset="-128"/>
                <a:ea typeface="メイリオ" panose="020B0604030504040204" pitchFamily="50" charset="-128"/>
              </a:rPr>
              <a:t>⇒上流に化石谷</a:t>
            </a:r>
            <a:endParaRPr lang="en-US" altLang="ja-JP" sz="2400" dirty="0">
              <a:solidFill>
                <a:prstClr val="black"/>
              </a:solidFill>
              <a:latin typeface="メイリオ" panose="020B0604030504040204" pitchFamily="50" charset="-128"/>
              <a:ea typeface="メイリオ" panose="020B0604030504040204" pitchFamily="50" charset="-128"/>
            </a:endParaRPr>
          </a:p>
          <a:p>
            <a:pPr defTabSz="914406"/>
            <a:endParaRPr lang="ja-JP" altLang="en-US" sz="2400" dirty="0">
              <a:solidFill>
                <a:prstClr val="black"/>
              </a:solidFill>
              <a:latin typeface="メイリオ" panose="020B0604030504040204" pitchFamily="50" charset="-128"/>
              <a:ea typeface="メイリオ" panose="020B0604030504040204" pitchFamily="50" charset="-128"/>
            </a:endParaRPr>
          </a:p>
        </p:txBody>
      </p:sp>
      <p:sp>
        <p:nvSpPr>
          <p:cNvPr id="11" name="正方形/長方形 10">
            <a:extLst>
              <a:ext uri="{FF2B5EF4-FFF2-40B4-BE49-F238E27FC236}">
                <a16:creationId xmlns:a16="http://schemas.microsoft.com/office/drawing/2014/main" id="{4F2E812A-78FC-43D8-CEBA-693A2F7A43B3}"/>
              </a:ext>
            </a:extLst>
          </p:cNvPr>
          <p:cNvSpPr/>
          <p:nvPr/>
        </p:nvSpPr>
        <p:spPr>
          <a:xfrm>
            <a:off x="6474947" y="2545526"/>
            <a:ext cx="2100593" cy="2570137"/>
          </a:xfrm>
          <a:prstGeom prst="rect">
            <a:avLst/>
          </a:prstGeom>
          <a:solidFill>
            <a:schemeClr val="accent1">
              <a:lumMod val="20000"/>
              <a:lumOff val="80000"/>
              <a:alpha val="3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6"/>
            <a:endParaRPr lang="ja-JP" altLang="en-US">
              <a:solidFill>
                <a:prstClr val="white"/>
              </a:solidFill>
              <a:latin typeface="游ゴシック" panose="020F0502020204030204"/>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0E5D80A0-1A19-2A87-9292-6979BB0A6FF5}"/>
              </a:ext>
            </a:extLst>
          </p:cNvPr>
          <p:cNvSpPr txBox="1"/>
          <p:nvPr/>
        </p:nvSpPr>
        <p:spPr>
          <a:xfrm>
            <a:off x="9712338" y="5721142"/>
            <a:ext cx="556040" cy="369332"/>
          </a:xfrm>
          <a:prstGeom prst="rect">
            <a:avLst/>
          </a:prstGeom>
          <a:noFill/>
        </p:spPr>
        <p:txBody>
          <a:bodyPr wrap="square" rtlCol="0">
            <a:spAutoFit/>
          </a:bodyPr>
          <a:lstStyle/>
          <a:p>
            <a:pPr defTabSz="914406"/>
            <a:r>
              <a:rPr lang="ja-JP" altLang="en-US" dirty="0">
                <a:solidFill>
                  <a:srgbClr val="4472C4"/>
                </a:solidFill>
                <a:latin typeface="メイリオ" panose="020B0604030504040204" pitchFamily="50" charset="-128"/>
                <a:ea typeface="メイリオ" panose="020B0604030504040204" pitchFamily="50" charset="-128"/>
              </a:rPr>
              <a:t>●</a:t>
            </a:r>
          </a:p>
        </p:txBody>
      </p:sp>
      <p:sp>
        <p:nvSpPr>
          <p:cNvPr id="13" name="テキスト ボックス 12">
            <a:extLst>
              <a:ext uri="{FF2B5EF4-FFF2-40B4-BE49-F238E27FC236}">
                <a16:creationId xmlns:a16="http://schemas.microsoft.com/office/drawing/2014/main" id="{EB5F2C7C-D966-8A4A-DB09-95CAD3B113A9}"/>
              </a:ext>
            </a:extLst>
          </p:cNvPr>
          <p:cNvSpPr txBox="1"/>
          <p:nvPr/>
        </p:nvSpPr>
        <p:spPr>
          <a:xfrm>
            <a:off x="6874470" y="4514324"/>
            <a:ext cx="556040" cy="369332"/>
          </a:xfrm>
          <a:prstGeom prst="rect">
            <a:avLst/>
          </a:prstGeom>
          <a:noFill/>
        </p:spPr>
        <p:txBody>
          <a:bodyPr wrap="square" rtlCol="0">
            <a:spAutoFit/>
          </a:bodyPr>
          <a:lstStyle/>
          <a:p>
            <a:pPr defTabSz="914406"/>
            <a:r>
              <a:rPr lang="ja-JP" altLang="en-US" dirty="0">
                <a:solidFill>
                  <a:srgbClr val="4472C4"/>
                </a:solidFill>
                <a:latin typeface="メイリオ" panose="020B0604030504040204" pitchFamily="50" charset="-128"/>
                <a:ea typeface="メイリオ" panose="020B0604030504040204" pitchFamily="50" charset="-128"/>
              </a:rPr>
              <a:t>●</a:t>
            </a:r>
          </a:p>
        </p:txBody>
      </p:sp>
      <p:pic>
        <p:nvPicPr>
          <p:cNvPr id="15" name="図 14">
            <a:extLst>
              <a:ext uri="{FF2B5EF4-FFF2-40B4-BE49-F238E27FC236}">
                <a16:creationId xmlns:a16="http://schemas.microsoft.com/office/drawing/2014/main" id="{D7A9EAE0-5E33-F29A-09A2-BC014D135A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19663" y="395506"/>
            <a:ext cx="3579939" cy="1111686"/>
          </a:xfrm>
          <a:prstGeom prst="rect">
            <a:avLst/>
          </a:prstGeom>
        </p:spPr>
      </p:pic>
      <p:sp>
        <p:nvSpPr>
          <p:cNvPr id="16" name="テキスト ボックス 15">
            <a:extLst>
              <a:ext uri="{FF2B5EF4-FFF2-40B4-BE49-F238E27FC236}">
                <a16:creationId xmlns:a16="http://schemas.microsoft.com/office/drawing/2014/main" id="{F486D1AB-F98D-C0FF-03E7-99258BD1CA68}"/>
              </a:ext>
            </a:extLst>
          </p:cNvPr>
          <p:cNvSpPr txBox="1"/>
          <p:nvPr/>
        </p:nvSpPr>
        <p:spPr>
          <a:xfrm rot="21204134">
            <a:off x="9543098" y="682577"/>
            <a:ext cx="1031585" cy="338682"/>
          </a:xfrm>
          <a:prstGeom prst="rect">
            <a:avLst/>
          </a:prstGeom>
          <a:noFill/>
        </p:spPr>
        <p:txBody>
          <a:bodyPr wrap="square" rtlCol="0">
            <a:spAutoFit/>
          </a:bodyPr>
          <a:lstStyle/>
          <a:p>
            <a:pPr defTabSz="914406"/>
            <a:r>
              <a:rPr lang="ja-JP" altLang="en-US" sz="1601" dirty="0">
                <a:solidFill>
                  <a:prstClr val="black"/>
                </a:solidFill>
                <a:latin typeface="メイリオ" panose="020B0604030504040204" pitchFamily="50" charset="-128"/>
                <a:ea typeface="メイリオ" panose="020B0604030504040204" pitchFamily="50" charset="-128"/>
              </a:rPr>
              <a:t>段丘面</a:t>
            </a:r>
          </a:p>
        </p:txBody>
      </p:sp>
      <p:sp>
        <p:nvSpPr>
          <p:cNvPr id="17" name="テキスト ボックス 16">
            <a:extLst>
              <a:ext uri="{FF2B5EF4-FFF2-40B4-BE49-F238E27FC236}">
                <a16:creationId xmlns:a16="http://schemas.microsoft.com/office/drawing/2014/main" id="{245D0248-67BE-48B0-D7D9-A892AE38B1D5}"/>
              </a:ext>
            </a:extLst>
          </p:cNvPr>
          <p:cNvSpPr txBox="1"/>
          <p:nvPr/>
        </p:nvSpPr>
        <p:spPr>
          <a:xfrm rot="20260792">
            <a:off x="10882084" y="1153300"/>
            <a:ext cx="1243882" cy="338682"/>
          </a:xfrm>
          <a:prstGeom prst="rect">
            <a:avLst/>
          </a:prstGeom>
          <a:noFill/>
        </p:spPr>
        <p:txBody>
          <a:bodyPr wrap="square" rtlCol="0">
            <a:spAutoFit/>
          </a:bodyPr>
          <a:lstStyle/>
          <a:p>
            <a:pPr defTabSz="914406"/>
            <a:r>
              <a:rPr lang="ja-JP" altLang="en-US" sz="1601" dirty="0">
                <a:solidFill>
                  <a:prstClr val="black"/>
                </a:solidFill>
                <a:latin typeface="メイリオ" panose="020B0604030504040204" pitchFamily="50" charset="-128"/>
                <a:ea typeface="メイリオ" panose="020B0604030504040204" pitchFamily="50" charset="-128"/>
              </a:rPr>
              <a:t>河床断面</a:t>
            </a:r>
          </a:p>
        </p:txBody>
      </p:sp>
      <p:sp>
        <p:nvSpPr>
          <p:cNvPr id="18" name="テキスト ボックス 17">
            <a:extLst>
              <a:ext uri="{FF2B5EF4-FFF2-40B4-BE49-F238E27FC236}">
                <a16:creationId xmlns:a16="http://schemas.microsoft.com/office/drawing/2014/main" id="{71DA0EF0-A13E-F2A1-4362-C7696DD03370}"/>
              </a:ext>
            </a:extLst>
          </p:cNvPr>
          <p:cNvSpPr txBox="1"/>
          <p:nvPr/>
        </p:nvSpPr>
        <p:spPr>
          <a:xfrm rot="21204134">
            <a:off x="11487182" y="229896"/>
            <a:ext cx="1031585" cy="585032"/>
          </a:xfrm>
          <a:prstGeom prst="rect">
            <a:avLst/>
          </a:prstGeom>
          <a:noFill/>
        </p:spPr>
        <p:txBody>
          <a:bodyPr wrap="square" rtlCol="0">
            <a:spAutoFit/>
          </a:bodyPr>
          <a:lstStyle/>
          <a:p>
            <a:pPr defTabSz="914406"/>
            <a:r>
              <a:rPr lang="ja-JP" altLang="en-US" sz="1601" dirty="0">
                <a:solidFill>
                  <a:prstClr val="black"/>
                </a:solidFill>
                <a:latin typeface="メイリオ" panose="020B0604030504040204" pitchFamily="50" charset="-128"/>
                <a:ea typeface="メイリオ" panose="020B0604030504040204" pitchFamily="50" charset="-128"/>
              </a:rPr>
              <a:t>遷急点</a:t>
            </a:r>
            <a:endParaRPr lang="en-US" altLang="ja-JP" sz="1601" dirty="0">
              <a:solidFill>
                <a:prstClr val="black"/>
              </a:solidFill>
              <a:latin typeface="メイリオ" panose="020B0604030504040204" pitchFamily="50" charset="-128"/>
              <a:ea typeface="メイリオ" panose="020B0604030504040204" pitchFamily="50" charset="-128"/>
            </a:endParaRPr>
          </a:p>
          <a:p>
            <a:pPr defTabSz="914406"/>
            <a:r>
              <a:rPr lang="ja-JP" altLang="en-US" sz="1601" dirty="0">
                <a:solidFill>
                  <a:prstClr val="black"/>
                </a:solidFill>
                <a:latin typeface="メイリオ" panose="020B0604030504040204" pitchFamily="50" charset="-128"/>
                <a:ea typeface="メイリオ" panose="020B0604030504040204" pitchFamily="50" charset="-128"/>
              </a:rPr>
              <a:t>　▼</a:t>
            </a:r>
          </a:p>
        </p:txBody>
      </p:sp>
      <p:sp>
        <p:nvSpPr>
          <p:cNvPr id="19" name="テキスト ボックス 18">
            <a:extLst>
              <a:ext uri="{FF2B5EF4-FFF2-40B4-BE49-F238E27FC236}">
                <a16:creationId xmlns:a16="http://schemas.microsoft.com/office/drawing/2014/main" id="{A9EFA642-D4F4-2F0E-DEF7-4BDEFD1DE888}"/>
              </a:ext>
            </a:extLst>
          </p:cNvPr>
          <p:cNvSpPr txBox="1"/>
          <p:nvPr/>
        </p:nvSpPr>
        <p:spPr>
          <a:xfrm rot="21204134">
            <a:off x="12331543" y="208913"/>
            <a:ext cx="1031585" cy="338682"/>
          </a:xfrm>
          <a:prstGeom prst="rect">
            <a:avLst/>
          </a:prstGeom>
          <a:noFill/>
        </p:spPr>
        <p:txBody>
          <a:bodyPr wrap="square" rtlCol="0">
            <a:spAutoFit/>
          </a:bodyPr>
          <a:lstStyle/>
          <a:p>
            <a:pPr defTabSz="914406"/>
            <a:r>
              <a:rPr lang="ja-JP" altLang="en-US" sz="1601" dirty="0">
                <a:solidFill>
                  <a:prstClr val="black"/>
                </a:solidFill>
                <a:latin typeface="メイリオ" panose="020B0604030504040204" pitchFamily="50" charset="-128"/>
                <a:ea typeface="メイリオ" panose="020B0604030504040204" pitchFamily="50" charset="-128"/>
              </a:rPr>
              <a:t>化石谷</a:t>
            </a:r>
          </a:p>
        </p:txBody>
      </p:sp>
      <p:sp>
        <p:nvSpPr>
          <p:cNvPr id="20" name="正方形/長方形 19">
            <a:extLst>
              <a:ext uri="{FF2B5EF4-FFF2-40B4-BE49-F238E27FC236}">
                <a16:creationId xmlns:a16="http://schemas.microsoft.com/office/drawing/2014/main" id="{5DA22422-B80D-9B46-4BB7-6D91333C6AA0}"/>
              </a:ext>
            </a:extLst>
          </p:cNvPr>
          <p:cNvSpPr/>
          <p:nvPr/>
        </p:nvSpPr>
        <p:spPr>
          <a:xfrm>
            <a:off x="9619664" y="150840"/>
            <a:ext cx="3638965" cy="156459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6"/>
            <a:endParaRPr lang="ja-JP" altLang="en-US">
              <a:solidFill>
                <a:prstClr val="white"/>
              </a:solidFill>
              <a:latin typeface="游ゴシック" panose="020F0502020204030204"/>
              <a:ea typeface="游ゴシック" panose="020B0400000000000000" pitchFamily="50" charset="-128"/>
            </a:endParaRPr>
          </a:p>
        </p:txBody>
      </p:sp>
      <p:sp>
        <p:nvSpPr>
          <p:cNvPr id="21" name="吹き出し: 角を丸めた四角形 20">
            <a:extLst>
              <a:ext uri="{FF2B5EF4-FFF2-40B4-BE49-F238E27FC236}">
                <a16:creationId xmlns:a16="http://schemas.microsoft.com/office/drawing/2014/main" id="{0D5B5C88-6C2D-CE7F-9D93-8E7C52DE7126}"/>
              </a:ext>
            </a:extLst>
          </p:cNvPr>
          <p:cNvSpPr/>
          <p:nvPr/>
        </p:nvSpPr>
        <p:spPr>
          <a:xfrm>
            <a:off x="5664524" y="150840"/>
            <a:ext cx="3784177" cy="1431057"/>
          </a:xfrm>
          <a:prstGeom prst="wedgeRoundRectCallout">
            <a:avLst>
              <a:gd name="adj1" fmla="val 35983"/>
              <a:gd name="adj2" fmla="val 61637"/>
              <a:gd name="adj3" fmla="val 16667"/>
            </a:avLst>
          </a:prstGeom>
          <a:solidFill>
            <a:schemeClr val="accent1">
              <a:lumMod val="20000"/>
              <a:lumOff val="80000"/>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406"/>
            <a:r>
              <a:rPr lang="ja-JP" altLang="en-US" dirty="0">
                <a:solidFill>
                  <a:prstClr val="black"/>
                </a:solidFill>
                <a:latin typeface="メイリオ" panose="020B0604030504040204" pitchFamily="50" charset="-128"/>
                <a:ea typeface="メイリオ" panose="020B0604030504040204" pitchFamily="50" charset="-128"/>
              </a:rPr>
              <a:t>・化石谷は山地流域上流部では</a:t>
            </a:r>
            <a:endParaRPr lang="en-US" altLang="ja-JP" dirty="0">
              <a:solidFill>
                <a:prstClr val="black"/>
              </a:solidFill>
              <a:latin typeface="メイリオ" panose="020B0604030504040204" pitchFamily="50" charset="-128"/>
              <a:ea typeface="メイリオ" panose="020B0604030504040204" pitchFamily="50" charset="-128"/>
            </a:endParaRPr>
          </a:p>
          <a:p>
            <a:pPr defTabSz="914406"/>
            <a:r>
              <a:rPr lang="ja-JP" altLang="en-US" dirty="0">
                <a:solidFill>
                  <a:prstClr val="black"/>
                </a:solidFill>
                <a:latin typeface="メイリオ" panose="020B0604030504040204" pitchFamily="50" charset="-128"/>
                <a:ea typeface="メイリオ" panose="020B0604030504040204" pitchFamily="50" charset="-128"/>
              </a:rPr>
              <a:t>　良く見られる構造</a:t>
            </a:r>
            <a:endParaRPr lang="en-US" altLang="ja-JP" dirty="0">
              <a:solidFill>
                <a:prstClr val="black"/>
              </a:solidFill>
              <a:latin typeface="メイリオ" panose="020B0604030504040204" pitchFamily="50" charset="-128"/>
              <a:ea typeface="メイリオ" panose="020B0604030504040204" pitchFamily="50" charset="-128"/>
            </a:endParaRPr>
          </a:p>
          <a:p>
            <a:pPr defTabSz="914406"/>
            <a:r>
              <a:rPr lang="ja-JP" altLang="en-US" dirty="0">
                <a:solidFill>
                  <a:prstClr val="black"/>
                </a:solidFill>
                <a:latin typeface="メイリオ" panose="020B0604030504040204" pitchFamily="50" charset="-128"/>
                <a:ea typeface="メイリオ" panose="020B0604030504040204" pitchFamily="50" charset="-128"/>
              </a:rPr>
              <a:t>・化石谷は下流の段丘面と連続するはず⇒谷の編年も可能</a:t>
            </a:r>
            <a:endParaRPr lang="en-US" altLang="ja-JP" dirty="0">
              <a:solidFill>
                <a:prstClr val="black"/>
              </a:solidFill>
              <a:latin typeface="メイリオ" panose="020B0604030504040204" pitchFamily="50" charset="-128"/>
              <a:ea typeface="メイリオ" panose="020B0604030504040204" pitchFamily="50" charset="-128"/>
            </a:endParaRPr>
          </a:p>
        </p:txBody>
      </p:sp>
      <p:pic>
        <p:nvPicPr>
          <p:cNvPr id="22" name="図 21">
            <a:extLst>
              <a:ext uri="{FF2B5EF4-FFF2-40B4-BE49-F238E27FC236}">
                <a16:creationId xmlns:a16="http://schemas.microsoft.com/office/drawing/2014/main" id="{C849BDB4-F399-F0E3-78B8-08810BCD0699}"/>
              </a:ext>
            </a:extLst>
          </p:cNvPr>
          <p:cNvPicPr>
            <a:picLocks noChangeAspect="1"/>
          </p:cNvPicPr>
          <p:nvPr/>
        </p:nvPicPr>
        <p:blipFill>
          <a:blip r:embed="rId7"/>
          <a:stretch>
            <a:fillRect/>
          </a:stretch>
        </p:blipFill>
        <p:spPr>
          <a:xfrm>
            <a:off x="8750056" y="1759961"/>
            <a:ext cx="750745" cy="725243"/>
          </a:xfrm>
          <a:prstGeom prst="rect">
            <a:avLst/>
          </a:prstGeom>
        </p:spPr>
      </p:pic>
      <p:sp>
        <p:nvSpPr>
          <p:cNvPr id="23" name="矢印: 右 22">
            <a:extLst>
              <a:ext uri="{FF2B5EF4-FFF2-40B4-BE49-F238E27FC236}">
                <a16:creationId xmlns:a16="http://schemas.microsoft.com/office/drawing/2014/main" id="{20AC2188-52AA-DEFD-C4E7-B7AAA0DA5CE7}"/>
              </a:ext>
            </a:extLst>
          </p:cNvPr>
          <p:cNvSpPr/>
          <p:nvPr/>
        </p:nvSpPr>
        <p:spPr>
          <a:xfrm>
            <a:off x="8750056" y="3521683"/>
            <a:ext cx="750745" cy="568395"/>
          </a:xfrm>
          <a:prstGeom prst="rightArrow">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6"/>
            <a:endParaRPr lang="ja-JP" altLang="en-US">
              <a:solidFill>
                <a:prstClr val="white"/>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3696908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DDC964E-4DB5-C0B2-BE76-39698518EE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064" y="1180730"/>
            <a:ext cx="8996832" cy="5997888"/>
          </a:xfrm>
          <a:prstGeom prst="rect">
            <a:avLst/>
          </a:prstGeom>
        </p:spPr>
      </p:pic>
      <p:pic>
        <p:nvPicPr>
          <p:cNvPr id="4" name="Picture 2">
            <a:extLst>
              <a:ext uri="{FF2B5EF4-FFF2-40B4-BE49-F238E27FC236}">
                <a16:creationId xmlns:a16="http://schemas.microsoft.com/office/drawing/2014/main" id="{4D3C818D-4B6A-E296-5C27-954BD428A2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1383" y="1276381"/>
            <a:ext cx="4179333" cy="53711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テキスト ボックス 4">
            <a:extLst>
              <a:ext uri="{FF2B5EF4-FFF2-40B4-BE49-F238E27FC236}">
                <a16:creationId xmlns:a16="http://schemas.microsoft.com/office/drawing/2014/main" id="{E956DBC6-5DEB-955B-D409-3CEA37B6AC5C}"/>
              </a:ext>
            </a:extLst>
          </p:cNvPr>
          <p:cNvSpPr txBox="1"/>
          <p:nvPr/>
        </p:nvSpPr>
        <p:spPr>
          <a:xfrm>
            <a:off x="393526" y="196675"/>
            <a:ext cx="12451952" cy="702949"/>
          </a:xfrm>
          <a:prstGeom prst="rect">
            <a:avLst/>
          </a:prstGeom>
          <a:noFill/>
        </p:spPr>
        <p:txBody>
          <a:bodyPr wrap="square" rtlCol="0">
            <a:spAutoFit/>
          </a:bodyPr>
          <a:lstStyle/>
          <a:p>
            <a:pPr defTabSz="1007943"/>
            <a:r>
              <a:rPr lang="ja-JP" altLang="en-US" sz="3968" dirty="0">
                <a:solidFill>
                  <a:prstClr val="black"/>
                </a:solidFill>
                <a:latin typeface="メイリオ" panose="020B0604030504040204" pitchFamily="50" charset="-128"/>
                <a:ea typeface="メイリオ" panose="020B0604030504040204" pitchFamily="50" charset="-128"/>
              </a:rPr>
              <a:t>下総台地南縁部で見られる化石谷と、地下水侵食型谷</a:t>
            </a:r>
          </a:p>
        </p:txBody>
      </p:sp>
      <p:sp>
        <p:nvSpPr>
          <p:cNvPr id="6" name="楕円 5">
            <a:extLst>
              <a:ext uri="{FF2B5EF4-FFF2-40B4-BE49-F238E27FC236}">
                <a16:creationId xmlns:a16="http://schemas.microsoft.com/office/drawing/2014/main" id="{F866FD27-69D0-5428-7350-FB37E907BD3A}"/>
              </a:ext>
            </a:extLst>
          </p:cNvPr>
          <p:cNvSpPr/>
          <p:nvPr/>
        </p:nvSpPr>
        <p:spPr>
          <a:xfrm>
            <a:off x="10165788" y="4867692"/>
            <a:ext cx="848158" cy="835867"/>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07943"/>
            <a:endParaRPr lang="ja-JP" altLang="en-US" sz="1984">
              <a:solidFill>
                <a:prstClr val="white"/>
              </a:solidFill>
              <a:latin typeface="游ゴシック" panose="020F0502020204030204"/>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14737269-2470-BFDB-2CD4-7B7E85C8F240}"/>
              </a:ext>
            </a:extLst>
          </p:cNvPr>
          <p:cNvSpPr txBox="1"/>
          <p:nvPr/>
        </p:nvSpPr>
        <p:spPr>
          <a:xfrm>
            <a:off x="9717129" y="6613667"/>
            <a:ext cx="3521697" cy="635302"/>
          </a:xfrm>
          <a:prstGeom prst="rect">
            <a:avLst/>
          </a:prstGeom>
          <a:noFill/>
        </p:spPr>
        <p:txBody>
          <a:bodyPr wrap="square" rtlCol="0">
            <a:spAutoFit/>
          </a:bodyPr>
          <a:lstStyle/>
          <a:p>
            <a:pPr defTabSz="1007943"/>
            <a:r>
              <a:rPr lang="ja-JP" altLang="en-US" sz="1764" dirty="0">
                <a:solidFill>
                  <a:prstClr val="black"/>
                </a:solidFill>
                <a:latin typeface="メイリオ" panose="020B0604030504040204" pitchFamily="50" charset="-128"/>
                <a:ea typeface="メイリオ" panose="020B0604030504040204" pitchFamily="50" charset="-128"/>
              </a:rPr>
              <a:t>ニックポイント（遷急点）と</a:t>
            </a:r>
            <a:endParaRPr lang="en-US" altLang="ja-JP" sz="1764" dirty="0">
              <a:solidFill>
                <a:prstClr val="black"/>
              </a:solidFill>
              <a:latin typeface="メイリオ" panose="020B0604030504040204" pitchFamily="50" charset="-128"/>
              <a:ea typeface="メイリオ" panose="020B0604030504040204" pitchFamily="50" charset="-128"/>
            </a:endParaRPr>
          </a:p>
          <a:p>
            <a:pPr defTabSz="1007943"/>
            <a:r>
              <a:rPr lang="ja-JP" altLang="en-US" sz="1764" dirty="0">
                <a:solidFill>
                  <a:prstClr val="black"/>
                </a:solidFill>
                <a:latin typeface="メイリオ" panose="020B0604030504040204" pitchFamily="50" charset="-128"/>
                <a:ea typeface="メイリオ" panose="020B0604030504040204" pitchFamily="50" charset="-128"/>
              </a:rPr>
              <a:t>ニックゾーン（遷急域）</a:t>
            </a:r>
          </a:p>
        </p:txBody>
      </p:sp>
      <p:sp>
        <p:nvSpPr>
          <p:cNvPr id="2" name="テキスト ボックス 1">
            <a:extLst>
              <a:ext uri="{FF2B5EF4-FFF2-40B4-BE49-F238E27FC236}">
                <a16:creationId xmlns:a16="http://schemas.microsoft.com/office/drawing/2014/main" id="{94A34D99-AE84-DAFD-5180-2AABAFAA164A}"/>
              </a:ext>
            </a:extLst>
          </p:cNvPr>
          <p:cNvSpPr txBox="1"/>
          <p:nvPr/>
        </p:nvSpPr>
        <p:spPr>
          <a:xfrm>
            <a:off x="6416678" y="7209105"/>
            <a:ext cx="2655106" cy="363818"/>
          </a:xfrm>
          <a:prstGeom prst="rect">
            <a:avLst/>
          </a:prstGeom>
          <a:noFill/>
        </p:spPr>
        <p:txBody>
          <a:bodyPr wrap="square" rtlCol="0">
            <a:spAutoFit/>
          </a:bodyPr>
          <a:lstStyle/>
          <a:p>
            <a:pPr defTabSz="1007943"/>
            <a:r>
              <a:rPr lang="en-US" altLang="ja-JP" sz="1764" dirty="0">
                <a:solidFill>
                  <a:prstClr val="black"/>
                </a:solidFill>
                <a:latin typeface="メイリオ" panose="020B0604030504040204" pitchFamily="50" charset="-128"/>
                <a:ea typeface="メイリオ" panose="020B0604030504040204" pitchFamily="50" charset="-128"/>
              </a:rPr>
              <a:t>1986</a:t>
            </a:r>
            <a:r>
              <a:rPr lang="ja-JP" altLang="en-US" sz="1764" dirty="0">
                <a:solidFill>
                  <a:prstClr val="black"/>
                </a:solidFill>
                <a:latin typeface="メイリオ" panose="020B0604030504040204" pitchFamily="50" charset="-128"/>
                <a:ea typeface="メイリオ" panose="020B0604030504040204" pitchFamily="50" charset="-128"/>
              </a:rPr>
              <a:t>年</a:t>
            </a:r>
            <a:r>
              <a:rPr lang="en-US" altLang="ja-JP" sz="1764" dirty="0">
                <a:solidFill>
                  <a:prstClr val="black"/>
                </a:solidFill>
                <a:latin typeface="メイリオ" panose="020B0604030504040204" pitchFamily="50" charset="-128"/>
                <a:ea typeface="メイリオ" panose="020B0604030504040204" pitchFamily="50" charset="-128"/>
              </a:rPr>
              <a:t>2</a:t>
            </a:r>
            <a:r>
              <a:rPr lang="ja-JP" altLang="en-US" sz="1764" dirty="0">
                <a:solidFill>
                  <a:prstClr val="black"/>
                </a:solidFill>
                <a:latin typeface="メイリオ" panose="020B0604030504040204" pitchFamily="50" charset="-128"/>
                <a:ea typeface="メイリオ" panose="020B0604030504040204" pitchFamily="50" charset="-128"/>
              </a:rPr>
              <a:t>月</a:t>
            </a:r>
            <a:r>
              <a:rPr lang="en-US" altLang="ja-JP" sz="1764" dirty="0">
                <a:solidFill>
                  <a:prstClr val="black"/>
                </a:solidFill>
                <a:latin typeface="メイリオ" panose="020B0604030504040204" pitchFamily="50" charset="-128"/>
                <a:ea typeface="メイリオ" panose="020B0604030504040204" pitchFamily="50" charset="-128"/>
              </a:rPr>
              <a:t>17</a:t>
            </a:r>
            <a:r>
              <a:rPr lang="ja-JP" altLang="en-US" sz="1764" dirty="0">
                <a:solidFill>
                  <a:prstClr val="black"/>
                </a:solidFill>
                <a:latin typeface="メイリオ" panose="020B0604030504040204" pitchFamily="50" charset="-128"/>
                <a:ea typeface="メイリオ" panose="020B0604030504040204" pitchFamily="50" charset="-128"/>
              </a:rPr>
              <a:t>日撮影</a:t>
            </a:r>
          </a:p>
        </p:txBody>
      </p:sp>
      <p:sp>
        <p:nvSpPr>
          <p:cNvPr id="25" name="テキスト ボックス 24">
            <a:extLst>
              <a:ext uri="{FF2B5EF4-FFF2-40B4-BE49-F238E27FC236}">
                <a16:creationId xmlns:a16="http://schemas.microsoft.com/office/drawing/2014/main" id="{4B24F011-7520-F4C3-8AC4-136E56618DBE}"/>
              </a:ext>
            </a:extLst>
          </p:cNvPr>
          <p:cNvSpPr txBox="1"/>
          <p:nvPr/>
        </p:nvSpPr>
        <p:spPr>
          <a:xfrm>
            <a:off x="1853642" y="2854432"/>
            <a:ext cx="9934571" cy="2800767"/>
          </a:xfrm>
          <a:prstGeom prst="rect">
            <a:avLst/>
          </a:prstGeom>
          <a:gradFill>
            <a:gsLst>
              <a:gs pos="0">
                <a:schemeClr val="accent1">
                  <a:lumMod val="5000"/>
                  <a:lumOff val="95000"/>
                  <a:alpha val="2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defTabSz="914406"/>
            <a:r>
              <a:rPr lang="ja-JP" altLang="en-US" sz="4400" dirty="0">
                <a:solidFill>
                  <a:prstClr val="black"/>
                </a:solidFill>
                <a:latin typeface="メイリオ" panose="020B0604030504040204" pitchFamily="50" charset="-128"/>
                <a:ea typeface="メイリオ" panose="020B0604030504040204" pitchFamily="50" charset="-128"/>
              </a:rPr>
              <a:t>ローカルな地質、地形を観察し、</a:t>
            </a:r>
            <a:endParaRPr lang="en-US" altLang="ja-JP" sz="4400" dirty="0">
              <a:solidFill>
                <a:prstClr val="black"/>
              </a:solidFill>
              <a:latin typeface="メイリオ" panose="020B0604030504040204" pitchFamily="50" charset="-128"/>
              <a:ea typeface="メイリオ" panose="020B0604030504040204" pitchFamily="50" charset="-128"/>
            </a:endParaRPr>
          </a:p>
          <a:p>
            <a:pPr defTabSz="914406"/>
            <a:r>
              <a:rPr lang="ja-JP" altLang="en-US" sz="4400" dirty="0">
                <a:solidFill>
                  <a:prstClr val="black"/>
                </a:solidFill>
                <a:latin typeface="メイリオ" panose="020B0604030504040204" pitchFamily="50" charset="-128"/>
                <a:ea typeface="メイリオ" panose="020B0604030504040204" pitchFamily="50" charset="-128"/>
              </a:rPr>
              <a:t>水文現象との相互作用を想像しながら</a:t>
            </a:r>
            <a:endParaRPr lang="en-US" altLang="ja-JP" sz="4400" dirty="0">
              <a:solidFill>
                <a:prstClr val="black"/>
              </a:solidFill>
              <a:latin typeface="メイリオ" panose="020B0604030504040204" pitchFamily="50" charset="-128"/>
              <a:ea typeface="メイリオ" panose="020B0604030504040204" pitchFamily="50" charset="-128"/>
            </a:endParaRPr>
          </a:p>
          <a:p>
            <a:pPr defTabSz="914406"/>
            <a:r>
              <a:rPr lang="ja-JP" altLang="en-US" sz="4400" dirty="0">
                <a:solidFill>
                  <a:prstClr val="black"/>
                </a:solidFill>
                <a:latin typeface="メイリオ" panose="020B0604030504040204" pitchFamily="50" charset="-128"/>
                <a:ea typeface="メイリオ" panose="020B0604030504040204" pitchFamily="50" charset="-128"/>
              </a:rPr>
              <a:t>　考察、想像する．．．</a:t>
            </a:r>
            <a:endParaRPr lang="en-US" altLang="ja-JP" sz="4400" dirty="0">
              <a:solidFill>
                <a:prstClr val="black"/>
              </a:solidFill>
              <a:latin typeface="メイリオ" panose="020B0604030504040204" pitchFamily="50" charset="-128"/>
              <a:ea typeface="メイリオ" panose="020B0604030504040204" pitchFamily="50" charset="-128"/>
            </a:endParaRPr>
          </a:p>
          <a:p>
            <a:pPr defTabSz="914406"/>
            <a:r>
              <a:rPr lang="ja-JP" altLang="en-US" sz="4400" dirty="0">
                <a:solidFill>
                  <a:prstClr val="black"/>
                </a:solidFill>
                <a:latin typeface="メイリオ" panose="020B0604030504040204" pitchFamily="50" charset="-128"/>
                <a:ea typeface="メイリオ" panose="020B0604030504040204" pitchFamily="50" charset="-128"/>
              </a:rPr>
              <a:t>すると、自然の営みが見えてくる！</a:t>
            </a:r>
            <a:endParaRPr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66912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A907A8F-06F3-002B-6893-B56AB33036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 y="0"/>
            <a:ext cx="13514085" cy="10135564"/>
          </a:xfrm>
          <a:prstGeom prst="rect">
            <a:avLst/>
          </a:prstGeom>
        </p:spPr>
      </p:pic>
      <p:sp>
        <p:nvSpPr>
          <p:cNvPr id="4" name="テキスト ボックス 3">
            <a:extLst>
              <a:ext uri="{FF2B5EF4-FFF2-40B4-BE49-F238E27FC236}">
                <a16:creationId xmlns:a16="http://schemas.microsoft.com/office/drawing/2014/main" id="{0C8926C6-7B00-D62D-8FDD-499F74D20B8B}"/>
              </a:ext>
            </a:extLst>
          </p:cNvPr>
          <p:cNvSpPr txBox="1"/>
          <p:nvPr/>
        </p:nvSpPr>
        <p:spPr>
          <a:xfrm>
            <a:off x="337622" y="311367"/>
            <a:ext cx="12669578" cy="7658187"/>
          </a:xfrm>
          <a:prstGeom prst="rect">
            <a:avLst/>
          </a:prstGeom>
          <a:noFill/>
        </p:spPr>
        <p:txBody>
          <a:bodyPr wrap="square" rtlCol="0">
            <a:spAutoFit/>
          </a:bodyPr>
          <a:lstStyle/>
          <a:p>
            <a:pPr defTabSz="1007943"/>
            <a:r>
              <a:rPr lang="ja-JP" altLang="en-US" sz="4850" b="1" dirty="0">
                <a:solidFill>
                  <a:srgbClr val="44546A"/>
                </a:solidFill>
                <a:latin typeface="メイリオ" panose="020B0604030504040204" pitchFamily="50" charset="-128"/>
                <a:ea typeface="メイリオ" panose="020B0604030504040204" pitchFamily="50" charset="-128"/>
              </a:rPr>
              <a:t>事例から学ぶ</a:t>
            </a:r>
            <a:r>
              <a:rPr lang="ja-JP" altLang="en-US" sz="4000" dirty="0">
                <a:solidFill>
                  <a:srgbClr val="44546A"/>
                </a:solidFill>
                <a:latin typeface="メイリオ" panose="020B0604030504040204" pitchFamily="50" charset="-128"/>
                <a:ea typeface="メイリオ" panose="020B0604030504040204" pitchFamily="50" charset="-128"/>
              </a:rPr>
              <a:t>　下総台地の地形形成と水文プロセス</a:t>
            </a:r>
            <a:endParaRPr lang="en-US" altLang="ja-JP" sz="4000" dirty="0">
              <a:solidFill>
                <a:srgbClr val="44546A"/>
              </a:solidFill>
              <a:latin typeface="メイリオ" panose="020B0604030504040204" pitchFamily="50" charset="-128"/>
              <a:ea typeface="メイリオ" panose="020B0604030504040204" pitchFamily="50" charset="-128"/>
            </a:endParaRPr>
          </a:p>
          <a:p>
            <a:pPr defTabSz="1007943"/>
            <a:endParaRPr lang="en-US" altLang="ja-JP" sz="1984" dirty="0">
              <a:solidFill>
                <a:srgbClr val="FFFF00"/>
              </a:solidFill>
              <a:latin typeface="メイリオ" panose="020B0604030504040204" pitchFamily="50" charset="-128"/>
              <a:ea typeface="メイリオ" panose="020B0604030504040204" pitchFamily="50" charset="-128"/>
            </a:endParaRPr>
          </a:p>
          <a:p>
            <a:pPr defTabSz="1007943"/>
            <a:r>
              <a:rPr lang="ja-JP" altLang="en-US" sz="3527" dirty="0">
                <a:solidFill>
                  <a:srgbClr val="FFFF00"/>
                </a:solidFill>
                <a:latin typeface="メイリオ" panose="020B0604030504040204" pitchFamily="50" charset="-128"/>
                <a:ea typeface="メイリオ" panose="020B0604030504040204" pitchFamily="50" charset="-128"/>
              </a:rPr>
              <a:t>１．氷期・間氷期サイクルと海水準の変動</a:t>
            </a:r>
            <a:endParaRPr lang="en-US" altLang="ja-JP" sz="3527" dirty="0">
              <a:solidFill>
                <a:srgbClr val="FFFF00"/>
              </a:solidFill>
              <a:latin typeface="メイリオ" panose="020B0604030504040204" pitchFamily="50" charset="-128"/>
              <a:ea typeface="メイリオ" panose="020B0604030504040204" pitchFamily="50" charset="-128"/>
            </a:endParaRPr>
          </a:p>
          <a:p>
            <a:pPr defTabSz="1007943"/>
            <a:endParaRPr lang="en-US" altLang="ja-JP" sz="882" dirty="0">
              <a:solidFill>
                <a:srgbClr val="FFFF00"/>
              </a:solidFill>
              <a:latin typeface="メイリオ" panose="020B0604030504040204" pitchFamily="50" charset="-128"/>
              <a:ea typeface="メイリオ" panose="020B0604030504040204" pitchFamily="50" charset="-128"/>
            </a:endParaRPr>
          </a:p>
          <a:p>
            <a:pPr defTabSz="1007943"/>
            <a:r>
              <a:rPr lang="ja-JP" altLang="en-US" sz="3527" dirty="0">
                <a:solidFill>
                  <a:srgbClr val="FFFF00"/>
                </a:solidFill>
                <a:latin typeface="メイリオ" panose="020B0604030504040204" pitchFamily="50" charset="-128"/>
                <a:ea typeface="メイリオ" panose="020B0604030504040204" pitchFamily="50" charset="-128"/>
              </a:rPr>
              <a:t>２．印旛沼のルーツ：</a:t>
            </a:r>
            <a:r>
              <a:rPr lang="en-US" altLang="ja-JP" sz="3527" dirty="0">
                <a:solidFill>
                  <a:srgbClr val="FFFF00"/>
                </a:solidFill>
                <a:latin typeface="メイリオ" panose="020B0604030504040204" pitchFamily="50" charset="-128"/>
                <a:ea typeface="メイリオ" panose="020B0604030504040204" pitchFamily="50" charset="-128"/>
              </a:rPr>
              <a:t>12</a:t>
            </a:r>
            <a:r>
              <a:rPr lang="ja-JP" altLang="en-US" sz="3527" dirty="0">
                <a:solidFill>
                  <a:srgbClr val="FFFF00"/>
                </a:solidFill>
                <a:latin typeface="メイリオ" panose="020B0604030504040204" pitchFamily="50" charset="-128"/>
                <a:ea typeface="メイリオ" panose="020B0604030504040204" pitchFamily="50" charset="-128"/>
              </a:rPr>
              <a:t>万年前の古東京湾の姿</a:t>
            </a:r>
            <a:endParaRPr lang="en-US" altLang="ja-JP" sz="3527" dirty="0">
              <a:solidFill>
                <a:srgbClr val="FFFF00"/>
              </a:solidFill>
              <a:latin typeface="メイリオ" panose="020B0604030504040204" pitchFamily="50" charset="-128"/>
              <a:ea typeface="メイリオ" panose="020B0604030504040204" pitchFamily="50" charset="-128"/>
            </a:endParaRPr>
          </a:p>
          <a:p>
            <a:pPr defTabSz="1007943"/>
            <a:endParaRPr lang="en-US" altLang="ja-JP" sz="882" dirty="0">
              <a:solidFill>
                <a:srgbClr val="FFFF00"/>
              </a:solidFill>
              <a:latin typeface="メイリオ" panose="020B0604030504040204" pitchFamily="50" charset="-128"/>
              <a:ea typeface="メイリオ" panose="020B0604030504040204" pitchFamily="50" charset="-128"/>
            </a:endParaRPr>
          </a:p>
          <a:p>
            <a:pPr defTabSz="1007943"/>
            <a:r>
              <a:rPr lang="ja-JP" altLang="en-US" sz="3527" dirty="0">
                <a:solidFill>
                  <a:srgbClr val="FFFF00"/>
                </a:solidFill>
                <a:latin typeface="メイリオ" panose="020B0604030504040204" pitchFamily="50" charset="-128"/>
                <a:ea typeface="メイリオ" panose="020B0604030504040204" pitchFamily="50" charset="-128"/>
              </a:rPr>
              <a:t>３．佐久知穴仮説の提案</a:t>
            </a:r>
            <a:endParaRPr lang="en-US" altLang="ja-JP" sz="3527" dirty="0">
              <a:solidFill>
                <a:srgbClr val="FFFF00"/>
              </a:solidFill>
              <a:latin typeface="メイリオ" panose="020B0604030504040204" pitchFamily="50" charset="-128"/>
              <a:ea typeface="メイリオ" panose="020B0604030504040204" pitchFamily="50" charset="-128"/>
            </a:endParaRPr>
          </a:p>
          <a:p>
            <a:pPr defTabSz="1007943"/>
            <a:endParaRPr lang="en-US" altLang="ja-JP" sz="882" dirty="0">
              <a:solidFill>
                <a:srgbClr val="FFFF00"/>
              </a:solidFill>
              <a:latin typeface="メイリオ" panose="020B0604030504040204" pitchFamily="50" charset="-128"/>
              <a:ea typeface="メイリオ" panose="020B0604030504040204" pitchFamily="50" charset="-128"/>
            </a:endParaRPr>
          </a:p>
          <a:p>
            <a:pPr defTabSz="1007943"/>
            <a:r>
              <a:rPr lang="ja-JP" altLang="en-US" sz="3527" dirty="0">
                <a:solidFill>
                  <a:srgbClr val="FFFF00"/>
                </a:solidFill>
                <a:latin typeface="メイリオ" panose="020B0604030504040204" pitchFamily="50" charset="-128"/>
                <a:ea typeface="メイリオ" panose="020B0604030504040204" pitchFamily="50" charset="-128"/>
              </a:rPr>
              <a:t>４．台地の誕生：下総台地の地形面（地形編年）</a:t>
            </a:r>
            <a:endParaRPr lang="en-US" altLang="ja-JP" sz="3527" dirty="0">
              <a:solidFill>
                <a:srgbClr val="FFFF00"/>
              </a:solidFill>
              <a:latin typeface="メイリオ" panose="020B0604030504040204" pitchFamily="50" charset="-128"/>
              <a:ea typeface="メイリオ" panose="020B0604030504040204" pitchFamily="50" charset="-128"/>
            </a:endParaRPr>
          </a:p>
          <a:p>
            <a:pPr defTabSz="1007943"/>
            <a:endParaRPr lang="en-US" altLang="ja-JP" sz="882" dirty="0">
              <a:solidFill>
                <a:srgbClr val="FFFF00"/>
              </a:solidFill>
              <a:latin typeface="メイリオ" panose="020B0604030504040204" pitchFamily="50" charset="-128"/>
              <a:ea typeface="メイリオ" panose="020B0604030504040204" pitchFamily="50" charset="-128"/>
            </a:endParaRPr>
          </a:p>
          <a:p>
            <a:pPr defTabSz="1007943"/>
            <a:r>
              <a:rPr lang="ja-JP" altLang="en-US" sz="3527" dirty="0">
                <a:solidFill>
                  <a:srgbClr val="FFFF00"/>
                </a:solidFill>
                <a:latin typeface="メイリオ" panose="020B0604030504040204" pitchFamily="50" charset="-128"/>
                <a:ea typeface="メイリオ" panose="020B0604030504040204" pitchFamily="50" charset="-128"/>
              </a:rPr>
              <a:t>５．平坦な台地上の様々な地形：台地の地形形成の過程</a:t>
            </a:r>
            <a:endParaRPr lang="en-US" altLang="ja-JP" sz="3527" dirty="0">
              <a:solidFill>
                <a:srgbClr val="FFFF00"/>
              </a:solidFill>
              <a:latin typeface="メイリオ" panose="020B0604030504040204" pitchFamily="50" charset="-128"/>
              <a:ea typeface="メイリオ" panose="020B0604030504040204" pitchFamily="50" charset="-128"/>
            </a:endParaRPr>
          </a:p>
          <a:p>
            <a:pPr defTabSz="1007943"/>
            <a:endParaRPr lang="en-US" altLang="ja-JP" sz="882" dirty="0">
              <a:solidFill>
                <a:srgbClr val="FFFF00"/>
              </a:solidFill>
              <a:latin typeface="メイリオ" panose="020B0604030504040204" pitchFamily="50" charset="-128"/>
              <a:ea typeface="メイリオ" panose="020B0604030504040204" pitchFamily="50" charset="-128"/>
            </a:endParaRPr>
          </a:p>
          <a:p>
            <a:pPr defTabSz="1007943"/>
            <a:r>
              <a:rPr lang="ja-JP" altLang="en-US" sz="2646" dirty="0">
                <a:solidFill>
                  <a:srgbClr val="FFFF00"/>
                </a:solidFill>
                <a:latin typeface="メイリオ" panose="020B0604030504040204" pitchFamily="50" charset="-128"/>
                <a:ea typeface="メイリオ" panose="020B0604030504040204" pitchFamily="50" charset="-128"/>
              </a:rPr>
              <a:t>　</a:t>
            </a:r>
            <a:r>
              <a:rPr lang="en-US" altLang="ja-JP" sz="2646" dirty="0">
                <a:solidFill>
                  <a:srgbClr val="FFFF00"/>
                </a:solidFill>
                <a:latin typeface="メイリオ" panose="020B0604030504040204" pitchFamily="50" charset="-128"/>
                <a:ea typeface="メイリオ" panose="020B0604030504040204" pitchFamily="50" charset="-128"/>
              </a:rPr>
              <a:t>5.1</a:t>
            </a:r>
            <a:r>
              <a:rPr lang="ja-JP" altLang="en-US" sz="2646" dirty="0">
                <a:solidFill>
                  <a:srgbClr val="FFFF00"/>
                </a:solidFill>
                <a:latin typeface="メイリオ" panose="020B0604030504040204" pitchFamily="50" charset="-128"/>
                <a:ea typeface="メイリオ" panose="020B0604030504040204" pitchFamily="50" charset="-128"/>
              </a:rPr>
              <a:t>　浅い谷</a:t>
            </a:r>
            <a:endParaRPr lang="en-US" altLang="ja-JP" sz="2646" dirty="0">
              <a:solidFill>
                <a:srgbClr val="FFFF00"/>
              </a:solidFill>
              <a:latin typeface="メイリオ" panose="020B0604030504040204" pitchFamily="50" charset="-128"/>
              <a:ea typeface="メイリオ" panose="020B0604030504040204" pitchFamily="50" charset="-128"/>
            </a:endParaRPr>
          </a:p>
          <a:p>
            <a:pPr defTabSz="1007943"/>
            <a:r>
              <a:rPr lang="ja-JP" altLang="en-US" sz="2646" dirty="0">
                <a:solidFill>
                  <a:srgbClr val="FFFF00"/>
                </a:solidFill>
                <a:latin typeface="メイリオ" panose="020B0604030504040204" pitchFamily="50" charset="-128"/>
                <a:ea typeface="メイリオ" panose="020B0604030504040204" pitchFamily="50" charset="-128"/>
              </a:rPr>
              <a:t>　</a:t>
            </a:r>
            <a:r>
              <a:rPr lang="en-US" altLang="ja-JP" sz="2646" dirty="0">
                <a:solidFill>
                  <a:srgbClr val="FFFF00"/>
                </a:solidFill>
                <a:latin typeface="メイリオ" panose="020B0604030504040204" pitchFamily="50" charset="-128"/>
                <a:ea typeface="メイリオ" panose="020B0604030504040204" pitchFamily="50" charset="-128"/>
              </a:rPr>
              <a:t>5.2</a:t>
            </a:r>
            <a:r>
              <a:rPr lang="ja-JP" altLang="en-US" sz="2646" dirty="0">
                <a:solidFill>
                  <a:srgbClr val="FFFF00"/>
                </a:solidFill>
                <a:latin typeface="メイリオ" panose="020B0604030504040204" pitchFamily="50" charset="-128"/>
                <a:ea typeface="メイリオ" panose="020B0604030504040204" pitchFamily="50" charset="-128"/>
              </a:rPr>
              <a:t>　谷津</a:t>
            </a:r>
            <a:endParaRPr lang="en-US" altLang="ja-JP" sz="2646" dirty="0">
              <a:solidFill>
                <a:srgbClr val="FFFF00"/>
              </a:solidFill>
              <a:latin typeface="メイリオ" panose="020B0604030504040204" pitchFamily="50" charset="-128"/>
              <a:ea typeface="メイリオ" panose="020B0604030504040204" pitchFamily="50" charset="-128"/>
            </a:endParaRPr>
          </a:p>
          <a:p>
            <a:pPr defTabSz="1007943"/>
            <a:r>
              <a:rPr lang="ja-JP" altLang="en-US" sz="2646" dirty="0">
                <a:solidFill>
                  <a:srgbClr val="FFFF00"/>
                </a:solidFill>
                <a:latin typeface="メイリオ" panose="020B0604030504040204" pitchFamily="50" charset="-128"/>
                <a:ea typeface="メイリオ" panose="020B0604030504040204" pitchFamily="50" charset="-128"/>
              </a:rPr>
              <a:t>　</a:t>
            </a:r>
            <a:r>
              <a:rPr lang="en-US" altLang="ja-JP" sz="2646" dirty="0">
                <a:solidFill>
                  <a:srgbClr val="FFFF00"/>
                </a:solidFill>
                <a:latin typeface="メイリオ" panose="020B0604030504040204" pitchFamily="50" charset="-128"/>
                <a:ea typeface="メイリオ" panose="020B0604030504040204" pitchFamily="50" charset="-128"/>
              </a:rPr>
              <a:t>5.3</a:t>
            </a:r>
            <a:r>
              <a:rPr lang="ja-JP" altLang="en-US" sz="2646" dirty="0">
                <a:solidFill>
                  <a:srgbClr val="FFFF00"/>
                </a:solidFill>
                <a:latin typeface="メイリオ" panose="020B0604030504040204" pitchFamily="50" charset="-128"/>
                <a:ea typeface="メイリオ" panose="020B0604030504040204" pitchFamily="50" charset="-128"/>
              </a:rPr>
              <a:t>　閉じた凹地</a:t>
            </a:r>
            <a:endParaRPr lang="en-US" altLang="ja-JP" sz="2646" dirty="0">
              <a:solidFill>
                <a:srgbClr val="FFFF00"/>
              </a:solidFill>
              <a:latin typeface="メイリオ" panose="020B0604030504040204" pitchFamily="50" charset="-128"/>
              <a:ea typeface="メイリオ" panose="020B0604030504040204" pitchFamily="50" charset="-128"/>
            </a:endParaRPr>
          </a:p>
          <a:p>
            <a:pPr defTabSz="1007943"/>
            <a:r>
              <a:rPr lang="ja-JP" altLang="en-US" sz="2646" dirty="0">
                <a:solidFill>
                  <a:srgbClr val="FFFF00"/>
                </a:solidFill>
                <a:latin typeface="メイリオ" panose="020B0604030504040204" pitchFamily="50" charset="-128"/>
                <a:ea typeface="メイリオ" panose="020B0604030504040204" pitchFamily="50" charset="-128"/>
              </a:rPr>
              <a:t>　</a:t>
            </a:r>
            <a:r>
              <a:rPr lang="en-US" altLang="ja-JP" sz="2646" dirty="0">
                <a:solidFill>
                  <a:srgbClr val="FFFF00"/>
                </a:solidFill>
                <a:latin typeface="メイリオ" panose="020B0604030504040204" pitchFamily="50" charset="-128"/>
                <a:ea typeface="メイリオ" panose="020B0604030504040204" pitchFamily="50" charset="-128"/>
              </a:rPr>
              <a:t>5.4</a:t>
            </a:r>
            <a:r>
              <a:rPr lang="ja-JP" altLang="en-US" sz="2646" dirty="0">
                <a:solidFill>
                  <a:srgbClr val="FFFF00"/>
                </a:solidFill>
                <a:latin typeface="メイリオ" panose="020B0604030504040204" pitchFamily="50" charset="-128"/>
                <a:ea typeface="メイリオ" panose="020B0604030504040204" pitchFamily="50" charset="-128"/>
              </a:rPr>
              <a:t>　化石谷</a:t>
            </a:r>
            <a:endParaRPr lang="en-US" altLang="ja-JP" sz="2646" dirty="0">
              <a:solidFill>
                <a:srgbClr val="FFFF00"/>
              </a:solidFill>
              <a:latin typeface="メイリオ" panose="020B0604030504040204" pitchFamily="50" charset="-128"/>
              <a:ea typeface="メイリオ" panose="020B0604030504040204" pitchFamily="50" charset="-128"/>
            </a:endParaRPr>
          </a:p>
          <a:p>
            <a:pPr defTabSz="1007943"/>
            <a:endParaRPr lang="en-US" altLang="ja-JP" sz="882" dirty="0">
              <a:solidFill>
                <a:srgbClr val="FFFF00"/>
              </a:solidFill>
              <a:latin typeface="メイリオ" panose="020B0604030504040204" pitchFamily="50" charset="-128"/>
              <a:ea typeface="メイリオ" panose="020B0604030504040204" pitchFamily="50" charset="-128"/>
            </a:endParaRPr>
          </a:p>
          <a:p>
            <a:pPr defTabSz="1007943"/>
            <a:endParaRPr lang="en-US" altLang="ja-JP" sz="882" dirty="0">
              <a:solidFill>
                <a:srgbClr val="FFFF00"/>
              </a:solidFill>
              <a:latin typeface="メイリオ" panose="020B0604030504040204" pitchFamily="50" charset="-128"/>
              <a:ea typeface="メイリオ" panose="020B0604030504040204" pitchFamily="50" charset="-128"/>
            </a:endParaRPr>
          </a:p>
          <a:p>
            <a:pPr defTabSz="1007943"/>
            <a:r>
              <a:rPr lang="en-US" altLang="ja-JP" sz="3527" dirty="0">
                <a:solidFill>
                  <a:srgbClr val="FFFF00"/>
                </a:solidFill>
                <a:latin typeface="メイリオ" panose="020B0604030504040204" pitchFamily="50" charset="-128"/>
                <a:ea typeface="メイリオ" panose="020B0604030504040204" pitchFamily="50" charset="-128"/>
              </a:rPr>
              <a:t>6</a:t>
            </a:r>
            <a:r>
              <a:rPr lang="ja-JP" altLang="en-US" sz="3527" dirty="0">
                <a:solidFill>
                  <a:srgbClr val="FFFF00"/>
                </a:solidFill>
                <a:latin typeface="メイリオ" panose="020B0604030504040204" pitchFamily="50" charset="-128"/>
                <a:ea typeface="メイリオ" panose="020B0604030504040204" pitchFamily="50" charset="-128"/>
              </a:rPr>
              <a:t>．おわりに</a:t>
            </a:r>
            <a:endParaRPr lang="en-US" altLang="ja-JP" sz="3527" dirty="0">
              <a:solidFill>
                <a:srgbClr val="FFFF00"/>
              </a:solidFill>
              <a:latin typeface="メイリオ" panose="020B0604030504040204" pitchFamily="50" charset="-128"/>
              <a:ea typeface="メイリオ" panose="020B0604030504040204" pitchFamily="50" charset="-128"/>
            </a:endParaRPr>
          </a:p>
          <a:p>
            <a:pPr defTabSz="1007943"/>
            <a:endParaRPr lang="en-US" altLang="ja-JP" sz="2205" dirty="0">
              <a:solidFill>
                <a:prstClr val="black"/>
              </a:solidFill>
              <a:latin typeface="メイリオ" panose="020B0604030504040204" pitchFamily="50" charset="-128"/>
              <a:ea typeface="メイリオ" panose="020B0604030504040204" pitchFamily="50" charset="-128"/>
            </a:endParaRPr>
          </a:p>
          <a:p>
            <a:pPr defTabSz="1007943"/>
            <a:endParaRPr lang="en-US" altLang="ja-JP" sz="2205" dirty="0">
              <a:solidFill>
                <a:prstClr val="black"/>
              </a:solidFill>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1EAA9E18-5740-C6A9-F648-A3D34B79CC78}"/>
              </a:ext>
            </a:extLst>
          </p:cNvPr>
          <p:cNvSpPr txBox="1"/>
          <p:nvPr/>
        </p:nvSpPr>
        <p:spPr>
          <a:xfrm>
            <a:off x="9051713" y="7028119"/>
            <a:ext cx="3430751" cy="397673"/>
          </a:xfrm>
          <a:prstGeom prst="rect">
            <a:avLst/>
          </a:prstGeom>
          <a:noFill/>
        </p:spPr>
        <p:txBody>
          <a:bodyPr wrap="square" rtlCol="0">
            <a:spAutoFit/>
          </a:bodyPr>
          <a:lstStyle/>
          <a:p>
            <a:pPr defTabSz="1007943"/>
            <a:r>
              <a:rPr lang="ja-JP" altLang="en-US" sz="1984" dirty="0">
                <a:solidFill>
                  <a:srgbClr val="44546A"/>
                </a:solidFill>
                <a:latin typeface="メイリオ" panose="020B0604030504040204" pitchFamily="50" charset="-128"/>
                <a:ea typeface="メイリオ" panose="020B0604030504040204" pitchFamily="50" charset="-128"/>
              </a:rPr>
              <a:t>北印旛沼、高度</a:t>
            </a:r>
            <a:r>
              <a:rPr lang="en-US" altLang="ja-JP" sz="1984" dirty="0">
                <a:solidFill>
                  <a:srgbClr val="44546A"/>
                </a:solidFill>
                <a:latin typeface="メイリオ" panose="020B0604030504040204" pitchFamily="50" charset="-128"/>
                <a:ea typeface="メイリオ" panose="020B0604030504040204" pitchFamily="50" charset="-128"/>
              </a:rPr>
              <a:t>150m</a:t>
            </a:r>
            <a:r>
              <a:rPr lang="ja-JP" altLang="en-US" sz="1984" dirty="0">
                <a:solidFill>
                  <a:srgbClr val="44546A"/>
                </a:solidFill>
                <a:latin typeface="メイリオ" panose="020B0604030504040204" pitchFamily="50" charset="-128"/>
                <a:ea typeface="メイリオ" panose="020B0604030504040204" pitchFamily="50" charset="-128"/>
              </a:rPr>
              <a:t>より</a:t>
            </a:r>
          </a:p>
        </p:txBody>
      </p:sp>
      <p:sp>
        <p:nvSpPr>
          <p:cNvPr id="5" name="テキスト ボックス 4">
            <a:extLst>
              <a:ext uri="{FF2B5EF4-FFF2-40B4-BE49-F238E27FC236}">
                <a16:creationId xmlns:a16="http://schemas.microsoft.com/office/drawing/2014/main" id="{A54C0AAB-8079-90D5-597E-513C1DDDCADF}"/>
              </a:ext>
            </a:extLst>
          </p:cNvPr>
          <p:cNvSpPr txBox="1"/>
          <p:nvPr/>
        </p:nvSpPr>
        <p:spPr>
          <a:xfrm>
            <a:off x="6102036" y="5113538"/>
            <a:ext cx="6772971" cy="838691"/>
          </a:xfrm>
          <a:prstGeom prst="rect">
            <a:avLst/>
          </a:prstGeom>
          <a:noFill/>
        </p:spPr>
        <p:txBody>
          <a:bodyPr wrap="square" rtlCol="0">
            <a:spAutoFit/>
          </a:bodyPr>
          <a:lstStyle/>
          <a:p>
            <a:pPr defTabSz="1007943"/>
            <a:r>
              <a:rPr lang="ja-JP" altLang="en-US" sz="4850" b="1" dirty="0">
                <a:solidFill>
                  <a:srgbClr val="5B9BD5">
                    <a:lumMod val="20000"/>
                    <a:lumOff val="80000"/>
                  </a:srgbClr>
                </a:solidFill>
                <a:latin typeface="メイリオ" panose="020B0604030504040204" pitchFamily="50" charset="-128"/>
                <a:ea typeface="メイリオ" panose="020B0604030504040204" pitchFamily="50" charset="-128"/>
              </a:rPr>
              <a:t>水文過程との相互作用</a:t>
            </a:r>
          </a:p>
        </p:txBody>
      </p:sp>
      <p:sp>
        <p:nvSpPr>
          <p:cNvPr id="6" name="矢印: 右 5">
            <a:extLst>
              <a:ext uri="{FF2B5EF4-FFF2-40B4-BE49-F238E27FC236}">
                <a16:creationId xmlns:a16="http://schemas.microsoft.com/office/drawing/2014/main" id="{17589390-3510-8F63-B16A-99CB8B2DD9A6}"/>
              </a:ext>
            </a:extLst>
          </p:cNvPr>
          <p:cNvSpPr/>
          <p:nvPr/>
        </p:nvSpPr>
        <p:spPr>
          <a:xfrm flipH="1">
            <a:off x="4661367" y="4870566"/>
            <a:ext cx="1354613" cy="1173900"/>
          </a:xfrm>
          <a:prstGeom prst="rightArrow">
            <a:avLst/>
          </a:prstGeom>
          <a:solidFill>
            <a:schemeClr val="accent5">
              <a:lumMod val="40000"/>
              <a:lumOff val="60000"/>
              <a:alpha val="6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07943"/>
            <a:endParaRPr lang="ja-JP" altLang="en-US" sz="1984">
              <a:solidFill>
                <a:prstClr val="white"/>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1376140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D0028F8-45B5-A07F-4939-C6E73DEFCF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49" y="1"/>
            <a:ext cx="13465597" cy="7559675"/>
          </a:xfrm>
          <a:prstGeom prst="rect">
            <a:avLst/>
          </a:prstGeom>
        </p:spPr>
      </p:pic>
      <p:sp>
        <p:nvSpPr>
          <p:cNvPr id="4" name="テキスト ボックス 3">
            <a:extLst>
              <a:ext uri="{FF2B5EF4-FFF2-40B4-BE49-F238E27FC236}">
                <a16:creationId xmlns:a16="http://schemas.microsoft.com/office/drawing/2014/main" id="{ABD4CA47-1CCE-DAAF-B45E-1BD087029BBB}"/>
              </a:ext>
            </a:extLst>
          </p:cNvPr>
          <p:cNvSpPr txBox="1"/>
          <p:nvPr/>
        </p:nvSpPr>
        <p:spPr>
          <a:xfrm>
            <a:off x="874047" y="295914"/>
            <a:ext cx="11929028" cy="7045903"/>
          </a:xfrm>
          <a:prstGeom prst="rect">
            <a:avLst/>
          </a:prstGeom>
          <a:noFill/>
        </p:spPr>
        <p:txBody>
          <a:bodyPr wrap="square" rtlCol="0">
            <a:spAutoFit/>
          </a:bodyPr>
          <a:lstStyle/>
          <a:p>
            <a:pPr defTabSz="1007943"/>
            <a:r>
              <a:rPr lang="ja-JP" altLang="en-US" sz="3086" dirty="0">
                <a:solidFill>
                  <a:srgbClr val="FFFF00"/>
                </a:solidFill>
                <a:latin typeface="メイリオ" panose="020B0604030504040204" pitchFamily="50" charset="-128"/>
                <a:ea typeface="メイリオ" panose="020B0604030504040204" pitchFamily="50" charset="-128"/>
              </a:rPr>
              <a:t>○氷期・間氷期サイクルにともなう気候変動にともなう海水準の変動（侵食基準面の変化）は特徴的な堆積構造と、地形と水循環の相互作用をもたらし、下総台地に様々な地形を刻んだ。</a:t>
            </a:r>
            <a:endParaRPr lang="en-US" altLang="ja-JP" sz="3086" dirty="0">
              <a:solidFill>
                <a:srgbClr val="FFFF00"/>
              </a:solidFill>
              <a:latin typeface="メイリオ" panose="020B0604030504040204" pitchFamily="50" charset="-128"/>
              <a:ea typeface="メイリオ" panose="020B0604030504040204" pitchFamily="50" charset="-128"/>
            </a:endParaRPr>
          </a:p>
          <a:p>
            <a:pPr defTabSz="1007943"/>
            <a:endParaRPr lang="en-US" altLang="ja-JP" sz="3086" dirty="0">
              <a:solidFill>
                <a:srgbClr val="FFFF00"/>
              </a:solidFill>
              <a:latin typeface="メイリオ" panose="020B0604030504040204" pitchFamily="50" charset="-128"/>
              <a:ea typeface="メイリオ" panose="020B0604030504040204" pitchFamily="50" charset="-128"/>
            </a:endParaRPr>
          </a:p>
          <a:p>
            <a:pPr defTabSz="1007943"/>
            <a:r>
              <a:rPr lang="ja-JP" altLang="en-US" sz="3086" dirty="0">
                <a:solidFill>
                  <a:srgbClr val="FFFF00"/>
                </a:solidFill>
                <a:latin typeface="メイリオ" panose="020B0604030504040204" pitchFamily="50" charset="-128"/>
                <a:ea typeface="メイリオ" panose="020B0604030504040204" pitchFamily="50" charset="-128"/>
              </a:rPr>
              <a:t>○台地はいくつかの地形面に分割され、地形面（段丘面でもある）は表流水と地下水による侵食によって、浅い凹地、閉じた凹地、舟底型谷津、広い沖積平野、化石谷が生じた。</a:t>
            </a:r>
            <a:endParaRPr lang="en-US" altLang="ja-JP" sz="3086" dirty="0">
              <a:solidFill>
                <a:srgbClr val="FFFF00"/>
              </a:solidFill>
              <a:latin typeface="メイリオ" panose="020B0604030504040204" pitchFamily="50" charset="-128"/>
              <a:ea typeface="メイリオ" panose="020B0604030504040204" pitchFamily="50" charset="-128"/>
            </a:endParaRPr>
          </a:p>
          <a:p>
            <a:pPr defTabSz="1007943"/>
            <a:endParaRPr lang="en-US" altLang="ja-JP" sz="3086" dirty="0">
              <a:solidFill>
                <a:srgbClr val="FFFF00"/>
              </a:solidFill>
              <a:latin typeface="メイリオ" panose="020B0604030504040204" pitchFamily="50" charset="-128"/>
              <a:ea typeface="メイリオ" panose="020B0604030504040204" pitchFamily="50" charset="-128"/>
            </a:endParaRPr>
          </a:p>
          <a:p>
            <a:pPr defTabSz="1007943"/>
            <a:r>
              <a:rPr lang="ja-JP" altLang="en-US" sz="3086" dirty="0">
                <a:solidFill>
                  <a:srgbClr val="FFFF00"/>
                </a:solidFill>
                <a:latin typeface="メイリオ" panose="020B0604030504040204" pitchFamily="50" charset="-128"/>
                <a:ea typeface="メイリオ" panose="020B0604030504040204" pitchFamily="50" charset="-128"/>
              </a:rPr>
              <a:t>○ダイナミック地形学：地形は不断に変化し続けている</a:t>
            </a:r>
            <a:endParaRPr lang="en-US" altLang="ja-JP" sz="3086" dirty="0">
              <a:solidFill>
                <a:srgbClr val="FFFF00"/>
              </a:solidFill>
              <a:latin typeface="メイリオ" panose="020B0604030504040204" pitchFamily="50" charset="-128"/>
              <a:ea typeface="メイリオ" panose="020B0604030504040204" pitchFamily="50" charset="-128"/>
            </a:endParaRPr>
          </a:p>
          <a:p>
            <a:pPr defTabSz="1007943"/>
            <a:endParaRPr lang="en-US" altLang="ja-JP" sz="3086" dirty="0">
              <a:solidFill>
                <a:srgbClr val="FFFF00"/>
              </a:solidFill>
              <a:latin typeface="メイリオ" panose="020B0604030504040204" pitchFamily="50" charset="-128"/>
              <a:ea typeface="メイリオ" panose="020B0604030504040204" pitchFamily="50" charset="-128"/>
            </a:endParaRPr>
          </a:p>
          <a:p>
            <a:pPr defTabSz="1007943"/>
            <a:r>
              <a:rPr lang="ja-JP" altLang="en-US" sz="3086" dirty="0">
                <a:solidFill>
                  <a:srgbClr val="FFFF00"/>
                </a:solidFill>
                <a:latin typeface="メイリオ" panose="020B0604030504040204" pitchFamily="50" charset="-128"/>
                <a:ea typeface="メイリオ" panose="020B0604030504040204" pitchFamily="50" charset="-128"/>
              </a:rPr>
              <a:t>○まだわかっていないことも多いが、地形－地質－水循環の相互作用として現場の事象を観察することが重要</a:t>
            </a:r>
            <a:endParaRPr lang="en-US" altLang="ja-JP" sz="3086" dirty="0">
              <a:solidFill>
                <a:srgbClr val="FFFF00"/>
              </a:solidFill>
              <a:latin typeface="メイリオ" panose="020B0604030504040204" pitchFamily="50" charset="-128"/>
              <a:ea typeface="メイリオ" panose="020B0604030504040204" pitchFamily="50" charset="-128"/>
            </a:endParaRPr>
          </a:p>
          <a:p>
            <a:pPr defTabSz="1007943"/>
            <a:endParaRPr lang="en-US" altLang="ja-JP" sz="3086" dirty="0">
              <a:solidFill>
                <a:srgbClr val="FFFF00"/>
              </a:solidFill>
              <a:latin typeface="メイリオ" panose="020B0604030504040204" pitchFamily="50" charset="-128"/>
              <a:ea typeface="メイリオ" panose="020B0604030504040204" pitchFamily="50" charset="-128"/>
            </a:endParaRPr>
          </a:p>
          <a:p>
            <a:pPr defTabSz="1007943"/>
            <a:r>
              <a:rPr lang="ja-JP" altLang="en-US" sz="3086" dirty="0">
                <a:solidFill>
                  <a:srgbClr val="FFFF00"/>
                </a:solidFill>
                <a:latin typeface="メイリオ" panose="020B0604030504040204" pitchFamily="50" charset="-128"/>
                <a:ea typeface="メイリオ" panose="020B0604030504040204" pitchFamily="50" charset="-128"/>
              </a:rPr>
              <a:t>○水文素過程について勉強しよう！</a:t>
            </a:r>
            <a:endParaRPr lang="en-US" altLang="ja-JP" sz="3086" dirty="0">
              <a:solidFill>
                <a:srgbClr val="FFFF00"/>
              </a:solidFill>
              <a:latin typeface="メイリオ" panose="020B0604030504040204" pitchFamily="50" charset="-128"/>
              <a:ea typeface="メイリオ" panose="020B0604030504040204" pitchFamily="50" charset="-128"/>
            </a:endParaRPr>
          </a:p>
          <a:p>
            <a:pPr defTabSz="1007943"/>
            <a:endParaRPr lang="ja-JP" altLang="en-US" sz="1984"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4457770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39EF30A-7702-3D19-BEF2-2E89911F61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96" y="-2555478"/>
            <a:ext cx="13486871" cy="10115153"/>
          </a:xfrm>
          <a:prstGeom prst="rect">
            <a:avLst/>
          </a:prstGeom>
        </p:spPr>
      </p:pic>
      <p:sp>
        <p:nvSpPr>
          <p:cNvPr id="2" name="テキスト ボックス 1">
            <a:extLst>
              <a:ext uri="{FF2B5EF4-FFF2-40B4-BE49-F238E27FC236}">
                <a16:creationId xmlns:a16="http://schemas.microsoft.com/office/drawing/2014/main" id="{586516E3-CA15-24E3-ADAC-0A13F3D118FC}"/>
              </a:ext>
            </a:extLst>
          </p:cNvPr>
          <p:cNvSpPr txBox="1"/>
          <p:nvPr/>
        </p:nvSpPr>
        <p:spPr>
          <a:xfrm>
            <a:off x="358346" y="345987"/>
            <a:ext cx="13234085" cy="67403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●現場におけるひらめきは蓄えた知識・</a:t>
            </a:r>
            <a:endParaRPr kumimoji="1" lang="en-US" altLang="ja-JP" sz="4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経験の新しい組み合わせ</a:t>
            </a:r>
            <a:endParaRPr kumimoji="1" lang="en-US" altLang="ja-JP" sz="4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●従来の科学は特定の専門分野において</a:t>
            </a:r>
            <a:endParaRPr kumimoji="1" lang="en-US" altLang="ja-JP" sz="4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普遍性を追求したが、</a:t>
            </a:r>
            <a:endParaRPr kumimoji="1" lang="en-US" altLang="ja-JP" sz="4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●現場では普遍性をベースに置いて、</a:t>
            </a:r>
            <a:endParaRPr kumimoji="1" lang="en-US" altLang="ja-JP" sz="4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その上にある個別性を読み解く必要</a:t>
            </a:r>
            <a:endParaRPr kumimoji="1" lang="en-US" altLang="ja-JP" sz="4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●両者を大切にして、総合力を身につけよう！</a:t>
            </a:r>
            <a:endParaRPr kumimoji="1" lang="en-US" altLang="ja-JP" sz="4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●技術者としての誇りを</a:t>
            </a:r>
            <a:r>
              <a:rPr kumimoji="1" lang="ja-JP" altLang="en-US" sz="4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もとう！</a:t>
            </a:r>
            <a:endParaRPr kumimoji="1" lang="ja-JP" altLang="en-US" sz="4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3326555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254B7E9-855D-B7B3-747B-124DFD75D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 y="-1"/>
            <a:ext cx="13439422" cy="7559675"/>
          </a:xfrm>
          <a:prstGeom prst="rect">
            <a:avLst/>
          </a:prstGeom>
        </p:spPr>
      </p:pic>
      <p:sp>
        <p:nvSpPr>
          <p:cNvPr id="2" name="テキスト ボックス 1">
            <a:extLst>
              <a:ext uri="{FF2B5EF4-FFF2-40B4-BE49-F238E27FC236}">
                <a16:creationId xmlns:a16="http://schemas.microsoft.com/office/drawing/2014/main" id="{BFA9AEFB-9488-84FD-AC71-8624E5DEFBE1}"/>
              </a:ext>
            </a:extLst>
          </p:cNvPr>
          <p:cNvSpPr txBox="1"/>
          <p:nvPr/>
        </p:nvSpPr>
        <p:spPr>
          <a:xfrm>
            <a:off x="738144" y="125995"/>
            <a:ext cx="12209476" cy="1516954"/>
          </a:xfrm>
          <a:prstGeom prst="rect">
            <a:avLst/>
          </a:prstGeom>
          <a:noFill/>
        </p:spPr>
        <p:txBody>
          <a:bodyPr wrap="square" rtlCol="0">
            <a:spAutoFit/>
          </a:bodyPr>
          <a:lstStyle/>
          <a:p>
            <a:pPr defTabSz="1007943"/>
            <a:r>
              <a:rPr lang="ja-JP" altLang="en-US" sz="3086" dirty="0">
                <a:solidFill>
                  <a:srgbClr val="FFFF00"/>
                </a:solidFill>
                <a:latin typeface="メイリオ" panose="020B0604030504040204" pitchFamily="50" charset="-128"/>
                <a:ea typeface="メイリオ" panose="020B0604030504040204" pitchFamily="50" charset="-128"/>
              </a:rPr>
              <a:t>古東京湾以来の下総台地は、</a:t>
            </a:r>
            <a:r>
              <a:rPr lang="en-US" altLang="ja-JP" sz="3086" dirty="0">
                <a:solidFill>
                  <a:srgbClr val="FFFF00"/>
                </a:solidFill>
                <a:latin typeface="メイリオ" panose="020B0604030504040204" pitchFamily="50" charset="-128"/>
                <a:ea typeface="メイリオ" panose="020B0604030504040204" pitchFamily="50" charset="-128"/>
              </a:rPr>
              <a:t>12</a:t>
            </a:r>
            <a:r>
              <a:rPr lang="ja-JP" altLang="en-US" sz="3086" dirty="0">
                <a:solidFill>
                  <a:srgbClr val="FFFF00"/>
                </a:solidFill>
                <a:latin typeface="メイリオ" panose="020B0604030504040204" pitchFamily="50" charset="-128"/>
                <a:ea typeface="メイリオ" panose="020B0604030504040204" pitchFamily="50" charset="-128"/>
              </a:rPr>
              <a:t>万年をかけた地球の作品である。</a:t>
            </a:r>
            <a:endParaRPr lang="en-US" altLang="ja-JP" sz="3086" dirty="0">
              <a:solidFill>
                <a:srgbClr val="FFFF00"/>
              </a:solidFill>
              <a:latin typeface="メイリオ" panose="020B0604030504040204" pitchFamily="50" charset="-128"/>
              <a:ea typeface="メイリオ" panose="020B0604030504040204" pitchFamily="50" charset="-128"/>
            </a:endParaRPr>
          </a:p>
          <a:p>
            <a:pPr defTabSz="1007943"/>
            <a:r>
              <a:rPr lang="ja-JP" altLang="en-US" sz="3086" dirty="0">
                <a:solidFill>
                  <a:srgbClr val="FFFF00"/>
                </a:solidFill>
                <a:latin typeface="メイリオ" panose="020B0604030504040204" pitchFamily="50" charset="-128"/>
                <a:ea typeface="メイリオ" panose="020B0604030504040204" pitchFamily="50" charset="-128"/>
              </a:rPr>
              <a:t>地形・地質・水が相互作用して形成されたが、</a:t>
            </a:r>
            <a:endParaRPr lang="en-US" altLang="ja-JP" sz="3086" dirty="0">
              <a:solidFill>
                <a:srgbClr val="FFFF00"/>
              </a:solidFill>
              <a:latin typeface="メイリオ" panose="020B0604030504040204" pitchFamily="50" charset="-128"/>
              <a:ea typeface="メイリオ" panose="020B0604030504040204" pitchFamily="50" charset="-128"/>
            </a:endParaRPr>
          </a:p>
          <a:p>
            <a:pPr defTabSz="1007943"/>
            <a:r>
              <a:rPr lang="ja-JP" altLang="en-US" sz="3086" dirty="0">
                <a:solidFill>
                  <a:srgbClr val="FFFF00"/>
                </a:solidFill>
                <a:latin typeface="メイリオ" panose="020B0604030504040204" pitchFamily="50" charset="-128"/>
                <a:ea typeface="メイリオ" panose="020B0604030504040204" pitchFamily="50" charset="-128"/>
              </a:rPr>
              <a:t>今、人間が最も強大な地形形成営力となっている．．．。</a:t>
            </a:r>
          </a:p>
        </p:txBody>
      </p:sp>
    </p:spTree>
    <p:extLst>
      <p:ext uri="{BB962C8B-B14F-4D97-AF65-F5344CB8AC3E}">
        <p14:creationId xmlns:p14="http://schemas.microsoft.com/office/powerpoint/2010/main" val="360126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a:extLst>
              <a:ext uri="{FF2B5EF4-FFF2-40B4-BE49-F238E27FC236}">
                <a16:creationId xmlns:a16="http://schemas.microsoft.com/office/drawing/2014/main" id="{0A5525F4-C95C-24A1-39BD-C30CF66271B1}"/>
              </a:ext>
            </a:extLst>
          </p:cNvPr>
          <p:cNvPicPr>
            <a:picLocks noChangeAspect="1"/>
          </p:cNvPicPr>
          <p:nvPr/>
        </p:nvPicPr>
        <p:blipFill>
          <a:blip r:embed="rId2">
            <a:lum/>
            <a:alphaModFix/>
          </a:blip>
          <a:srcRect/>
          <a:stretch>
            <a:fillRect/>
          </a:stretch>
        </p:blipFill>
        <p:spPr>
          <a:xfrm>
            <a:off x="5751339" y="1226949"/>
            <a:ext cx="10793073" cy="8094606"/>
          </a:xfrm>
          <a:prstGeom prst="rect">
            <a:avLst/>
          </a:prstGeom>
          <a:noFill/>
          <a:ln>
            <a:noFill/>
          </a:ln>
          <a:effectLst>
            <a:outerShdw dist="101600" dir="2700000" algn="tl" rotWithShape="0">
              <a:schemeClr val="tx1"/>
            </a:outerShdw>
          </a:effectLst>
        </p:spPr>
      </p:pic>
      <p:pic>
        <p:nvPicPr>
          <p:cNvPr id="6" name="図 5">
            <a:extLst>
              <a:ext uri="{FF2B5EF4-FFF2-40B4-BE49-F238E27FC236}">
                <a16:creationId xmlns:a16="http://schemas.microsoft.com/office/drawing/2014/main" id="{AA1CBE6E-54C6-F7FD-A654-6B1379B9BB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25" y="942219"/>
            <a:ext cx="7906399" cy="2872247"/>
          </a:xfrm>
          <a:prstGeom prst="rect">
            <a:avLst/>
          </a:prstGeom>
        </p:spPr>
      </p:pic>
      <p:pic>
        <p:nvPicPr>
          <p:cNvPr id="3" name="図 2">
            <a:extLst>
              <a:ext uri="{FF2B5EF4-FFF2-40B4-BE49-F238E27FC236}">
                <a16:creationId xmlns:a16="http://schemas.microsoft.com/office/drawing/2014/main" id="{77B66EB7-46EA-212A-76D2-B0AECE4781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946" y="3890592"/>
            <a:ext cx="7447195" cy="3573707"/>
          </a:xfrm>
          <a:prstGeom prst="rect">
            <a:avLst/>
          </a:prstGeom>
        </p:spPr>
      </p:pic>
      <p:sp>
        <p:nvSpPr>
          <p:cNvPr id="4" name="テキスト ボックス 3">
            <a:extLst>
              <a:ext uri="{FF2B5EF4-FFF2-40B4-BE49-F238E27FC236}">
                <a16:creationId xmlns:a16="http://schemas.microsoft.com/office/drawing/2014/main" id="{CC96FB08-3080-592A-6797-77E05A70FE0B}"/>
              </a:ext>
            </a:extLst>
          </p:cNvPr>
          <p:cNvSpPr txBox="1"/>
          <p:nvPr/>
        </p:nvSpPr>
        <p:spPr>
          <a:xfrm>
            <a:off x="125876" y="4733014"/>
            <a:ext cx="422103" cy="2445393"/>
          </a:xfrm>
          <a:prstGeom prst="rect">
            <a:avLst/>
          </a:prstGeom>
          <a:noFill/>
        </p:spPr>
        <p:txBody>
          <a:bodyPr vert="eaVert" wrap="square" rtlCol="0">
            <a:spAutoFit/>
          </a:bodyPr>
          <a:lstStyle/>
          <a:p>
            <a:pPr defTabSz="1007943"/>
            <a:r>
              <a:rPr lang="ja-JP" altLang="en-US" sz="1543" dirty="0">
                <a:solidFill>
                  <a:srgbClr val="FF0000"/>
                </a:solidFill>
                <a:latin typeface="ＭＳ ゴシック" panose="020B0609070205080204" pitchFamily="49" charset="-128"/>
                <a:ea typeface="ＭＳ ゴシック" panose="020B0609070205080204" pitchFamily="49" charset="-128"/>
              </a:rPr>
              <a:t>高い</a:t>
            </a:r>
            <a:r>
              <a:rPr lang="ja-JP" altLang="en-US" sz="1543" dirty="0">
                <a:solidFill>
                  <a:prstClr val="black"/>
                </a:solidFill>
                <a:latin typeface="ＭＳ ゴシック" panose="020B0609070205080204" pitchFamily="49" charset="-128"/>
                <a:ea typeface="ＭＳ ゴシック" panose="020B0609070205080204" pitchFamily="49" charset="-128"/>
              </a:rPr>
              <a:t>　</a:t>
            </a:r>
            <a:r>
              <a:rPr lang="en-US" altLang="ja-JP" sz="1543" dirty="0">
                <a:solidFill>
                  <a:prstClr val="black"/>
                </a:solidFill>
                <a:latin typeface="ＭＳ ゴシック" panose="020B0609070205080204" pitchFamily="49" charset="-128"/>
                <a:ea typeface="ＭＳ ゴシック" panose="020B0609070205080204" pitchFamily="49" charset="-128"/>
              </a:rPr>
              <a:t> </a:t>
            </a:r>
            <a:r>
              <a:rPr lang="ja-JP" altLang="en-US" sz="1543" dirty="0">
                <a:solidFill>
                  <a:srgbClr val="4472C4"/>
                </a:solidFill>
                <a:latin typeface="ＭＳ ゴシック" panose="020B0609070205080204" pitchFamily="49" charset="-128"/>
                <a:ea typeface="ＭＳ ゴシック" panose="020B0609070205080204" pitchFamily="49" charset="-128"/>
              </a:rPr>
              <a:t>海水準</a:t>
            </a:r>
            <a:r>
              <a:rPr lang="ja-JP" altLang="en-US" sz="1543" dirty="0">
                <a:solidFill>
                  <a:prstClr val="black"/>
                </a:solidFill>
                <a:latin typeface="ＭＳ ゴシック" panose="020B0609070205080204" pitchFamily="49" charset="-128"/>
                <a:ea typeface="ＭＳ ゴシック" panose="020B0609070205080204" pitchFamily="49" charset="-128"/>
              </a:rPr>
              <a:t>　　</a:t>
            </a:r>
            <a:r>
              <a:rPr lang="ja-JP" altLang="en-US" sz="1543" dirty="0">
                <a:solidFill>
                  <a:srgbClr val="002060"/>
                </a:solidFill>
                <a:latin typeface="ＭＳ ゴシック" panose="020B0609070205080204" pitchFamily="49" charset="-128"/>
                <a:ea typeface="ＭＳ ゴシック" panose="020B0609070205080204" pitchFamily="49" charset="-128"/>
              </a:rPr>
              <a:t>低い</a:t>
            </a:r>
            <a:endParaRPr lang="en-US" altLang="ja-JP" sz="1543" dirty="0">
              <a:solidFill>
                <a:srgbClr val="002060"/>
              </a:solidFill>
              <a:latin typeface="ＭＳ ゴシック" panose="020B0609070205080204" pitchFamily="49" charset="-128"/>
              <a:ea typeface="ＭＳ ゴシック" panose="020B0609070205080204" pitchFamily="49" charset="-128"/>
            </a:endParaRPr>
          </a:p>
        </p:txBody>
      </p:sp>
      <p:sp>
        <p:nvSpPr>
          <p:cNvPr id="7" name="テキスト ボックス 6">
            <a:extLst>
              <a:ext uri="{FF2B5EF4-FFF2-40B4-BE49-F238E27FC236}">
                <a16:creationId xmlns:a16="http://schemas.microsoft.com/office/drawing/2014/main" id="{9A7B9F95-1B5B-2BF0-5C33-D51CEAC055CA}"/>
              </a:ext>
            </a:extLst>
          </p:cNvPr>
          <p:cNvSpPr txBox="1"/>
          <p:nvPr/>
        </p:nvSpPr>
        <p:spPr>
          <a:xfrm>
            <a:off x="214915" y="113943"/>
            <a:ext cx="13055230" cy="702949"/>
          </a:xfrm>
          <a:prstGeom prst="rect">
            <a:avLst/>
          </a:prstGeom>
          <a:noFill/>
        </p:spPr>
        <p:txBody>
          <a:bodyPr wrap="square" rtlCol="0">
            <a:spAutoFit/>
          </a:bodyPr>
          <a:lstStyle/>
          <a:p>
            <a:pPr defTabSz="1007943"/>
            <a:r>
              <a:rPr lang="ja-JP" altLang="en-US" sz="3968" dirty="0">
                <a:solidFill>
                  <a:srgbClr val="5B9BD5">
                    <a:lumMod val="50000"/>
                  </a:srgbClr>
                </a:solidFill>
                <a:latin typeface="メイリオ" panose="020B0604030504040204" pitchFamily="50" charset="-128"/>
                <a:ea typeface="メイリオ" panose="020B0604030504040204" pitchFamily="50" charset="-128"/>
              </a:rPr>
              <a:t>地球は何度も寒冷な時期と温暖な時期を繰り返してきた</a:t>
            </a:r>
            <a:endParaRPr lang="en-US" altLang="ja-JP" sz="3968" dirty="0">
              <a:solidFill>
                <a:srgbClr val="5B9BD5">
                  <a:lumMod val="50000"/>
                </a:srgbClr>
              </a:solidFill>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CD0CE2D-B87C-DBFA-C1D7-349187B7454C}"/>
              </a:ext>
            </a:extLst>
          </p:cNvPr>
          <p:cNvSpPr txBox="1"/>
          <p:nvPr/>
        </p:nvSpPr>
        <p:spPr>
          <a:xfrm>
            <a:off x="4452676" y="7336178"/>
            <a:ext cx="3080853" cy="261931"/>
          </a:xfrm>
          <a:prstGeom prst="rect">
            <a:avLst/>
          </a:prstGeom>
          <a:noFill/>
        </p:spPr>
        <p:txBody>
          <a:bodyPr wrap="square" rtlCol="0">
            <a:spAutoFit/>
          </a:bodyPr>
          <a:lstStyle/>
          <a:p>
            <a:pPr defTabSz="1007943"/>
            <a:r>
              <a:rPr lang="en-US" altLang="ja-JP" sz="1102" dirty="0">
                <a:solidFill>
                  <a:prstClr val="black"/>
                </a:solidFill>
                <a:latin typeface="メイリオ" panose="020B0604030504040204" pitchFamily="50" charset="-128"/>
                <a:ea typeface="メイリオ" panose="020B0604030504040204" pitchFamily="50" charset="-128"/>
              </a:rPr>
              <a:t>(</a:t>
            </a:r>
            <a:r>
              <a:rPr lang="ja-JP" altLang="en-US" sz="1102" dirty="0">
                <a:solidFill>
                  <a:prstClr val="black"/>
                </a:solidFill>
                <a:latin typeface="メイリオ" panose="020B0604030504040204" pitchFamily="50" charset="-128"/>
                <a:ea typeface="メイリオ" panose="020B0604030504040204" pitchFamily="50" charset="-128"/>
              </a:rPr>
              <a:t>神奈川県立生命の星・地球博物館</a:t>
            </a:r>
            <a:r>
              <a:rPr lang="en-US" altLang="ja-JP" sz="1102" dirty="0">
                <a:solidFill>
                  <a:prstClr val="black"/>
                </a:solidFill>
                <a:latin typeface="メイリオ" panose="020B0604030504040204" pitchFamily="50" charset="-128"/>
                <a:ea typeface="メイリオ" panose="020B0604030504040204" pitchFamily="50" charset="-128"/>
              </a:rPr>
              <a:t>HP</a:t>
            </a:r>
            <a:r>
              <a:rPr lang="ja-JP" altLang="en-US" sz="1102" dirty="0">
                <a:solidFill>
                  <a:prstClr val="black"/>
                </a:solidFill>
                <a:latin typeface="メイリオ" panose="020B0604030504040204" pitchFamily="50" charset="-128"/>
                <a:ea typeface="メイリオ" panose="020B0604030504040204" pitchFamily="50" charset="-128"/>
              </a:rPr>
              <a:t>より）</a:t>
            </a:r>
          </a:p>
        </p:txBody>
      </p:sp>
      <p:sp>
        <p:nvSpPr>
          <p:cNvPr id="9" name="テキスト ボックス 8">
            <a:extLst>
              <a:ext uri="{FF2B5EF4-FFF2-40B4-BE49-F238E27FC236}">
                <a16:creationId xmlns:a16="http://schemas.microsoft.com/office/drawing/2014/main" id="{F39F496D-A6C1-7BE5-5F8B-7E2839408DE7}"/>
              </a:ext>
            </a:extLst>
          </p:cNvPr>
          <p:cNvSpPr txBox="1"/>
          <p:nvPr/>
        </p:nvSpPr>
        <p:spPr>
          <a:xfrm>
            <a:off x="815075" y="1706379"/>
            <a:ext cx="2483411" cy="261931"/>
          </a:xfrm>
          <a:prstGeom prst="rect">
            <a:avLst/>
          </a:prstGeom>
          <a:noFill/>
        </p:spPr>
        <p:txBody>
          <a:bodyPr wrap="square" rtlCol="0">
            <a:spAutoFit/>
          </a:bodyPr>
          <a:lstStyle/>
          <a:p>
            <a:pPr defTabSz="1007943"/>
            <a:r>
              <a:rPr lang="en-US" altLang="ja-JP" sz="1102" dirty="0">
                <a:solidFill>
                  <a:prstClr val="black"/>
                </a:solidFill>
                <a:latin typeface="メイリオ" panose="020B0604030504040204" pitchFamily="50" charset="-128"/>
                <a:ea typeface="メイリオ" panose="020B0604030504040204" pitchFamily="50" charset="-128"/>
              </a:rPr>
              <a:t>(Wikipedia</a:t>
            </a:r>
            <a:r>
              <a:rPr lang="ja-JP" altLang="en-US" sz="1102" dirty="0">
                <a:solidFill>
                  <a:prstClr val="black"/>
                </a:solidFill>
                <a:latin typeface="メイリオ" panose="020B0604030504040204" pitchFamily="50" charset="-128"/>
                <a:ea typeface="メイリオ" panose="020B0604030504040204" pitchFamily="50" charset="-128"/>
              </a:rPr>
              <a:t>「氷河時代」より）</a:t>
            </a:r>
          </a:p>
        </p:txBody>
      </p:sp>
      <p:sp>
        <p:nvSpPr>
          <p:cNvPr id="10" name="四角形: 角を丸くする 9">
            <a:extLst>
              <a:ext uri="{FF2B5EF4-FFF2-40B4-BE49-F238E27FC236}">
                <a16:creationId xmlns:a16="http://schemas.microsoft.com/office/drawing/2014/main" id="{D26B6239-0E2D-F101-A79E-2968ADF757F8}"/>
              </a:ext>
            </a:extLst>
          </p:cNvPr>
          <p:cNvSpPr/>
          <p:nvPr/>
        </p:nvSpPr>
        <p:spPr>
          <a:xfrm>
            <a:off x="5960267" y="3624261"/>
            <a:ext cx="1178871" cy="1902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07943"/>
            <a:r>
              <a:rPr lang="en-US" altLang="ja-JP" sz="1157" dirty="0">
                <a:solidFill>
                  <a:prstClr val="white"/>
                </a:solidFill>
                <a:latin typeface="メイリオ" panose="020B0604030504040204" pitchFamily="50" charset="-128"/>
                <a:ea typeface="メイリオ" panose="020B0604030504040204" pitchFamily="50" charset="-128"/>
              </a:rPr>
              <a:t>100</a:t>
            </a:r>
            <a:r>
              <a:rPr lang="ja-JP" altLang="en-US" sz="1157" dirty="0">
                <a:solidFill>
                  <a:prstClr val="white"/>
                </a:solidFill>
                <a:latin typeface="メイリオ" panose="020B0604030504040204" pitchFamily="50" charset="-128"/>
                <a:ea typeface="メイリオ" panose="020B0604030504040204" pitchFamily="50" charset="-128"/>
              </a:rPr>
              <a:t>万年</a:t>
            </a:r>
          </a:p>
        </p:txBody>
      </p:sp>
      <p:cxnSp>
        <p:nvCxnSpPr>
          <p:cNvPr id="12" name="直線矢印コネクタ 11">
            <a:extLst>
              <a:ext uri="{FF2B5EF4-FFF2-40B4-BE49-F238E27FC236}">
                <a16:creationId xmlns:a16="http://schemas.microsoft.com/office/drawing/2014/main" id="{480EACF4-3D62-8CA6-3171-505257CDB75F}"/>
              </a:ext>
            </a:extLst>
          </p:cNvPr>
          <p:cNvCxnSpPr>
            <a:stCxn id="10" idx="1"/>
          </p:cNvCxnSpPr>
          <p:nvPr/>
        </p:nvCxnSpPr>
        <p:spPr>
          <a:xfrm flipH="1">
            <a:off x="1485817" y="3719364"/>
            <a:ext cx="4474451" cy="3168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B67A57A1-498D-7E04-A590-5D7C2C69715D}"/>
              </a:ext>
            </a:extLst>
          </p:cNvPr>
          <p:cNvCxnSpPr>
            <a:stCxn id="10" idx="3"/>
          </p:cNvCxnSpPr>
          <p:nvPr/>
        </p:nvCxnSpPr>
        <p:spPr>
          <a:xfrm>
            <a:off x="7139138" y="3719364"/>
            <a:ext cx="0" cy="3929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2A62F13E-6800-B0F3-C7DA-57BDA3325F58}"/>
              </a:ext>
            </a:extLst>
          </p:cNvPr>
          <p:cNvSpPr txBox="1"/>
          <p:nvPr/>
        </p:nvSpPr>
        <p:spPr>
          <a:xfrm>
            <a:off x="6192509" y="6582443"/>
            <a:ext cx="503978" cy="397673"/>
          </a:xfrm>
          <a:prstGeom prst="rect">
            <a:avLst/>
          </a:prstGeom>
          <a:noFill/>
        </p:spPr>
        <p:txBody>
          <a:bodyPr wrap="square" rtlCol="0">
            <a:spAutoFit/>
          </a:bodyPr>
          <a:lstStyle/>
          <a:p>
            <a:pPr defTabSz="1007943"/>
            <a:r>
              <a:rPr lang="ja-JP" altLang="en-US" sz="1984" dirty="0">
                <a:solidFill>
                  <a:srgbClr val="ED7D31"/>
                </a:solidFill>
                <a:latin typeface="メイリオ" panose="020B0604030504040204" pitchFamily="50" charset="-128"/>
                <a:ea typeface="メイリオ" panose="020B0604030504040204" pitchFamily="50" charset="-128"/>
              </a:rPr>
              <a:t>▲</a:t>
            </a:r>
          </a:p>
        </p:txBody>
      </p:sp>
      <p:sp>
        <p:nvSpPr>
          <p:cNvPr id="16" name="テキスト ボックス 15">
            <a:extLst>
              <a:ext uri="{FF2B5EF4-FFF2-40B4-BE49-F238E27FC236}">
                <a16:creationId xmlns:a16="http://schemas.microsoft.com/office/drawing/2014/main" id="{52BAE77F-0D49-7568-7775-D9C732334F43}"/>
              </a:ext>
            </a:extLst>
          </p:cNvPr>
          <p:cNvSpPr txBox="1"/>
          <p:nvPr/>
        </p:nvSpPr>
        <p:spPr>
          <a:xfrm>
            <a:off x="5751339" y="2705417"/>
            <a:ext cx="503978" cy="397673"/>
          </a:xfrm>
          <a:prstGeom prst="rect">
            <a:avLst/>
          </a:prstGeom>
          <a:noFill/>
        </p:spPr>
        <p:txBody>
          <a:bodyPr wrap="square" rtlCol="0">
            <a:spAutoFit/>
          </a:bodyPr>
          <a:lstStyle/>
          <a:p>
            <a:pPr defTabSz="1007943"/>
            <a:r>
              <a:rPr lang="ja-JP" altLang="en-US" sz="1984" dirty="0">
                <a:solidFill>
                  <a:srgbClr val="FFC000"/>
                </a:solidFill>
                <a:latin typeface="メイリオ" panose="020B0604030504040204" pitchFamily="50" charset="-128"/>
                <a:ea typeface="メイリオ" panose="020B0604030504040204" pitchFamily="50" charset="-128"/>
              </a:rPr>
              <a:t>▲</a:t>
            </a:r>
          </a:p>
        </p:txBody>
      </p:sp>
      <p:sp>
        <p:nvSpPr>
          <p:cNvPr id="17" name="テキスト ボックス 16">
            <a:extLst>
              <a:ext uri="{FF2B5EF4-FFF2-40B4-BE49-F238E27FC236}">
                <a16:creationId xmlns:a16="http://schemas.microsoft.com/office/drawing/2014/main" id="{4224D99E-A6E4-8B26-0C86-CCBD60BDCA3C}"/>
              </a:ext>
            </a:extLst>
          </p:cNvPr>
          <p:cNvSpPr txBox="1"/>
          <p:nvPr/>
        </p:nvSpPr>
        <p:spPr>
          <a:xfrm>
            <a:off x="3451994" y="2702494"/>
            <a:ext cx="503978" cy="397673"/>
          </a:xfrm>
          <a:prstGeom prst="rect">
            <a:avLst/>
          </a:prstGeom>
          <a:noFill/>
        </p:spPr>
        <p:txBody>
          <a:bodyPr wrap="square" rtlCol="0">
            <a:spAutoFit/>
          </a:bodyPr>
          <a:lstStyle/>
          <a:p>
            <a:pPr defTabSz="1007943"/>
            <a:r>
              <a:rPr lang="ja-JP" altLang="en-US" sz="1984" dirty="0">
                <a:solidFill>
                  <a:srgbClr val="FF0000"/>
                </a:solidFill>
                <a:latin typeface="メイリオ" panose="020B0604030504040204" pitchFamily="50" charset="-128"/>
                <a:ea typeface="メイリオ" panose="020B0604030504040204" pitchFamily="50" charset="-128"/>
              </a:rPr>
              <a:t>▲</a:t>
            </a:r>
          </a:p>
        </p:txBody>
      </p:sp>
      <p:sp>
        <p:nvSpPr>
          <p:cNvPr id="18" name="楕円 17">
            <a:extLst>
              <a:ext uri="{FF2B5EF4-FFF2-40B4-BE49-F238E27FC236}">
                <a16:creationId xmlns:a16="http://schemas.microsoft.com/office/drawing/2014/main" id="{4D57BB1D-5F0C-59C6-6E34-5643D105AB9F}"/>
              </a:ext>
            </a:extLst>
          </p:cNvPr>
          <p:cNvSpPr/>
          <p:nvPr/>
        </p:nvSpPr>
        <p:spPr>
          <a:xfrm>
            <a:off x="6275783" y="4421863"/>
            <a:ext cx="293622" cy="280474"/>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07943"/>
            <a:endParaRPr lang="ja-JP" altLang="en-US" sz="1984">
              <a:solidFill>
                <a:prstClr val="white"/>
              </a:solidFill>
              <a:latin typeface="游ゴシック" panose="020F0502020204030204"/>
              <a:ea typeface="游ゴシック" panose="020B0400000000000000" pitchFamily="50" charset="-128"/>
            </a:endParaRPr>
          </a:p>
        </p:txBody>
      </p:sp>
      <p:sp>
        <p:nvSpPr>
          <p:cNvPr id="19" name="テキスト ボックス 18">
            <a:extLst>
              <a:ext uri="{FF2B5EF4-FFF2-40B4-BE49-F238E27FC236}">
                <a16:creationId xmlns:a16="http://schemas.microsoft.com/office/drawing/2014/main" id="{35CEBF12-3591-2E49-0060-4A0B31864F83}"/>
              </a:ext>
            </a:extLst>
          </p:cNvPr>
          <p:cNvSpPr txBox="1"/>
          <p:nvPr/>
        </p:nvSpPr>
        <p:spPr>
          <a:xfrm>
            <a:off x="8296099" y="1034251"/>
            <a:ext cx="4645365" cy="1313693"/>
          </a:xfrm>
          <a:prstGeom prst="rect">
            <a:avLst/>
          </a:prstGeom>
          <a:noFill/>
        </p:spPr>
        <p:txBody>
          <a:bodyPr wrap="square" rtlCol="0">
            <a:spAutoFit/>
          </a:bodyPr>
          <a:lstStyle/>
          <a:p>
            <a:pPr defTabSz="1007943"/>
            <a:r>
              <a:rPr lang="ja-JP" altLang="en-US" sz="1984" dirty="0">
                <a:solidFill>
                  <a:prstClr val="black"/>
                </a:solidFill>
                <a:latin typeface="メイリオ" panose="020B0604030504040204" pitchFamily="50" charset="-128"/>
                <a:ea typeface="メイリオ" panose="020B0604030504040204" pitchFamily="50" charset="-128"/>
              </a:rPr>
              <a:t>○約</a:t>
            </a:r>
            <a:r>
              <a:rPr lang="en-US" altLang="ja-JP" sz="1984" dirty="0">
                <a:solidFill>
                  <a:prstClr val="black"/>
                </a:solidFill>
                <a:latin typeface="メイリオ" panose="020B0604030504040204" pitchFamily="50" charset="-128"/>
                <a:ea typeface="メイリオ" panose="020B0604030504040204" pitchFamily="50" charset="-128"/>
              </a:rPr>
              <a:t>300</a:t>
            </a:r>
            <a:r>
              <a:rPr lang="ja-JP" altLang="en-US" sz="1984" dirty="0">
                <a:solidFill>
                  <a:prstClr val="black"/>
                </a:solidFill>
                <a:latin typeface="メイリオ" panose="020B0604030504040204" pitchFamily="50" charset="-128"/>
                <a:ea typeface="メイリオ" panose="020B0604030504040204" pitchFamily="50" charset="-128"/>
              </a:rPr>
              <a:t>万年前に始まる寒冷化</a:t>
            </a:r>
            <a:r>
              <a:rPr lang="ja-JP" altLang="en-US" sz="1984" dirty="0">
                <a:solidFill>
                  <a:srgbClr val="FF0000"/>
                </a:solidFill>
                <a:latin typeface="メイリオ" panose="020B0604030504040204" pitchFamily="50" charset="-128"/>
                <a:ea typeface="メイリオ" panose="020B0604030504040204" pitchFamily="50" charset="-128"/>
              </a:rPr>
              <a:t>▲</a:t>
            </a:r>
            <a:endParaRPr lang="en-US" altLang="ja-JP" sz="1984" dirty="0">
              <a:solidFill>
                <a:prstClr val="black"/>
              </a:solidFill>
              <a:latin typeface="メイリオ" panose="020B0604030504040204" pitchFamily="50" charset="-128"/>
              <a:ea typeface="メイリオ" panose="020B0604030504040204" pitchFamily="50" charset="-128"/>
            </a:endParaRPr>
          </a:p>
          <a:p>
            <a:pPr defTabSz="1007943"/>
            <a:r>
              <a:rPr lang="ja-JP" altLang="en-US" sz="1984" dirty="0">
                <a:solidFill>
                  <a:prstClr val="black"/>
                </a:solidFill>
                <a:latin typeface="メイリオ" panose="020B0604030504040204" pitchFamily="50" charset="-128"/>
                <a:ea typeface="メイリオ" panose="020B0604030504040204" pitchFamily="50" charset="-128"/>
              </a:rPr>
              <a:t>○</a:t>
            </a:r>
            <a:r>
              <a:rPr lang="en-US" altLang="ja-JP" sz="1984" dirty="0">
                <a:solidFill>
                  <a:prstClr val="black"/>
                </a:solidFill>
                <a:latin typeface="メイリオ" panose="020B0604030504040204" pitchFamily="50" charset="-128"/>
                <a:ea typeface="メイリオ" panose="020B0604030504040204" pitchFamily="50" charset="-128"/>
              </a:rPr>
              <a:t>100</a:t>
            </a:r>
            <a:r>
              <a:rPr lang="ja-JP" altLang="en-US" sz="1984" dirty="0">
                <a:solidFill>
                  <a:prstClr val="black"/>
                </a:solidFill>
                <a:latin typeface="メイリオ" panose="020B0604030504040204" pitchFamily="50" charset="-128"/>
                <a:ea typeface="メイリオ" panose="020B0604030504040204" pitchFamily="50" charset="-128"/>
              </a:rPr>
              <a:t>万年前頃から寒暖の振幅増加</a:t>
            </a:r>
            <a:r>
              <a:rPr lang="ja-JP" altLang="en-US" sz="1984" dirty="0">
                <a:solidFill>
                  <a:srgbClr val="FFC000"/>
                </a:solidFill>
                <a:latin typeface="メイリオ" panose="020B0604030504040204" pitchFamily="50" charset="-128"/>
                <a:ea typeface="メイリオ" panose="020B0604030504040204" pitchFamily="50" charset="-128"/>
              </a:rPr>
              <a:t>▲</a:t>
            </a:r>
            <a:endParaRPr lang="en-US" altLang="ja-JP" sz="1984" dirty="0">
              <a:solidFill>
                <a:prstClr val="black"/>
              </a:solidFill>
              <a:latin typeface="メイリオ" panose="020B0604030504040204" pitchFamily="50" charset="-128"/>
              <a:ea typeface="メイリオ" panose="020B0604030504040204" pitchFamily="50" charset="-128"/>
            </a:endParaRPr>
          </a:p>
          <a:p>
            <a:pPr defTabSz="1007943"/>
            <a:r>
              <a:rPr lang="ja-JP" altLang="en-US" sz="1984" dirty="0">
                <a:solidFill>
                  <a:prstClr val="black"/>
                </a:solidFill>
                <a:latin typeface="メイリオ" panose="020B0604030504040204" pitchFamily="50" charset="-128"/>
                <a:ea typeface="メイリオ" panose="020B0604030504040204" pitchFamily="50" charset="-128"/>
              </a:rPr>
              <a:t>○</a:t>
            </a:r>
            <a:r>
              <a:rPr lang="en-US" altLang="ja-JP" sz="1984" dirty="0">
                <a:solidFill>
                  <a:prstClr val="black"/>
                </a:solidFill>
                <a:latin typeface="メイリオ" panose="020B0604030504040204" pitchFamily="50" charset="-128"/>
                <a:ea typeface="メイリオ" panose="020B0604030504040204" pitchFamily="50" charset="-128"/>
              </a:rPr>
              <a:t>1</a:t>
            </a:r>
            <a:r>
              <a:rPr lang="ja-JP" altLang="en-US" sz="1984" dirty="0">
                <a:solidFill>
                  <a:prstClr val="black"/>
                </a:solidFill>
                <a:latin typeface="メイリオ" panose="020B0604030504040204" pitchFamily="50" charset="-128"/>
                <a:ea typeface="メイリオ" panose="020B0604030504040204" pitchFamily="50" charset="-128"/>
              </a:rPr>
              <a:t>サイクル前の間氷期</a:t>
            </a:r>
            <a:r>
              <a:rPr lang="ja-JP" altLang="en-US" sz="1984" dirty="0">
                <a:solidFill>
                  <a:srgbClr val="ED7D31"/>
                </a:solidFill>
                <a:latin typeface="メイリオ" panose="020B0604030504040204" pitchFamily="50" charset="-128"/>
                <a:ea typeface="メイリオ" panose="020B0604030504040204" pitchFamily="50" charset="-128"/>
              </a:rPr>
              <a:t>▲</a:t>
            </a:r>
          </a:p>
          <a:p>
            <a:pPr defTabSz="1007943"/>
            <a:endParaRPr lang="ja-JP" altLang="en-US" sz="1984" dirty="0">
              <a:solidFill>
                <a:srgbClr val="ED7D31">
                  <a:lumMod val="20000"/>
                  <a:lumOff val="80000"/>
                </a:srgbClr>
              </a:solidFill>
              <a:latin typeface="メイリオ" panose="020B0604030504040204" pitchFamily="50" charset="-128"/>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2C62D423-D4E7-0A09-34F5-27FC2C21D829}"/>
              </a:ext>
            </a:extLst>
          </p:cNvPr>
          <p:cNvSpPr txBox="1"/>
          <p:nvPr/>
        </p:nvSpPr>
        <p:spPr>
          <a:xfrm>
            <a:off x="158012" y="1053201"/>
            <a:ext cx="422103" cy="2445393"/>
          </a:xfrm>
          <a:prstGeom prst="rect">
            <a:avLst/>
          </a:prstGeom>
          <a:noFill/>
        </p:spPr>
        <p:txBody>
          <a:bodyPr vert="eaVert" wrap="square" rtlCol="0">
            <a:spAutoFit/>
          </a:bodyPr>
          <a:lstStyle/>
          <a:p>
            <a:pPr defTabSz="1007943"/>
            <a:r>
              <a:rPr lang="ja-JP" altLang="en-US" sz="1543" dirty="0">
                <a:solidFill>
                  <a:srgbClr val="FF0000"/>
                </a:solidFill>
                <a:latin typeface="ＭＳ ゴシック" panose="020B0609070205080204" pitchFamily="49" charset="-128"/>
                <a:ea typeface="ＭＳ ゴシック" panose="020B0609070205080204" pitchFamily="49" charset="-128"/>
              </a:rPr>
              <a:t>暖</a:t>
            </a:r>
            <a:r>
              <a:rPr lang="ja-JP" altLang="en-US" sz="1543" dirty="0">
                <a:solidFill>
                  <a:prstClr val="black"/>
                </a:solidFill>
                <a:latin typeface="ＭＳ ゴシック" panose="020B0609070205080204" pitchFamily="49" charset="-128"/>
                <a:ea typeface="ＭＳ ゴシック" panose="020B0609070205080204" pitchFamily="49" charset="-128"/>
              </a:rPr>
              <a:t>　　　　　　　　</a:t>
            </a:r>
            <a:r>
              <a:rPr lang="en-US" altLang="ja-JP" sz="1543" dirty="0">
                <a:solidFill>
                  <a:prstClr val="black"/>
                </a:solidFill>
                <a:latin typeface="ＭＳ ゴシック" panose="020B0609070205080204" pitchFamily="49" charset="-128"/>
                <a:ea typeface="ＭＳ ゴシック" panose="020B0609070205080204" pitchFamily="49" charset="-128"/>
              </a:rPr>
              <a:t> </a:t>
            </a:r>
            <a:r>
              <a:rPr lang="ja-JP" altLang="en-US" sz="1543" dirty="0">
                <a:solidFill>
                  <a:srgbClr val="4472C4"/>
                </a:solidFill>
                <a:latin typeface="ＭＳ ゴシック" panose="020B0609070205080204" pitchFamily="49" charset="-128"/>
                <a:ea typeface="ＭＳ ゴシック" panose="020B0609070205080204" pitchFamily="49" charset="-128"/>
              </a:rPr>
              <a:t> 寒</a:t>
            </a:r>
            <a:endParaRPr lang="en-US" altLang="ja-JP" sz="1543" dirty="0">
              <a:solidFill>
                <a:srgbClr val="002060"/>
              </a:solidFill>
              <a:latin typeface="ＭＳ ゴシック" panose="020B0609070205080204" pitchFamily="49" charset="-128"/>
              <a:ea typeface="ＭＳ ゴシック" panose="020B0609070205080204" pitchFamily="49" charset="-128"/>
            </a:endParaRPr>
          </a:p>
        </p:txBody>
      </p:sp>
      <p:pic>
        <p:nvPicPr>
          <p:cNvPr id="24" name="図 23">
            <a:extLst>
              <a:ext uri="{FF2B5EF4-FFF2-40B4-BE49-F238E27FC236}">
                <a16:creationId xmlns:a16="http://schemas.microsoft.com/office/drawing/2014/main" id="{CE1FA193-82FD-EBC8-97F1-8C410CA71C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7077" y="2186222"/>
            <a:ext cx="1369816" cy="5245651"/>
          </a:xfrm>
          <a:prstGeom prst="rect">
            <a:avLst/>
          </a:prstGeom>
        </p:spPr>
      </p:pic>
      <p:sp>
        <p:nvSpPr>
          <p:cNvPr id="25" name="テキスト ボックス 24">
            <a:extLst>
              <a:ext uri="{FF2B5EF4-FFF2-40B4-BE49-F238E27FC236}">
                <a16:creationId xmlns:a16="http://schemas.microsoft.com/office/drawing/2014/main" id="{DA3A91D9-4440-804E-6D0A-DD3063708BB2}"/>
              </a:ext>
            </a:extLst>
          </p:cNvPr>
          <p:cNvSpPr txBox="1"/>
          <p:nvPr/>
        </p:nvSpPr>
        <p:spPr>
          <a:xfrm>
            <a:off x="7943780" y="2236065"/>
            <a:ext cx="1047397" cy="329770"/>
          </a:xfrm>
          <a:prstGeom prst="rect">
            <a:avLst/>
          </a:prstGeom>
          <a:noFill/>
        </p:spPr>
        <p:txBody>
          <a:bodyPr wrap="square" rtlCol="0">
            <a:spAutoFit/>
          </a:bodyPr>
          <a:lstStyle/>
          <a:p>
            <a:pPr defTabSz="1007943"/>
            <a:r>
              <a:rPr lang="en-US" altLang="ja-JP" sz="1543" dirty="0">
                <a:solidFill>
                  <a:srgbClr val="FF0000"/>
                </a:solidFill>
                <a:latin typeface="メイリオ" panose="020B0604030504040204" pitchFamily="50" charset="-128"/>
                <a:ea typeface="メイリオ" panose="020B0604030504040204" pitchFamily="50" charset="-128"/>
              </a:rPr>
              <a:t>12</a:t>
            </a:r>
            <a:r>
              <a:rPr lang="ja-JP" altLang="en-US" sz="1543" dirty="0">
                <a:solidFill>
                  <a:srgbClr val="FF0000"/>
                </a:solidFill>
                <a:latin typeface="メイリオ" panose="020B0604030504040204" pitchFamily="50" charset="-128"/>
                <a:ea typeface="メイリオ" panose="020B0604030504040204" pitchFamily="50" charset="-128"/>
              </a:rPr>
              <a:t>万年前</a:t>
            </a:r>
          </a:p>
        </p:txBody>
      </p:sp>
      <p:sp>
        <p:nvSpPr>
          <p:cNvPr id="26" name="テキスト ボックス 25">
            <a:extLst>
              <a:ext uri="{FF2B5EF4-FFF2-40B4-BE49-F238E27FC236}">
                <a16:creationId xmlns:a16="http://schemas.microsoft.com/office/drawing/2014/main" id="{88CCF37A-D024-441D-8EE6-E2AE5E3D38AE}"/>
              </a:ext>
            </a:extLst>
          </p:cNvPr>
          <p:cNvSpPr txBox="1"/>
          <p:nvPr/>
        </p:nvSpPr>
        <p:spPr>
          <a:xfrm>
            <a:off x="8876028" y="6474316"/>
            <a:ext cx="1047397" cy="329770"/>
          </a:xfrm>
          <a:prstGeom prst="rect">
            <a:avLst/>
          </a:prstGeom>
          <a:noFill/>
        </p:spPr>
        <p:txBody>
          <a:bodyPr wrap="square" rtlCol="0">
            <a:spAutoFit/>
          </a:bodyPr>
          <a:lstStyle/>
          <a:p>
            <a:pPr defTabSz="1007943"/>
            <a:r>
              <a:rPr lang="en-US" altLang="ja-JP" sz="1543" dirty="0">
                <a:solidFill>
                  <a:srgbClr val="FF0000"/>
                </a:solidFill>
                <a:latin typeface="メイリオ" panose="020B0604030504040204" pitchFamily="50" charset="-128"/>
                <a:ea typeface="メイリオ" panose="020B0604030504040204" pitchFamily="50" charset="-128"/>
              </a:rPr>
              <a:t>2</a:t>
            </a:r>
            <a:r>
              <a:rPr lang="ja-JP" altLang="en-US" sz="1543" dirty="0">
                <a:solidFill>
                  <a:srgbClr val="FF0000"/>
                </a:solidFill>
                <a:latin typeface="メイリオ" panose="020B0604030504040204" pitchFamily="50" charset="-128"/>
                <a:ea typeface="メイリオ" panose="020B0604030504040204" pitchFamily="50" charset="-128"/>
              </a:rPr>
              <a:t>万年前</a:t>
            </a:r>
          </a:p>
        </p:txBody>
      </p:sp>
      <p:cxnSp>
        <p:nvCxnSpPr>
          <p:cNvPr id="28" name="直線矢印コネクタ 27">
            <a:extLst>
              <a:ext uri="{FF2B5EF4-FFF2-40B4-BE49-F238E27FC236}">
                <a16:creationId xmlns:a16="http://schemas.microsoft.com/office/drawing/2014/main" id="{CA5FFB52-CB76-BB8A-CB4A-677AE6A9533E}"/>
              </a:ext>
            </a:extLst>
          </p:cNvPr>
          <p:cNvCxnSpPr>
            <a:cxnSpLocks/>
          </p:cNvCxnSpPr>
          <p:nvPr/>
        </p:nvCxnSpPr>
        <p:spPr>
          <a:xfrm flipV="1">
            <a:off x="6255318" y="2296389"/>
            <a:ext cx="1817276" cy="205892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9" name="直線矢印コネクタ 28">
            <a:extLst>
              <a:ext uri="{FF2B5EF4-FFF2-40B4-BE49-F238E27FC236}">
                <a16:creationId xmlns:a16="http://schemas.microsoft.com/office/drawing/2014/main" id="{2AD48D18-832C-CB34-7774-0358A630B658}"/>
              </a:ext>
            </a:extLst>
          </p:cNvPr>
          <p:cNvCxnSpPr>
            <a:cxnSpLocks/>
          </p:cNvCxnSpPr>
          <p:nvPr/>
        </p:nvCxnSpPr>
        <p:spPr>
          <a:xfrm>
            <a:off x="6242175" y="7149217"/>
            <a:ext cx="1828933" cy="18696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31" name="テキスト ボックス 30">
            <a:extLst>
              <a:ext uri="{FF2B5EF4-FFF2-40B4-BE49-F238E27FC236}">
                <a16:creationId xmlns:a16="http://schemas.microsoft.com/office/drawing/2014/main" id="{A49416DA-CF3B-CC6F-61F8-C0798EA32138}"/>
              </a:ext>
            </a:extLst>
          </p:cNvPr>
          <p:cNvSpPr txBox="1"/>
          <p:nvPr/>
        </p:nvSpPr>
        <p:spPr>
          <a:xfrm>
            <a:off x="9536320" y="2221888"/>
            <a:ext cx="3767422" cy="2535053"/>
          </a:xfrm>
          <a:prstGeom prst="rect">
            <a:avLst/>
          </a:prstGeom>
          <a:noFill/>
          <a:effectLst>
            <a:outerShdw blurRad="50800" dist="38100" dir="2700000" algn="tl" rotWithShape="0">
              <a:prstClr val="black">
                <a:alpha val="69000"/>
              </a:prstClr>
            </a:outerShdw>
          </a:effectLst>
        </p:spPr>
        <p:txBody>
          <a:bodyPr wrap="square" rtlCol="0">
            <a:spAutoFit/>
          </a:bodyPr>
          <a:lstStyle/>
          <a:p>
            <a:pPr defTabSz="1007943"/>
            <a:r>
              <a:rPr lang="ja-JP" altLang="en-US" sz="1984" dirty="0">
                <a:solidFill>
                  <a:srgbClr val="FFFF00"/>
                </a:solidFill>
                <a:effectLst>
                  <a:outerShdw blurRad="50800" dist="38100" dir="2700000" algn="tl" rotWithShape="0">
                    <a:prstClr val="white">
                      <a:alpha val="40000"/>
                    </a:prstClr>
                  </a:outerShdw>
                </a:effectLst>
                <a:latin typeface="メイリオ" panose="020B0604030504040204" pitchFamily="50" charset="-128"/>
                <a:ea typeface="メイリオ" panose="020B0604030504040204" pitchFamily="50" charset="-128"/>
              </a:rPr>
              <a:t>○約</a:t>
            </a:r>
            <a:r>
              <a:rPr lang="en-US" altLang="ja-JP" sz="1984" dirty="0">
                <a:solidFill>
                  <a:srgbClr val="FFFF00"/>
                </a:solidFill>
                <a:effectLst>
                  <a:outerShdw blurRad="50800" dist="38100" dir="2700000" algn="tl" rotWithShape="0">
                    <a:prstClr val="white">
                      <a:alpha val="40000"/>
                    </a:prstClr>
                  </a:outerShdw>
                </a:effectLst>
                <a:latin typeface="メイリオ" panose="020B0604030504040204" pitchFamily="50" charset="-128"/>
                <a:ea typeface="メイリオ" panose="020B0604030504040204" pitchFamily="50" charset="-128"/>
              </a:rPr>
              <a:t>12</a:t>
            </a:r>
            <a:r>
              <a:rPr lang="ja-JP" altLang="en-US" sz="1984" dirty="0">
                <a:solidFill>
                  <a:srgbClr val="FFFF00"/>
                </a:solidFill>
                <a:effectLst>
                  <a:outerShdw blurRad="50800" dist="38100" dir="2700000" algn="tl" rotWithShape="0">
                    <a:prstClr val="white">
                      <a:alpha val="40000"/>
                    </a:prstClr>
                  </a:outerShdw>
                </a:effectLst>
                <a:latin typeface="メイリオ" panose="020B0604030504040204" pitchFamily="50" charset="-128"/>
                <a:ea typeface="メイリオ" panose="020B0604030504040204" pitchFamily="50" charset="-128"/>
              </a:rPr>
              <a:t>万年前の間氷期の後、</a:t>
            </a:r>
            <a:endParaRPr lang="en-US" altLang="ja-JP" sz="1984" dirty="0">
              <a:solidFill>
                <a:srgbClr val="FFFF00"/>
              </a:solidFill>
              <a:effectLst>
                <a:outerShdw blurRad="50800" dist="38100" dir="2700000" algn="tl" rotWithShape="0">
                  <a:prstClr val="white">
                    <a:alpha val="40000"/>
                  </a:prstClr>
                </a:outerShdw>
              </a:effectLst>
              <a:latin typeface="メイリオ" panose="020B0604030504040204" pitchFamily="50" charset="-128"/>
              <a:ea typeface="メイリオ" panose="020B0604030504040204" pitchFamily="50" charset="-128"/>
            </a:endParaRPr>
          </a:p>
          <a:p>
            <a:pPr defTabSz="1007943"/>
            <a:r>
              <a:rPr lang="ja-JP" altLang="en-US" sz="1984" dirty="0">
                <a:solidFill>
                  <a:srgbClr val="FFFF00"/>
                </a:solidFill>
                <a:effectLst>
                  <a:outerShdw blurRad="50800" dist="38100" dir="2700000" algn="tl" rotWithShape="0">
                    <a:prstClr val="white">
                      <a:alpha val="40000"/>
                    </a:prstClr>
                  </a:outerShdw>
                </a:effectLst>
                <a:latin typeface="メイリオ" panose="020B0604030504040204" pitchFamily="50" charset="-128"/>
                <a:ea typeface="メイリオ" panose="020B0604030504040204" pitchFamily="50" charset="-128"/>
              </a:rPr>
              <a:t>　氷期に入る</a:t>
            </a:r>
            <a:endParaRPr lang="en-US" altLang="ja-JP" sz="1984" dirty="0">
              <a:solidFill>
                <a:srgbClr val="FFFF00"/>
              </a:solidFill>
              <a:effectLst>
                <a:outerShdw blurRad="50800" dist="38100" dir="2700000" algn="tl" rotWithShape="0">
                  <a:prstClr val="white">
                    <a:alpha val="40000"/>
                  </a:prstClr>
                </a:outerShdw>
              </a:effectLst>
              <a:latin typeface="メイリオ" panose="020B0604030504040204" pitchFamily="50" charset="-128"/>
              <a:ea typeface="メイリオ" panose="020B0604030504040204" pitchFamily="50" charset="-128"/>
            </a:endParaRPr>
          </a:p>
          <a:p>
            <a:pPr defTabSz="1007943"/>
            <a:r>
              <a:rPr lang="ja-JP" altLang="en-US" sz="1984" dirty="0">
                <a:solidFill>
                  <a:srgbClr val="FFFF00"/>
                </a:solidFill>
                <a:effectLst>
                  <a:outerShdw blurRad="50800" dist="38100" dir="2700000" algn="tl" rotWithShape="0">
                    <a:prstClr val="white">
                      <a:alpha val="40000"/>
                    </a:prstClr>
                  </a:outerShdw>
                </a:effectLst>
                <a:latin typeface="メイリオ" panose="020B0604030504040204" pitchFamily="50" charset="-128"/>
                <a:ea typeface="メイリオ" panose="020B0604030504040204" pitchFamily="50" charset="-128"/>
              </a:rPr>
              <a:t>○約</a:t>
            </a:r>
            <a:r>
              <a:rPr lang="en-US" altLang="ja-JP" sz="1984" dirty="0">
                <a:solidFill>
                  <a:srgbClr val="FFFF00"/>
                </a:solidFill>
                <a:effectLst>
                  <a:outerShdw blurRad="50800" dist="38100" dir="2700000" algn="tl" rotWithShape="0">
                    <a:prstClr val="white">
                      <a:alpha val="40000"/>
                    </a:prstClr>
                  </a:outerShdw>
                </a:effectLst>
                <a:latin typeface="メイリオ" panose="020B0604030504040204" pitchFamily="50" charset="-128"/>
                <a:ea typeface="メイリオ" panose="020B0604030504040204" pitchFamily="50" charset="-128"/>
              </a:rPr>
              <a:t>2</a:t>
            </a:r>
            <a:r>
              <a:rPr lang="ja-JP" altLang="en-US" sz="1984" dirty="0">
                <a:solidFill>
                  <a:srgbClr val="FFFF00"/>
                </a:solidFill>
                <a:effectLst>
                  <a:outerShdw blurRad="50800" dist="38100" dir="2700000" algn="tl" rotWithShape="0">
                    <a:prstClr val="white">
                      <a:alpha val="40000"/>
                    </a:prstClr>
                  </a:outerShdw>
                </a:effectLst>
                <a:latin typeface="メイリオ" panose="020B0604030504040204" pitchFamily="50" charset="-128"/>
                <a:ea typeface="メイリオ" panose="020B0604030504040204" pitchFamily="50" charset="-128"/>
              </a:rPr>
              <a:t>万年前が最寒冷期で、</a:t>
            </a:r>
            <a:endParaRPr lang="en-US" altLang="ja-JP" sz="1984" dirty="0">
              <a:solidFill>
                <a:srgbClr val="FFFF00"/>
              </a:solidFill>
              <a:effectLst>
                <a:outerShdw blurRad="50800" dist="38100" dir="2700000" algn="tl" rotWithShape="0">
                  <a:prstClr val="white">
                    <a:alpha val="40000"/>
                  </a:prstClr>
                </a:outerShdw>
              </a:effectLst>
              <a:latin typeface="メイリオ" panose="020B0604030504040204" pitchFamily="50" charset="-128"/>
              <a:ea typeface="メイリオ" panose="020B0604030504040204" pitchFamily="50" charset="-128"/>
            </a:endParaRPr>
          </a:p>
          <a:p>
            <a:pPr defTabSz="1007943"/>
            <a:r>
              <a:rPr lang="ja-JP" altLang="en-US" sz="1984" dirty="0">
                <a:solidFill>
                  <a:srgbClr val="FFFF00"/>
                </a:solidFill>
                <a:effectLst>
                  <a:outerShdw blurRad="50800" dist="38100" dir="2700000" algn="tl" rotWithShape="0">
                    <a:prstClr val="white">
                      <a:alpha val="40000"/>
                    </a:prstClr>
                  </a:outerShdw>
                </a:effectLst>
                <a:latin typeface="メイリオ" panose="020B0604030504040204" pitchFamily="50" charset="-128"/>
                <a:ea typeface="メイリオ" panose="020B0604030504040204" pitchFamily="50" charset="-128"/>
              </a:rPr>
              <a:t>　</a:t>
            </a:r>
            <a:r>
              <a:rPr lang="en-US" altLang="ja-JP" sz="1984" dirty="0">
                <a:solidFill>
                  <a:srgbClr val="FFFF00"/>
                </a:solidFill>
                <a:effectLst>
                  <a:outerShdw blurRad="50800" dist="38100" dir="2700000" algn="tl" rotWithShape="0">
                    <a:prstClr val="white">
                      <a:alpha val="40000"/>
                    </a:prstClr>
                  </a:outerShdw>
                </a:effectLst>
                <a:latin typeface="メイリオ" panose="020B0604030504040204" pitchFamily="50" charset="-128"/>
                <a:ea typeface="メイリオ" panose="020B0604030504040204" pitchFamily="50" charset="-128"/>
              </a:rPr>
              <a:t>1</a:t>
            </a:r>
            <a:r>
              <a:rPr lang="ja-JP" altLang="en-US" sz="1984" dirty="0">
                <a:solidFill>
                  <a:srgbClr val="FFFF00"/>
                </a:solidFill>
                <a:effectLst>
                  <a:outerShdw blurRad="50800" dist="38100" dir="2700000" algn="tl" rotWithShape="0">
                    <a:prstClr val="white">
                      <a:alpha val="40000"/>
                    </a:prstClr>
                  </a:outerShdw>
                </a:effectLst>
                <a:latin typeface="メイリオ" panose="020B0604030504040204" pitchFamily="50" charset="-128"/>
                <a:ea typeface="メイリオ" panose="020B0604030504040204" pitchFamily="50" charset="-128"/>
              </a:rPr>
              <a:t>万年前以降、急激な温暖化</a:t>
            </a:r>
            <a:endParaRPr lang="en-US" altLang="ja-JP" sz="1984" dirty="0">
              <a:solidFill>
                <a:srgbClr val="FFFF00"/>
              </a:solidFill>
              <a:effectLst>
                <a:outerShdw blurRad="50800" dist="38100" dir="2700000" algn="tl" rotWithShape="0">
                  <a:prstClr val="white">
                    <a:alpha val="40000"/>
                  </a:prstClr>
                </a:outerShdw>
              </a:effectLst>
              <a:latin typeface="メイリオ" panose="020B0604030504040204" pitchFamily="50" charset="-128"/>
              <a:ea typeface="メイリオ" panose="020B0604030504040204" pitchFamily="50" charset="-128"/>
            </a:endParaRPr>
          </a:p>
          <a:p>
            <a:pPr defTabSz="1007943"/>
            <a:r>
              <a:rPr lang="ja-JP" altLang="en-US" sz="1984" dirty="0">
                <a:solidFill>
                  <a:srgbClr val="FFFF00"/>
                </a:solidFill>
                <a:effectLst>
                  <a:outerShdw blurRad="50800" dist="38100" dir="2700000" algn="tl" rotWithShape="0">
                    <a:prstClr val="white">
                      <a:alpha val="40000"/>
                    </a:prstClr>
                  </a:outerShdw>
                </a:effectLst>
                <a:latin typeface="メイリオ" panose="020B0604030504040204" pitchFamily="50" charset="-128"/>
                <a:ea typeface="メイリオ" panose="020B0604030504040204" pitchFamily="50" charset="-128"/>
              </a:rPr>
              <a:t>○間氷期に海水準は高く、</a:t>
            </a:r>
            <a:endParaRPr lang="en-US" altLang="ja-JP" sz="1984" dirty="0">
              <a:solidFill>
                <a:srgbClr val="FFFF00"/>
              </a:solidFill>
              <a:effectLst>
                <a:outerShdw blurRad="50800" dist="38100" dir="2700000" algn="tl" rotWithShape="0">
                  <a:prstClr val="white">
                    <a:alpha val="40000"/>
                  </a:prstClr>
                </a:outerShdw>
              </a:effectLst>
              <a:latin typeface="メイリオ" panose="020B0604030504040204" pitchFamily="50" charset="-128"/>
              <a:ea typeface="メイリオ" panose="020B0604030504040204" pitchFamily="50" charset="-128"/>
            </a:endParaRPr>
          </a:p>
          <a:p>
            <a:pPr defTabSz="1007943"/>
            <a:r>
              <a:rPr lang="ja-JP" altLang="en-US" sz="1984" dirty="0">
                <a:solidFill>
                  <a:srgbClr val="FFFF00"/>
                </a:solidFill>
                <a:effectLst>
                  <a:outerShdw blurRad="50800" dist="38100" dir="2700000" algn="tl" rotWithShape="0">
                    <a:prstClr val="white">
                      <a:alpha val="40000"/>
                    </a:prstClr>
                  </a:outerShdw>
                </a:effectLst>
                <a:latin typeface="メイリオ" panose="020B0604030504040204" pitchFamily="50" charset="-128"/>
                <a:ea typeface="メイリオ" panose="020B0604030504040204" pitchFamily="50" charset="-128"/>
              </a:rPr>
              <a:t>　氷期に海水準は低かった</a:t>
            </a:r>
            <a:endParaRPr lang="en-US" altLang="ja-JP" sz="1984" dirty="0">
              <a:solidFill>
                <a:srgbClr val="FFFF00"/>
              </a:solidFill>
              <a:effectLst>
                <a:outerShdw blurRad="50800" dist="38100" dir="2700000" algn="tl" rotWithShape="0">
                  <a:prstClr val="white">
                    <a:alpha val="40000"/>
                  </a:prstClr>
                </a:outerShdw>
              </a:effectLst>
              <a:latin typeface="メイリオ" panose="020B0604030504040204" pitchFamily="50" charset="-128"/>
              <a:ea typeface="メイリオ" panose="020B0604030504040204" pitchFamily="50" charset="-128"/>
            </a:endParaRPr>
          </a:p>
          <a:p>
            <a:pPr defTabSz="1007943"/>
            <a:r>
              <a:rPr lang="ja-JP" altLang="en-US" sz="1984" dirty="0">
                <a:solidFill>
                  <a:srgbClr val="FFFF00"/>
                </a:solidFill>
                <a:effectLst>
                  <a:outerShdw blurRad="50800" dist="38100" dir="2700000" algn="tl" rotWithShape="0">
                    <a:prstClr val="white">
                      <a:alpha val="40000"/>
                    </a:prstClr>
                  </a:outerShdw>
                </a:effectLst>
                <a:latin typeface="メイリオ" panose="020B0604030504040204" pitchFamily="50" charset="-128"/>
                <a:ea typeface="メイリオ" panose="020B0604030504040204" pitchFamily="50" charset="-128"/>
              </a:rPr>
              <a:t>⇒侵食基準面の変化が地形の</a:t>
            </a:r>
            <a:endParaRPr lang="en-US" altLang="ja-JP" sz="1984" dirty="0">
              <a:solidFill>
                <a:srgbClr val="FFFF00"/>
              </a:solidFill>
              <a:effectLst>
                <a:outerShdw blurRad="50800" dist="38100" dir="2700000" algn="tl" rotWithShape="0">
                  <a:prstClr val="white">
                    <a:alpha val="40000"/>
                  </a:prstClr>
                </a:outerShdw>
              </a:effectLst>
              <a:latin typeface="メイリオ" panose="020B0604030504040204" pitchFamily="50" charset="-128"/>
              <a:ea typeface="メイリオ" panose="020B0604030504040204" pitchFamily="50" charset="-128"/>
            </a:endParaRPr>
          </a:p>
          <a:p>
            <a:pPr defTabSz="1007943"/>
            <a:r>
              <a:rPr lang="ja-JP" altLang="en-US" sz="1984" dirty="0">
                <a:solidFill>
                  <a:srgbClr val="FFFF00"/>
                </a:solidFill>
                <a:effectLst>
                  <a:outerShdw blurRad="50800" dist="38100" dir="2700000" algn="tl" rotWithShape="0">
                    <a:prstClr val="white">
                      <a:alpha val="40000"/>
                    </a:prstClr>
                  </a:outerShdw>
                </a:effectLst>
                <a:latin typeface="メイリオ" panose="020B0604030504040204" pitchFamily="50" charset="-128"/>
                <a:ea typeface="メイリオ" panose="020B0604030504040204" pitchFamily="50" charset="-128"/>
              </a:rPr>
              <a:t>　形成の原動力となった</a:t>
            </a:r>
          </a:p>
        </p:txBody>
      </p:sp>
      <p:sp>
        <p:nvSpPr>
          <p:cNvPr id="2" name="テキスト ボックス 1">
            <a:extLst>
              <a:ext uri="{FF2B5EF4-FFF2-40B4-BE49-F238E27FC236}">
                <a16:creationId xmlns:a16="http://schemas.microsoft.com/office/drawing/2014/main" id="{FB2EDAB3-59DA-2046-6BED-1B46DD1AE5EF}"/>
              </a:ext>
            </a:extLst>
          </p:cNvPr>
          <p:cNvSpPr txBox="1"/>
          <p:nvPr/>
        </p:nvSpPr>
        <p:spPr>
          <a:xfrm>
            <a:off x="3148926" y="749277"/>
            <a:ext cx="1788458" cy="295915"/>
          </a:xfrm>
          <a:prstGeom prst="rect">
            <a:avLst/>
          </a:prstGeom>
          <a:noFill/>
        </p:spPr>
        <p:txBody>
          <a:bodyPr wrap="square" rtlCol="0">
            <a:spAutoFit/>
          </a:bodyPr>
          <a:lstStyle/>
          <a:p>
            <a:pPr defTabSz="1007943"/>
            <a:r>
              <a:rPr lang="ja-JP" altLang="en-US" sz="1323" dirty="0">
                <a:solidFill>
                  <a:prstClr val="black"/>
                </a:solidFill>
                <a:latin typeface="メイリオ" panose="020B0604030504040204" pitchFamily="50" charset="-128"/>
                <a:ea typeface="メイリオ" panose="020B0604030504040204" pitchFamily="50" charset="-128"/>
              </a:rPr>
              <a:t>第三紀　⇔　第四紀</a:t>
            </a:r>
          </a:p>
        </p:txBody>
      </p:sp>
      <p:sp>
        <p:nvSpPr>
          <p:cNvPr id="5" name="テキスト ボックス 4">
            <a:extLst>
              <a:ext uri="{FF2B5EF4-FFF2-40B4-BE49-F238E27FC236}">
                <a16:creationId xmlns:a16="http://schemas.microsoft.com/office/drawing/2014/main" id="{97EC55D0-9BAA-48ED-1041-85B18B59A514}"/>
              </a:ext>
            </a:extLst>
          </p:cNvPr>
          <p:cNvSpPr txBox="1"/>
          <p:nvPr/>
        </p:nvSpPr>
        <p:spPr>
          <a:xfrm>
            <a:off x="890702" y="752252"/>
            <a:ext cx="1445036" cy="295915"/>
          </a:xfrm>
          <a:prstGeom prst="rect">
            <a:avLst/>
          </a:prstGeom>
          <a:noFill/>
        </p:spPr>
        <p:txBody>
          <a:bodyPr wrap="square" rtlCol="0">
            <a:spAutoFit/>
          </a:bodyPr>
          <a:lstStyle/>
          <a:p>
            <a:pPr defTabSz="1007943"/>
            <a:r>
              <a:rPr lang="en-US" altLang="ja-JP" sz="1323" dirty="0">
                <a:solidFill>
                  <a:prstClr val="black"/>
                </a:solidFill>
                <a:latin typeface="メイリオ" panose="020B0604030504040204" pitchFamily="50" charset="-128"/>
                <a:ea typeface="メイリオ" panose="020B0604030504040204" pitchFamily="50" charset="-128"/>
              </a:rPr>
              <a:t>500</a:t>
            </a:r>
            <a:r>
              <a:rPr lang="ja-JP" altLang="en-US" sz="1323" dirty="0">
                <a:solidFill>
                  <a:prstClr val="black"/>
                </a:solidFill>
                <a:latin typeface="メイリオ" panose="020B0604030504040204" pitchFamily="50" charset="-128"/>
                <a:ea typeface="メイリオ" panose="020B0604030504040204" pitchFamily="50" charset="-128"/>
              </a:rPr>
              <a:t>万年前</a:t>
            </a:r>
          </a:p>
        </p:txBody>
      </p:sp>
      <p:sp>
        <p:nvSpPr>
          <p:cNvPr id="11" name="テキスト ボックス 10">
            <a:extLst>
              <a:ext uri="{FF2B5EF4-FFF2-40B4-BE49-F238E27FC236}">
                <a16:creationId xmlns:a16="http://schemas.microsoft.com/office/drawing/2014/main" id="{C4346AB6-995B-AB66-4DD3-D0B3579FC7F3}"/>
              </a:ext>
            </a:extLst>
          </p:cNvPr>
          <p:cNvSpPr txBox="1"/>
          <p:nvPr/>
        </p:nvSpPr>
        <p:spPr>
          <a:xfrm>
            <a:off x="8551437" y="3689883"/>
            <a:ext cx="600343" cy="295915"/>
          </a:xfrm>
          <a:prstGeom prst="rect">
            <a:avLst/>
          </a:prstGeom>
          <a:noFill/>
        </p:spPr>
        <p:txBody>
          <a:bodyPr wrap="square" rtlCol="0">
            <a:spAutoFit/>
          </a:bodyPr>
          <a:lstStyle/>
          <a:p>
            <a:pPr defTabSz="1007943"/>
            <a:r>
              <a:rPr lang="ja-JP" altLang="en-US" sz="1323" b="1" dirty="0">
                <a:solidFill>
                  <a:srgbClr val="5B9BD5">
                    <a:lumMod val="75000"/>
                  </a:srgbClr>
                </a:solidFill>
                <a:latin typeface="メイリオ" panose="020B0604030504040204" pitchFamily="50" charset="-128"/>
                <a:ea typeface="メイリオ" panose="020B0604030504040204" pitchFamily="50" charset="-128"/>
              </a:rPr>
              <a:t>氷期</a:t>
            </a:r>
          </a:p>
        </p:txBody>
      </p:sp>
      <p:sp>
        <p:nvSpPr>
          <p:cNvPr id="13" name="テキスト ボックス 12">
            <a:extLst>
              <a:ext uri="{FF2B5EF4-FFF2-40B4-BE49-F238E27FC236}">
                <a16:creationId xmlns:a16="http://schemas.microsoft.com/office/drawing/2014/main" id="{FF17C78B-D4A0-B24C-93AB-F89DFBA9031E}"/>
              </a:ext>
            </a:extLst>
          </p:cNvPr>
          <p:cNvSpPr txBox="1"/>
          <p:nvPr/>
        </p:nvSpPr>
        <p:spPr>
          <a:xfrm>
            <a:off x="7994797" y="2493127"/>
            <a:ext cx="767480" cy="295915"/>
          </a:xfrm>
          <a:prstGeom prst="rect">
            <a:avLst/>
          </a:prstGeom>
          <a:noFill/>
        </p:spPr>
        <p:txBody>
          <a:bodyPr wrap="square" rtlCol="0">
            <a:spAutoFit/>
          </a:bodyPr>
          <a:lstStyle/>
          <a:p>
            <a:pPr defTabSz="1007943"/>
            <a:r>
              <a:rPr lang="ja-JP" altLang="en-US" sz="1323" b="1" dirty="0">
                <a:solidFill>
                  <a:srgbClr val="FFC000"/>
                </a:solidFill>
                <a:latin typeface="メイリオ" panose="020B0604030504040204" pitchFamily="50" charset="-128"/>
                <a:ea typeface="メイリオ" panose="020B0604030504040204" pitchFamily="50" charset="-128"/>
              </a:rPr>
              <a:t>間氷期</a:t>
            </a:r>
          </a:p>
        </p:txBody>
      </p:sp>
      <p:sp>
        <p:nvSpPr>
          <p:cNvPr id="21" name="テキスト ボックス 20">
            <a:extLst>
              <a:ext uri="{FF2B5EF4-FFF2-40B4-BE49-F238E27FC236}">
                <a16:creationId xmlns:a16="http://schemas.microsoft.com/office/drawing/2014/main" id="{942BB83D-EE6F-7DC5-3B25-06749F085F4B}"/>
              </a:ext>
            </a:extLst>
          </p:cNvPr>
          <p:cNvSpPr txBox="1"/>
          <p:nvPr/>
        </p:nvSpPr>
        <p:spPr>
          <a:xfrm>
            <a:off x="8840704" y="2710179"/>
            <a:ext cx="767480" cy="295915"/>
          </a:xfrm>
          <a:prstGeom prst="rect">
            <a:avLst/>
          </a:prstGeom>
          <a:noFill/>
        </p:spPr>
        <p:txBody>
          <a:bodyPr wrap="square" rtlCol="0">
            <a:spAutoFit/>
          </a:bodyPr>
          <a:lstStyle/>
          <a:p>
            <a:pPr defTabSz="1007943"/>
            <a:r>
              <a:rPr lang="ja-JP" altLang="en-US" sz="1323" b="1" dirty="0">
                <a:solidFill>
                  <a:srgbClr val="FFC000"/>
                </a:solidFill>
                <a:latin typeface="メイリオ" panose="020B0604030504040204" pitchFamily="50" charset="-128"/>
                <a:ea typeface="メイリオ" panose="020B0604030504040204" pitchFamily="50" charset="-128"/>
              </a:rPr>
              <a:t>間氷期</a:t>
            </a:r>
          </a:p>
        </p:txBody>
      </p:sp>
      <p:pic>
        <p:nvPicPr>
          <p:cNvPr id="23" name="図 22">
            <a:extLst>
              <a:ext uri="{FF2B5EF4-FFF2-40B4-BE49-F238E27FC236}">
                <a16:creationId xmlns:a16="http://schemas.microsoft.com/office/drawing/2014/main" id="{6388B157-434E-6E36-7A20-A53B04449D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9075" y="2478041"/>
            <a:ext cx="1686772" cy="670418"/>
          </a:xfrm>
          <a:prstGeom prst="rect">
            <a:avLst/>
          </a:prstGeom>
        </p:spPr>
      </p:pic>
      <p:sp>
        <p:nvSpPr>
          <p:cNvPr id="27" name="テキスト ボックス 26">
            <a:extLst>
              <a:ext uri="{FF2B5EF4-FFF2-40B4-BE49-F238E27FC236}">
                <a16:creationId xmlns:a16="http://schemas.microsoft.com/office/drawing/2014/main" id="{09C69A14-6F74-515C-2B99-13BAB084B76A}"/>
              </a:ext>
            </a:extLst>
          </p:cNvPr>
          <p:cNvSpPr txBox="1"/>
          <p:nvPr/>
        </p:nvSpPr>
        <p:spPr>
          <a:xfrm>
            <a:off x="4366916" y="3105862"/>
            <a:ext cx="907456" cy="228076"/>
          </a:xfrm>
          <a:prstGeom prst="rect">
            <a:avLst/>
          </a:prstGeom>
          <a:noFill/>
        </p:spPr>
        <p:txBody>
          <a:bodyPr wrap="square" rtlCol="0">
            <a:spAutoFit/>
          </a:bodyPr>
          <a:lstStyle/>
          <a:p>
            <a:pPr defTabSz="1007943"/>
            <a:r>
              <a:rPr lang="en-US" altLang="ja-JP" sz="882" dirty="0">
                <a:solidFill>
                  <a:prstClr val="black"/>
                </a:solidFill>
                <a:latin typeface="メイリオ" panose="020B0604030504040204" pitchFamily="50" charset="-128"/>
                <a:ea typeface="メイリオ" panose="020B0604030504040204" pitchFamily="50" charset="-128"/>
              </a:rPr>
              <a:t>(</a:t>
            </a:r>
            <a:r>
              <a:rPr lang="ja-JP" altLang="en-US" sz="882" dirty="0">
                <a:solidFill>
                  <a:prstClr val="black"/>
                </a:solidFill>
                <a:latin typeface="メイリオ" panose="020B0604030504040204" pitchFamily="50" charset="-128"/>
                <a:ea typeface="メイリオ" panose="020B0604030504040204" pitchFamily="50" charset="-128"/>
              </a:rPr>
              <a:t>海上保安庁</a:t>
            </a:r>
            <a:r>
              <a:rPr lang="en-US" altLang="ja-JP" sz="882" dirty="0">
                <a:solidFill>
                  <a:prstClr val="black"/>
                </a:solidFill>
                <a:latin typeface="メイリオ" panose="020B0604030504040204" pitchFamily="50" charset="-128"/>
                <a:ea typeface="メイリオ" panose="020B0604030504040204" pitchFamily="50" charset="-128"/>
              </a:rPr>
              <a:t>)</a:t>
            </a:r>
            <a:endParaRPr lang="ja-JP" altLang="en-US" sz="882" dirty="0">
              <a:solidFill>
                <a:prstClr val="black"/>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67366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D6677BC-4AC7-AC22-282F-5C2097D107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979" y="85074"/>
            <a:ext cx="5654610" cy="7404482"/>
          </a:xfrm>
          <a:prstGeom prst="rect">
            <a:avLst/>
          </a:prstGeom>
        </p:spPr>
      </p:pic>
      <p:sp>
        <p:nvSpPr>
          <p:cNvPr id="4" name="テキスト ボックス 3">
            <a:extLst>
              <a:ext uri="{FF2B5EF4-FFF2-40B4-BE49-F238E27FC236}">
                <a16:creationId xmlns:a16="http://schemas.microsoft.com/office/drawing/2014/main" id="{3E6CB178-F0E7-1206-C00D-A384EE1151A1}"/>
              </a:ext>
            </a:extLst>
          </p:cNvPr>
          <p:cNvSpPr txBox="1"/>
          <p:nvPr/>
        </p:nvSpPr>
        <p:spPr>
          <a:xfrm>
            <a:off x="5793735" y="7213472"/>
            <a:ext cx="6989960" cy="261931"/>
          </a:xfrm>
          <a:prstGeom prst="rect">
            <a:avLst/>
          </a:prstGeom>
          <a:noFill/>
        </p:spPr>
        <p:txBody>
          <a:bodyPr wrap="square" rtlCol="0">
            <a:spAutoFit/>
          </a:bodyPr>
          <a:lstStyle/>
          <a:p>
            <a:pPr defTabSz="1007943"/>
            <a:r>
              <a:rPr lang="en-US" altLang="ja-JP" sz="1102" dirty="0">
                <a:solidFill>
                  <a:prstClr val="black"/>
                </a:solidFill>
                <a:latin typeface="メイリオ" panose="020B0604030504040204" pitchFamily="50" charset="-128"/>
                <a:ea typeface="メイリオ" panose="020B0604030504040204" pitchFamily="50" charset="-128"/>
              </a:rPr>
              <a:t>(</a:t>
            </a:r>
            <a:r>
              <a:rPr lang="ja-JP" altLang="en-US" sz="1102" dirty="0">
                <a:solidFill>
                  <a:prstClr val="black"/>
                </a:solidFill>
                <a:latin typeface="メイリオ" panose="020B0604030504040204" pitchFamily="50" charset="-128"/>
                <a:ea typeface="メイリオ" panose="020B0604030504040204" pitchFamily="50" charset="-128"/>
              </a:rPr>
              <a:t>左：葛飾区史：</a:t>
            </a:r>
            <a:r>
              <a:rPr lang="en-US" altLang="ja-JP" sz="1102" dirty="0">
                <a:solidFill>
                  <a:prstClr val="black"/>
                </a:solidFill>
                <a:latin typeface="メイリオ" panose="020B0604030504040204" pitchFamily="50" charset="-128"/>
                <a:ea typeface="メイリオ" panose="020B0604030504040204" pitchFamily="50" charset="-128"/>
              </a:rPr>
              <a:t>https://www.city.katsushika.lg.jp/history/history/index.html)</a:t>
            </a:r>
            <a:endParaRPr lang="ja-JP" altLang="en-US" sz="1102" dirty="0">
              <a:solidFill>
                <a:prstClr val="black"/>
              </a:solidFill>
              <a:latin typeface="メイリオ" panose="020B0604030504040204" pitchFamily="50" charset="-128"/>
              <a:ea typeface="メイリオ" panose="020B0604030504040204" pitchFamily="50" charset="-128"/>
            </a:endParaRPr>
          </a:p>
        </p:txBody>
      </p:sp>
      <p:sp>
        <p:nvSpPr>
          <p:cNvPr id="30" name="テキスト ボックス 29">
            <a:extLst>
              <a:ext uri="{FF2B5EF4-FFF2-40B4-BE49-F238E27FC236}">
                <a16:creationId xmlns:a16="http://schemas.microsoft.com/office/drawing/2014/main" id="{8DB0E456-2E79-68ED-BD18-57599FA91F91}"/>
              </a:ext>
            </a:extLst>
          </p:cNvPr>
          <p:cNvSpPr txBox="1"/>
          <p:nvPr/>
        </p:nvSpPr>
        <p:spPr>
          <a:xfrm>
            <a:off x="6030386" y="122707"/>
            <a:ext cx="7283583" cy="1652760"/>
          </a:xfrm>
          <a:prstGeom prst="rect">
            <a:avLst/>
          </a:prstGeom>
          <a:noFill/>
        </p:spPr>
        <p:txBody>
          <a:bodyPr wrap="square" rtlCol="0">
            <a:spAutoFit/>
          </a:bodyPr>
          <a:lstStyle/>
          <a:p>
            <a:pPr defTabSz="1007943"/>
            <a:r>
              <a:rPr lang="ja-JP" altLang="en-US" sz="3086" dirty="0">
                <a:solidFill>
                  <a:srgbClr val="0070C0"/>
                </a:solidFill>
                <a:latin typeface="メイリオ" panose="020B0604030504040204" pitchFamily="50" charset="-128"/>
                <a:ea typeface="メイリオ" panose="020B0604030504040204" pitchFamily="50" charset="-128"/>
              </a:rPr>
              <a:t>下総台地の誕生！ </a:t>
            </a:r>
            <a:r>
              <a:rPr lang="en-US" altLang="ja-JP" sz="3086" dirty="0">
                <a:solidFill>
                  <a:srgbClr val="0070C0"/>
                </a:solidFill>
                <a:latin typeface="メイリオ" panose="020B0604030504040204" pitchFamily="50" charset="-128"/>
                <a:ea typeface="メイリオ" panose="020B0604030504040204" pitchFamily="50" charset="-128"/>
              </a:rPr>
              <a:t>12</a:t>
            </a:r>
            <a:r>
              <a:rPr lang="ja-JP" altLang="en-US" sz="3086" dirty="0">
                <a:solidFill>
                  <a:srgbClr val="0070C0"/>
                </a:solidFill>
                <a:latin typeface="メイリオ" panose="020B0604030504040204" pitchFamily="50" charset="-128"/>
                <a:ea typeface="メイリオ" panose="020B0604030504040204" pitchFamily="50" charset="-128"/>
              </a:rPr>
              <a:t>万年前の古東京湾</a:t>
            </a:r>
            <a:endParaRPr lang="en-US" altLang="ja-JP" sz="3086" dirty="0">
              <a:solidFill>
                <a:srgbClr val="0070C0"/>
              </a:solidFill>
              <a:latin typeface="メイリオ" panose="020B0604030504040204" pitchFamily="50" charset="-128"/>
              <a:ea typeface="メイリオ" panose="020B0604030504040204" pitchFamily="50" charset="-128"/>
            </a:endParaRPr>
          </a:p>
          <a:p>
            <a:pPr defTabSz="1007943"/>
            <a:r>
              <a:rPr lang="ja-JP" altLang="en-US" sz="1984" dirty="0">
                <a:solidFill>
                  <a:prstClr val="black"/>
                </a:solidFill>
                <a:latin typeface="メイリオ" panose="020B0604030504040204" pitchFamily="50" charset="-128"/>
                <a:ea typeface="メイリオ" panose="020B0604030504040204" pitchFamily="50" charset="-128"/>
              </a:rPr>
              <a:t>○下総台地の表層地質は新しい時代の砂層と泥層</a:t>
            </a:r>
            <a:endParaRPr lang="en-US" altLang="ja-JP" sz="1984" dirty="0">
              <a:solidFill>
                <a:prstClr val="black"/>
              </a:solidFill>
              <a:latin typeface="メイリオ" panose="020B0604030504040204" pitchFamily="50" charset="-128"/>
              <a:ea typeface="メイリオ" panose="020B0604030504040204" pitchFamily="50" charset="-128"/>
            </a:endParaRPr>
          </a:p>
          <a:p>
            <a:pPr defTabSz="1007943"/>
            <a:r>
              <a:rPr lang="ja-JP" altLang="en-US" sz="1984" dirty="0">
                <a:solidFill>
                  <a:prstClr val="black"/>
                </a:solidFill>
                <a:latin typeface="メイリオ" panose="020B0604030504040204" pitchFamily="50" charset="-128"/>
                <a:ea typeface="メイリオ" panose="020B0604030504040204" pitchFamily="50" charset="-128"/>
              </a:rPr>
              <a:t>○その砂層や泥層はおもに海に堆積したもの</a:t>
            </a:r>
            <a:endParaRPr lang="en-US" altLang="ja-JP" sz="1984" dirty="0">
              <a:solidFill>
                <a:prstClr val="black"/>
              </a:solidFill>
              <a:latin typeface="メイリオ" panose="020B0604030504040204" pitchFamily="50" charset="-128"/>
              <a:ea typeface="メイリオ" panose="020B0604030504040204" pitchFamily="50" charset="-128"/>
            </a:endParaRPr>
          </a:p>
          <a:p>
            <a:pPr defTabSz="1007943"/>
            <a:r>
              <a:rPr lang="ja-JP" altLang="en-US" sz="1984" dirty="0">
                <a:solidFill>
                  <a:prstClr val="black"/>
                </a:solidFill>
                <a:latin typeface="メイリオ" panose="020B0604030504040204" pitchFamily="50" charset="-128"/>
                <a:ea typeface="メイリオ" panose="020B0604030504040204" pitchFamily="50" charset="-128"/>
              </a:rPr>
              <a:t>⇒その海こそ！</a:t>
            </a:r>
            <a:r>
              <a:rPr lang="ja-JP" altLang="en-US" sz="3086" dirty="0">
                <a:solidFill>
                  <a:prstClr val="black"/>
                </a:solidFill>
                <a:latin typeface="メイリオ" panose="020B0604030504040204" pitchFamily="50" charset="-128"/>
                <a:ea typeface="メイリオ" panose="020B0604030504040204" pitchFamily="50" charset="-128"/>
              </a:rPr>
              <a:t>古東京湾</a:t>
            </a:r>
            <a:endParaRPr lang="en-US" altLang="ja-JP" sz="3086" dirty="0">
              <a:solidFill>
                <a:prstClr val="black"/>
              </a:solidFill>
              <a:latin typeface="メイリオ" panose="020B0604030504040204" pitchFamily="50" charset="-128"/>
              <a:ea typeface="メイリオ" panose="020B0604030504040204" pitchFamily="50" charset="-128"/>
            </a:endParaRPr>
          </a:p>
        </p:txBody>
      </p:sp>
      <p:pic>
        <p:nvPicPr>
          <p:cNvPr id="31" name="図 30">
            <a:extLst>
              <a:ext uri="{FF2B5EF4-FFF2-40B4-BE49-F238E27FC236}">
                <a16:creationId xmlns:a16="http://schemas.microsoft.com/office/drawing/2014/main" id="{7DD142F5-00F9-C617-B35C-B56F5F0E9C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9091" y="2542239"/>
            <a:ext cx="6932052" cy="4367193"/>
          </a:xfrm>
          <a:prstGeom prst="rect">
            <a:avLst/>
          </a:prstGeom>
        </p:spPr>
      </p:pic>
      <p:sp>
        <p:nvSpPr>
          <p:cNvPr id="32" name="テキスト ボックス 31">
            <a:extLst>
              <a:ext uri="{FF2B5EF4-FFF2-40B4-BE49-F238E27FC236}">
                <a16:creationId xmlns:a16="http://schemas.microsoft.com/office/drawing/2014/main" id="{7134AAC2-E4A1-E958-DDBD-09B314162988}"/>
              </a:ext>
            </a:extLst>
          </p:cNvPr>
          <p:cNvSpPr txBox="1"/>
          <p:nvPr/>
        </p:nvSpPr>
        <p:spPr>
          <a:xfrm>
            <a:off x="6065506" y="6963665"/>
            <a:ext cx="7410612" cy="261931"/>
          </a:xfrm>
          <a:prstGeom prst="rect">
            <a:avLst/>
          </a:prstGeom>
          <a:noFill/>
        </p:spPr>
        <p:txBody>
          <a:bodyPr wrap="square" rtlCol="0">
            <a:spAutoFit/>
          </a:bodyPr>
          <a:lstStyle/>
          <a:p>
            <a:pPr defTabSz="1007943"/>
            <a:r>
              <a:rPr lang="ja-JP" altLang="en-US" sz="1102" dirty="0">
                <a:solidFill>
                  <a:prstClr val="black"/>
                </a:solidFill>
                <a:latin typeface="メイリオ" panose="020B0604030504040204" pitchFamily="50" charset="-128"/>
                <a:ea typeface="メイリオ" panose="020B0604030504040204" pitchFamily="50" charset="-128"/>
              </a:rPr>
              <a:t>（上：横須賀市自然・人文博物館：</a:t>
            </a:r>
            <a:r>
              <a:rPr lang="en-US" altLang="ja-JP" sz="1102" dirty="0">
                <a:solidFill>
                  <a:prstClr val="black"/>
                </a:solidFill>
                <a:latin typeface="メイリオ" panose="020B0604030504040204" pitchFamily="50" charset="-128"/>
                <a:ea typeface="メイリオ" panose="020B0604030504040204" pitchFamily="50" charset="-128"/>
                <a:hlinkClick r:id="rId5"/>
              </a:rPr>
              <a:t>https://www.museum.yokosuka.kanagawa.jp/archives/news/35328</a:t>
            </a:r>
            <a:r>
              <a:rPr lang="ja-JP" altLang="en-US" sz="1102" dirty="0">
                <a:solidFill>
                  <a:prstClr val="black"/>
                </a:solidFill>
                <a:latin typeface="メイリオ" panose="020B0604030504040204" pitchFamily="50" charset="-128"/>
                <a:ea typeface="メイリオ" panose="020B0604030504040204" pitchFamily="50" charset="-128"/>
              </a:rPr>
              <a:t>）</a:t>
            </a:r>
          </a:p>
        </p:txBody>
      </p:sp>
      <p:sp>
        <p:nvSpPr>
          <p:cNvPr id="33" name="テキスト ボックス 32">
            <a:extLst>
              <a:ext uri="{FF2B5EF4-FFF2-40B4-BE49-F238E27FC236}">
                <a16:creationId xmlns:a16="http://schemas.microsoft.com/office/drawing/2014/main" id="{D1541CF3-0CC4-A10C-BAE7-7BA0189D2699}"/>
              </a:ext>
            </a:extLst>
          </p:cNvPr>
          <p:cNvSpPr txBox="1"/>
          <p:nvPr/>
        </p:nvSpPr>
        <p:spPr>
          <a:xfrm>
            <a:off x="390212" y="6827808"/>
            <a:ext cx="3882825" cy="635302"/>
          </a:xfrm>
          <a:prstGeom prst="rect">
            <a:avLst/>
          </a:prstGeom>
          <a:noFill/>
        </p:spPr>
        <p:txBody>
          <a:bodyPr wrap="square" rtlCol="0">
            <a:spAutoFit/>
          </a:bodyPr>
          <a:lstStyle/>
          <a:p>
            <a:pPr defTabSz="1007943"/>
            <a:r>
              <a:rPr lang="ja-JP" altLang="en-US" sz="1764" dirty="0">
                <a:solidFill>
                  <a:srgbClr val="0070C0"/>
                </a:solidFill>
                <a:latin typeface="メイリオ" panose="020B0604030504040204" pitchFamily="50" charset="-128"/>
                <a:ea typeface="メイリオ" panose="020B0604030504040204" pitchFamily="50" charset="-128"/>
              </a:rPr>
              <a:t>関東平野は完新世、更新世の堆積岩に分類されているよ</a:t>
            </a:r>
          </a:p>
        </p:txBody>
      </p:sp>
      <p:sp>
        <p:nvSpPr>
          <p:cNvPr id="34" name="テキスト ボックス 33">
            <a:extLst>
              <a:ext uri="{FF2B5EF4-FFF2-40B4-BE49-F238E27FC236}">
                <a16:creationId xmlns:a16="http://schemas.microsoft.com/office/drawing/2014/main" id="{AE88F29B-C1C9-D977-D533-9F308F4DB62F}"/>
              </a:ext>
            </a:extLst>
          </p:cNvPr>
          <p:cNvSpPr txBox="1"/>
          <p:nvPr/>
        </p:nvSpPr>
        <p:spPr>
          <a:xfrm>
            <a:off x="6652690" y="1788027"/>
            <a:ext cx="6661279" cy="703013"/>
          </a:xfrm>
          <a:prstGeom prst="rect">
            <a:avLst/>
          </a:prstGeom>
          <a:noFill/>
        </p:spPr>
        <p:txBody>
          <a:bodyPr wrap="square" rtlCol="0">
            <a:spAutoFit/>
          </a:bodyPr>
          <a:lstStyle/>
          <a:p>
            <a:pPr defTabSz="1007943"/>
            <a:r>
              <a:rPr lang="ja-JP" altLang="en-US" sz="1984" dirty="0">
                <a:solidFill>
                  <a:prstClr val="black"/>
                </a:solidFill>
                <a:latin typeface="メイリオ" panose="020B0604030504040204" pitchFamily="50" charset="-128"/>
                <a:ea typeface="メイリオ" panose="020B0604030504040204" pitchFamily="50" charset="-128"/>
              </a:rPr>
              <a:t>約</a:t>
            </a:r>
            <a:r>
              <a:rPr lang="en-US" altLang="ja-JP" sz="1984" dirty="0">
                <a:solidFill>
                  <a:prstClr val="black"/>
                </a:solidFill>
                <a:latin typeface="メイリオ" panose="020B0604030504040204" pitchFamily="50" charset="-128"/>
                <a:ea typeface="メイリオ" panose="020B0604030504040204" pitchFamily="50" charset="-128"/>
              </a:rPr>
              <a:t>12</a:t>
            </a:r>
            <a:r>
              <a:rPr lang="ja-JP" altLang="en-US" sz="1984" dirty="0">
                <a:solidFill>
                  <a:prstClr val="black"/>
                </a:solidFill>
                <a:latin typeface="メイリオ" panose="020B0604030504040204" pitchFamily="50" charset="-128"/>
                <a:ea typeface="メイリオ" panose="020B0604030504040204" pitchFamily="50" charset="-128"/>
              </a:rPr>
              <a:t>万年前頃の関東平野の範囲は広い海だった</a:t>
            </a:r>
            <a:endParaRPr lang="en-US" altLang="ja-JP" sz="1984" dirty="0">
              <a:solidFill>
                <a:prstClr val="black"/>
              </a:solidFill>
              <a:latin typeface="メイリオ" panose="020B0604030504040204" pitchFamily="50" charset="-128"/>
              <a:ea typeface="メイリオ" panose="020B0604030504040204" pitchFamily="50" charset="-128"/>
            </a:endParaRPr>
          </a:p>
          <a:p>
            <a:pPr defTabSz="1007943"/>
            <a:r>
              <a:rPr lang="ja-JP" altLang="en-US" sz="1984" dirty="0">
                <a:solidFill>
                  <a:prstClr val="black"/>
                </a:solidFill>
                <a:latin typeface="メイリオ" panose="020B0604030504040204" pitchFamily="50" charset="-128"/>
                <a:ea typeface="メイリオ" panose="020B0604030504040204" pitchFamily="50" charset="-128"/>
              </a:rPr>
              <a:t>氷期・間氷期サイクルの海水準の変動が台地地形を形成</a:t>
            </a:r>
          </a:p>
        </p:txBody>
      </p:sp>
      <p:sp>
        <p:nvSpPr>
          <p:cNvPr id="6" name="吹き出し: 角を丸めた四角形 5">
            <a:hlinkClick r:id="rId6"/>
            <a:extLst>
              <a:ext uri="{FF2B5EF4-FFF2-40B4-BE49-F238E27FC236}">
                <a16:creationId xmlns:a16="http://schemas.microsoft.com/office/drawing/2014/main" id="{459F14E5-1B7F-933C-A1EF-36AF5C22F077}"/>
              </a:ext>
            </a:extLst>
          </p:cNvPr>
          <p:cNvSpPr/>
          <p:nvPr/>
        </p:nvSpPr>
        <p:spPr>
          <a:xfrm>
            <a:off x="9556001" y="3137511"/>
            <a:ext cx="2119673" cy="995933"/>
          </a:xfrm>
          <a:prstGeom prst="wedgeRoundRectCallout">
            <a:avLst>
              <a:gd name="adj1" fmla="val 39216"/>
              <a:gd name="adj2" fmla="val 76524"/>
              <a:gd name="adj3" fmla="val 16667"/>
            </a:avLst>
          </a:prstGeom>
          <a:solidFill>
            <a:schemeClr val="accent4">
              <a:lumMod val="20000"/>
              <a:lumOff val="80000"/>
              <a:alpha val="7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07943"/>
            <a:r>
              <a:rPr lang="ja-JP" altLang="en-US" sz="1984" dirty="0">
                <a:solidFill>
                  <a:prstClr val="black"/>
                </a:solidFill>
                <a:latin typeface="メイリオ" panose="020B0604030504040204" pitchFamily="50" charset="-128"/>
                <a:ea typeface="メイリオ" panose="020B0604030504040204" pitchFamily="50" charset="-128"/>
              </a:rPr>
              <a:t>古東京湾東部の海の中の地形はバリアー島！</a:t>
            </a:r>
          </a:p>
        </p:txBody>
      </p:sp>
      <p:sp>
        <p:nvSpPr>
          <p:cNvPr id="2" name="テキスト ボックス 1">
            <a:extLst>
              <a:ext uri="{FF2B5EF4-FFF2-40B4-BE49-F238E27FC236}">
                <a16:creationId xmlns:a16="http://schemas.microsoft.com/office/drawing/2014/main" id="{74A9EA88-C75E-8E7B-2E55-5DA2F7AF6ADB}"/>
              </a:ext>
            </a:extLst>
          </p:cNvPr>
          <p:cNvSpPr txBox="1"/>
          <p:nvPr/>
        </p:nvSpPr>
        <p:spPr>
          <a:xfrm>
            <a:off x="7176088" y="2621612"/>
            <a:ext cx="5164622" cy="363818"/>
          </a:xfrm>
          <a:prstGeom prst="rect">
            <a:avLst/>
          </a:prstGeom>
          <a:noFill/>
        </p:spPr>
        <p:txBody>
          <a:bodyPr wrap="square" rtlCol="0">
            <a:spAutoFit/>
          </a:bodyPr>
          <a:lstStyle/>
          <a:p>
            <a:pPr defTabSz="1007943"/>
            <a:r>
              <a:rPr lang="ja-JP" altLang="en-US" sz="1764" dirty="0">
                <a:solidFill>
                  <a:srgbClr val="ED7D31">
                    <a:lumMod val="75000"/>
                  </a:srgbClr>
                </a:solidFill>
                <a:latin typeface="メイリオ" panose="020B0604030504040204" pitchFamily="50" charset="-128"/>
                <a:ea typeface="メイリオ" panose="020B0604030504040204" pitchFamily="50" charset="-128"/>
              </a:rPr>
              <a:t>ひとつ前の間氷期、約</a:t>
            </a:r>
            <a:r>
              <a:rPr lang="en-US" altLang="ja-JP" sz="1764" dirty="0">
                <a:solidFill>
                  <a:srgbClr val="ED7D31">
                    <a:lumMod val="75000"/>
                  </a:srgbClr>
                </a:solidFill>
                <a:latin typeface="メイリオ" panose="020B0604030504040204" pitchFamily="50" charset="-128"/>
                <a:ea typeface="メイリオ" panose="020B0604030504040204" pitchFamily="50" charset="-128"/>
              </a:rPr>
              <a:t>12</a:t>
            </a:r>
            <a:r>
              <a:rPr lang="ja-JP" altLang="en-US" sz="1764" dirty="0">
                <a:solidFill>
                  <a:srgbClr val="ED7D31">
                    <a:lumMod val="75000"/>
                  </a:srgbClr>
                </a:solidFill>
                <a:latin typeface="メイリオ" panose="020B0604030504040204" pitchFamily="50" charset="-128"/>
                <a:ea typeface="メイリオ" panose="020B0604030504040204" pitchFamily="50" charset="-128"/>
              </a:rPr>
              <a:t>万年前の関東の状況</a:t>
            </a:r>
          </a:p>
        </p:txBody>
      </p:sp>
      <p:sp>
        <p:nvSpPr>
          <p:cNvPr id="7" name="吹き出し: 角を丸めた四角形 6">
            <a:extLst>
              <a:ext uri="{FF2B5EF4-FFF2-40B4-BE49-F238E27FC236}">
                <a16:creationId xmlns:a16="http://schemas.microsoft.com/office/drawing/2014/main" id="{DF084EC1-4249-A500-FF37-D86B7B9DDC08}"/>
              </a:ext>
            </a:extLst>
          </p:cNvPr>
          <p:cNvSpPr/>
          <p:nvPr/>
        </p:nvSpPr>
        <p:spPr>
          <a:xfrm>
            <a:off x="2649530" y="2242475"/>
            <a:ext cx="2425115" cy="935418"/>
          </a:xfrm>
          <a:prstGeom prst="wedgeRoundRectCallout">
            <a:avLst>
              <a:gd name="adj1" fmla="val -8388"/>
              <a:gd name="adj2" fmla="val 95095"/>
              <a:gd name="adj3" fmla="val 16667"/>
            </a:avLst>
          </a:prstGeom>
          <a:solidFill>
            <a:schemeClr val="accent4">
              <a:lumMod val="20000"/>
              <a:lumOff val="80000"/>
              <a:alpha val="7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07943"/>
            <a:r>
              <a:rPr lang="ja-JP" altLang="en-US" sz="1984" dirty="0">
                <a:solidFill>
                  <a:prstClr val="black"/>
                </a:solidFill>
                <a:latin typeface="メイリオ" panose="020B0604030504040204" pitchFamily="50" charset="-128"/>
                <a:ea typeface="メイリオ" panose="020B0604030504040204" pitchFamily="50" charset="-128"/>
              </a:rPr>
              <a:t>川が運んだ土砂</a:t>
            </a:r>
            <a:endParaRPr lang="en-US" altLang="ja-JP" sz="1984" dirty="0">
              <a:solidFill>
                <a:prstClr val="black"/>
              </a:solidFill>
              <a:latin typeface="メイリオ" panose="020B0604030504040204" pitchFamily="50" charset="-128"/>
              <a:ea typeface="メイリオ" panose="020B0604030504040204" pitchFamily="50" charset="-128"/>
            </a:endParaRPr>
          </a:p>
          <a:p>
            <a:pPr algn="ctr" defTabSz="1007943"/>
            <a:r>
              <a:rPr lang="ja-JP" altLang="en-US" sz="1984" dirty="0">
                <a:solidFill>
                  <a:prstClr val="black"/>
                </a:solidFill>
                <a:latin typeface="メイリオ" panose="020B0604030504040204" pitchFamily="50" charset="-128"/>
                <a:ea typeface="メイリオ" panose="020B0604030504040204" pitchFamily="50" charset="-128"/>
              </a:rPr>
              <a:t>海に堆積した地層</a:t>
            </a:r>
          </a:p>
        </p:txBody>
      </p:sp>
      <p:sp>
        <p:nvSpPr>
          <p:cNvPr id="5" name="テキスト ボックス 4">
            <a:extLst>
              <a:ext uri="{FF2B5EF4-FFF2-40B4-BE49-F238E27FC236}">
                <a16:creationId xmlns:a16="http://schemas.microsoft.com/office/drawing/2014/main" id="{8798E21E-A22D-13DF-D3BC-AF4E95A1EFE5}"/>
              </a:ext>
            </a:extLst>
          </p:cNvPr>
          <p:cNvSpPr txBox="1"/>
          <p:nvPr/>
        </p:nvSpPr>
        <p:spPr>
          <a:xfrm>
            <a:off x="1438132" y="120223"/>
            <a:ext cx="4128923" cy="567207"/>
          </a:xfrm>
          <a:prstGeom prst="rect">
            <a:avLst/>
          </a:prstGeom>
          <a:noFill/>
        </p:spPr>
        <p:txBody>
          <a:bodyPr wrap="square" rtlCol="0">
            <a:spAutoFit/>
          </a:bodyPr>
          <a:lstStyle/>
          <a:p>
            <a:pPr defTabSz="1007943"/>
            <a:r>
              <a:rPr lang="ja-JP" altLang="en-US" sz="3086" dirty="0">
                <a:solidFill>
                  <a:srgbClr val="4472C4">
                    <a:lumMod val="20000"/>
                    <a:lumOff val="80000"/>
                  </a:srgbClr>
                </a:solidFill>
                <a:latin typeface="メイリオ" panose="020B0604030504040204" pitchFamily="50" charset="-128"/>
                <a:ea typeface="メイリオ" panose="020B0604030504040204" pitchFamily="50" charset="-128"/>
              </a:rPr>
              <a:t>関東広域圏の地質図</a:t>
            </a:r>
          </a:p>
        </p:txBody>
      </p:sp>
    </p:spTree>
    <p:extLst>
      <p:ext uri="{BB962C8B-B14F-4D97-AF65-F5344CB8AC3E}">
        <p14:creationId xmlns:p14="http://schemas.microsoft.com/office/powerpoint/2010/main" val="136052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1B3DDEF-F407-68D5-8483-CE85C706E4C5}"/>
              </a:ext>
            </a:extLst>
          </p:cNvPr>
          <p:cNvSpPr txBox="1"/>
          <p:nvPr/>
        </p:nvSpPr>
        <p:spPr>
          <a:xfrm>
            <a:off x="-259492" y="296562"/>
            <a:ext cx="12715103" cy="830997"/>
          </a:xfrm>
          <a:prstGeom prst="rect">
            <a:avLst/>
          </a:prstGeom>
          <a:noFill/>
        </p:spPr>
        <p:txBody>
          <a:bodyPr wrap="square" rtlCol="0">
            <a:spAutoFit/>
          </a:bodyPr>
          <a:lstStyle/>
          <a:p>
            <a:r>
              <a:rPr kumimoji="1" lang="en-US" altLang="ja-JP" sz="4800" dirty="0">
                <a:solidFill>
                  <a:schemeClr val="accent1"/>
                </a:solidFill>
                <a:latin typeface="メイリオ" panose="020B0604030504040204" pitchFamily="50" charset="-128"/>
                <a:ea typeface="メイリオ" panose="020B0604030504040204" pitchFamily="50" charset="-128"/>
              </a:rPr>
              <a:t>【</a:t>
            </a:r>
            <a:r>
              <a:rPr kumimoji="1" lang="ja-JP" altLang="en-US" sz="4800" dirty="0">
                <a:solidFill>
                  <a:schemeClr val="accent1"/>
                </a:solidFill>
                <a:latin typeface="メイリオ" panose="020B0604030504040204" pitchFamily="50" charset="-128"/>
                <a:ea typeface="メイリオ" panose="020B0604030504040204" pitchFamily="50" charset="-128"/>
              </a:rPr>
              <a:t>閑話休題</a:t>
            </a:r>
            <a:r>
              <a:rPr kumimoji="1" lang="en-US" altLang="ja-JP" sz="4800" dirty="0">
                <a:solidFill>
                  <a:schemeClr val="accent1"/>
                </a:solidFill>
                <a:latin typeface="メイリオ" panose="020B0604030504040204" pitchFamily="50" charset="-128"/>
                <a:ea typeface="メイリオ" panose="020B0604030504040204" pitchFamily="50" charset="-128"/>
              </a:rPr>
              <a:t>】</a:t>
            </a:r>
            <a:r>
              <a:rPr kumimoji="1" lang="ja-JP" altLang="en-US" sz="4800" dirty="0">
                <a:solidFill>
                  <a:schemeClr val="accent1"/>
                </a:solidFill>
                <a:latin typeface="メイリオ" panose="020B0604030504040204" pitchFamily="50" charset="-128"/>
                <a:ea typeface="メイリオ" panose="020B0604030504040204" pitchFamily="50" charset="-128"/>
              </a:rPr>
              <a:t>　新潟平野の場合</a:t>
            </a:r>
          </a:p>
        </p:txBody>
      </p:sp>
      <p:pic>
        <p:nvPicPr>
          <p:cNvPr id="4" name="図 3">
            <a:extLst>
              <a:ext uri="{FF2B5EF4-FFF2-40B4-BE49-F238E27FC236}">
                <a16:creationId xmlns:a16="http://schemas.microsoft.com/office/drawing/2014/main" id="{09220A7D-479A-1FF3-BC32-CAF9E8C7A7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489" y="1257890"/>
            <a:ext cx="4745033" cy="5692201"/>
          </a:xfrm>
          <a:prstGeom prst="rect">
            <a:avLst/>
          </a:prstGeom>
        </p:spPr>
      </p:pic>
      <p:sp>
        <p:nvSpPr>
          <p:cNvPr id="5" name="テキスト ボックス 4">
            <a:extLst>
              <a:ext uri="{FF2B5EF4-FFF2-40B4-BE49-F238E27FC236}">
                <a16:creationId xmlns:a16="http://schemas.microsoft.com/office/drawing/2014/main" id="{8B3DFB8B-4780-E133-C92D-B73F79CF2D60}"/>
              </a:ext>
            </a:extLst>
          </p:cNvPr>
          <p:cNvSpPr txBox="1"/>
          <p:nvPr/>
        </p:nvSpPr>
        <p:spPr>
          <a:xfrm>
            <a:off x="321275" y="7080423"/>
            <a:ext cx="5362833" cy="307777"/>
          </a:xfrm>
          <a:prstGeom prst="rect">
            <a:avLst/>
          </a:prstGeom>
          <a:noFill/>
        </p:spPr>
        <p:txBody>
          <a:bodyPr wrap="square" rtlCol="0">
            <a:spAutoFit/>
          </a:bodyPr>
          <a:lstStyle/>
          <a:p>
            <a:r>
              <a:rPr kumimoji="1" lang="ja-JP" altLang="en-US" sz="1400" dirty="0">
                <a:solidFill>
                  <a:schemeClr val="tx2"/>
                </a:solidFill>
                <a:latin typeface="メイリオ" panose="020B0604030504040204" pitchFamily="50" charset="-128"/>
                <a:ea typeface="メイリオ" panose="020B0604030504040204" pitchFamily="50" charset="-128"/>
              </a:rPr>
              <a:t>（水谷武司：防災講座</a:t>
            </a:r>
            <a:r>
              <a:rPr kumimoji="1" lang="en-US" altLang="ja-JP" sz="1400" dirty="0">
                <a:solidFill>
                  <a:schemeClr val="tx2"/>
                </a:solidFill>
                <a:latin typeface="メイリオ" panose="020B0604030504040204" pitchFamily="50" charset="-128"/>
                <a:ea typeface="メイリオ" panose="020B0604030504040204" pitchFamily="50" charset="-128"/>
              </a:rPr>
              <a:t>http://takemizu.life.coocan.jp/</a:t>
            </a:r>
            <a:r>
              <a:rPr kumimoji="1" lang="ja-JP" altLang="en-US" sz="1400" dirty="0">
                <a:solidFill>
                  <a:schemeClr val="tx2"/>
                </a:solidFill>
                <a:latin typeface="メイリオ" panose="020B0604030504040204" pitchFamily="50" charset="-128"/>
                <a:ea typeface="メイリオ" panose="020B0604030504040204" pitchFamily="50" charset="-128"/>
              </a:rPr>
              <a:t>より）</a:t>
            </a:r>
          </a:p>
        </p:txBody>
      </p:sp>
      <p:pic>
        <p:nvPicPr>
          <p:cNvPr id="7" name="図 6">
            <a:extLst>
              <a:ext uri="{FF2B5EF4-FFF2-40B4-BE49-F238E27FC236}">
                <a16:creationId xmlns:a16="http://schemas.microsoft.com/office/drawing/2014/main" id="{FA3A6EEC-D8D8-BB6A-03A1-C04887AC03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197" y="1127559"/>
            <a:ext cx="4248604" cy="2814246"/>
          </a:xfrm>
          <a:prstGeom prst="rect">
            <a:avLst/>
          </a:prstGeom>
        </p:spPr>
      </p:pic>
      <p:pic>
        <p:nvPicPr>
          <p:cNvPr id="9" name="図 8">
            <a:extLst>
              <a:ext uri="{FF2B5EF4-FFF2-40B4-BE49-F238E27FC236}">
                <a16:creationId xmlns:a16="http://schemas.microsoft.com/office/drawing/2014/main" id="{F864E8DD-9AA6-A3AC-F542-51DE376FEC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7197" y="1127559"/>
            <a:ext cx="4261104" cy="3054096"/>
          </a:xfrm>
          <a:prstGeom prst="rect">
            <a:avLst/>
          </a:prstGeom>
        </p:spPr>
      </p:pic>
      <p:sp>
        <p:nvSpPr>
          <p:cNvPr id="10" name="テキスト ボックス 9">
            <a:extLst>
              <a:ext uri="{FF2B5EF4-FFF2-40B4-BE49-F238E27FC236}">
                <a16:creationId xmlns:a16="http://schemas.microsoft.com/office/drawing/2014/main" id="{AAA2C3C8-7AFA-5871-4218-9344152B09B7}"/>
              </a:ext>
            </a:extLst>
          </p:cNvPr>
          <p:cNvSpPr txBox="1"/>
          <p:nvPr/>
        </p:nvSpPr>
        <p:spPr>
          <a:xfrm>
            <a:off x="5103338" y="3966519"/>
            <a:ext cx="7871254" cy="307777"/>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（大平明夫</a:t>
            </a:r>
            <a:r>
              <a:rPr kumimoji="1" lang="en-US" altLang="ja-JP" sz="1400" dirty="0">
                <a:latin typeface="メイリオ" panose="020B0604030504040204" pitchFamily="50" charset="-128"/>
                <a:ea typeface="メイリオ" panose="020B0604030504040204" pitchFamily="50" charset="-128"/>
              </a:rPr>
              <a:t>(1992)</a:t>
            </a:r>
            <a:r>
              <a:rPr kumimoji="1" lang="ja-JP" altLang="en-US" sz="1400" dirty="0">
                <a:latin typeface="メイリオ" panose="020B0604030504040204" pitchFamily="50" charset="-128"/>
                <a:ea typeface="メイリオ" panose="020B0604030504040204" pitchFamily="50" charset="-128"/>
              </a:rPr>
              <a:t>：完新世における新潟平野北東部の地形発達史、地理評</a:t>
            </a:r>
            <a:r>
              <a:rPr kumimoji="1" lang="en-US" altLang="ja-JP" sz="1400" dirty="0">
                <a:latin typeface="メイリオ" panose="020B0604030504040204" pitchFamily="50" charset="-128"/>
                <a:ea typeface="メイリオ" panose="020B0604030504040204" pitchFamily="50" charset="-128"/>
              </a:rPr>
              <a:t>A</a:t>
            </a:r>
            <a:r>
              <a:rPr kumimoji="1" lang="ja-JP" altLang="en-US" sz="1400" dirty="0">
                <a:latin typeface="メイリオ" panose="020B0604030504040204" pitchFamily="50" charset="-128"/>
                <a:ea typeface="メイリオ" panose="020B0604030504040204" pitchFamily="50" charset="-128"/>
              </a:rPr>
              <a:t>より）</a:t>
            </a:r>
          </a:p>
        </p:txBody>
      </p:sp>
      <p:sp>
        <p:nvSpPr>
          <p:cNvPr id="11" name="テキスト ボックス 10">
            <a:extLst>
              <a:ext uri="{FF2B5EF4-FFF2-40B4-BE49-F238E27FC236}">
                <a16:creationId xmlns:a16="http://schemas.microsoft.com/office/drawing/2014/main" id="{8D0DDD91-BC27-FC6B-63F4-B09E9639A388}"/>
              </a:ext>
            </a:extLst>
          </p:cNvPr>
          <p:cNvSpPr txBox="1"/>
          <p:nvPr/>
        </p:nvSpPr>
        <p:spPr>
          <a:xfrm>
            <a:off x="5548183" y="4411362"/>
            <a:ext cx="7574691" cy="3323987"/>
          </a:xfrm>
          <a:prstGeom prst="rect">
            <a:avLst/>
          </a:prstGeom>
          <a:noFill/>
        </p:spPr>
        <p:txBody>
          <a:bodyPr wrap="square" rtlCol="0">
            <a:spAutoFit/>
          </a:bodyPr>
          <a:lstStyle/>
          <a:p>
            <a:r>
              <a:rPr kumimoji="1" lang="ja-JP" altLang="en-US" sz="2400" dirty="0">
                <a:solidFill>
                  <a:schemeClr val="accent2"/>
                </a:solidFill>
                <a:latin typeface="メイリオ" panose="020B0604030504040204" pitchFamily="50" charset="-128"/>
                <a:ea typeface="メイリオ" panose="020B0604030504040204" pitchFamily="50" charset="-128"/>
              </a:rPr>
              <a:t>●</a:t>
            </a:r>
            <a:r>
              <a:rPr kumimoji="1" lang="ja-JP" altLang="en-US" sz="2400" dirty="0">
                <a:latin typeface="メイリオ" panose="020B0604030504040204" pitchFamily="50" charset="-128"/>
                <a:ea typeface="メイリオ" panose="020B0604030504040204" pitchFamily="50" charset="-128"/>
              </a:rPr>
              <a:t>新潟平野は</a:t>
            </a:r>
            <a:r>
              <a:rPr kumimoji="1" lang="ja-JP" altLang="en-US" sz="2400" dirty="0">
                <a:solidFill>
                  <a:srgbClr val="FF0000"/>
                </a:solidFill>
                <a:latin typeface="メイリオ" panose="020B0604030504040204" pitchFamily="50" charset="-128"/>
                <a:ea typeface="メイリオ" panose="020B0604030504040204" pitchFamily="50" charset="-128"/>
              </a:rPr>
              <a:t>沈降域</a:t>
            </a:r>
            <a:r>
              <a:rPr kumimoji="1" lang="ja-JP" altLang="en-US" sz="2400" dirty="0">
                <a:latin typeface="メイリオ" panose="020B0604030504040204" pitchFamily="50" charset="-128"/>
                <a:ea typeface="メイリオ" panose="020B0604030504040204" pitchFamily="50" charset="-128"/>
              </a:rPr>
              <a:t>であるので</a:t>
            </a:r>
            <a:r>
              <a:rPr kumimoji="1" lang="en-US" altLang="ja-JP" sz="2400" dirty="0">
                <a:latin typeface="メイリオ" panose="020B0604030504040204" pitchFamily="50" charset="-128"/>
                <a:ea typeface="メイリオ" panose="020B0604030504040204" pitchFamily="50" charset="-128"/>
              </a:rPr>
              <a:t>12</a:t>
            </a:r>
            <a:r>
              <a:rPr kumimoji="1" lang="ja-JP" altLang="en-US" sz="2400" dirty="0">
                <a:latin typeface="メイリオ" panose="020B0604030504040204" pitchFamily="50" charset="-128"/>
                <a:ea typeface="メイリオ" panose="020B0604030504040204" pitchFamily="50" charset="-128"/>
              </a:rPr>
              <a:t>万年前の痕跡は残っていないかも知れない。約</a:t>
            </a:r>
            <a:r>
              <a:rPr kumimoji="1" lang="en-US" altLang="ja-JP" sz="2400" dirty="0">
                <a:latin typeface="メイリオ" panose="020B0604030504040204" pitchFamily="50" charset="-128"/>
                <a:ea typeface="メイリオ" panose="020B0604030504040204" pitchFamily="50" charset="-128"/>
              </a:rPr>
              <a:t>6000</a:t>
            </a:r>
            <a:r>
              <a:rPr kumimoji="1" lang="ja-JP" altLang="en-US" sz="2400" dirty="0">
                <a:latin typeface="メイリオ" panose="020B0604030504040204" pitchFamily="50" charset="-128"/>
                <a:ea typeface="メイリオ" panose="020B0604030504040204" pitchFamily="50" charset="-128"/>
              </a:rPr>
              <a:t>年前の縄文海進時には、砂州が発達し、潮流口を通じて海水が潟湖に流入（上げ潮デルタが形成されたかも）。</a:t>
            </a:r>
            <a:endParaRPr kumimoji="1" lang="en-US" altLang="ja-JP" sz="2400" dirty="0">
              <a:latin typeface="メイリオ" panose="020B0604030504040204" pitchFamily="50" charset="-128"/>
              <a:ea typeface="メイリオ" panose="020B0604030504040204" pitchFamily="50" charset="-128"/>
            </a:endParaRPr>
          </a:p>
          <a:p>
            <a:r>
              <a:rPr kumimoji="1" lang="ja-JP" altLang="en-US" sz="2400" dirty="0">
                <a:solidFill>
                  <a:schemeClr val="accent2"/>
                </a:solidFill>
                <a:latin typeface="メイリオ" panose="020B0604030504040204" pitchFamily="50" charset="-128"/>
                <a:ea typeface="メイリオ" panose="020B0604030504040204" pitchFamily="50" charset="-128"/>
              </a:rPr>
              <a:t>●</a:t>
            </a:r>
            <a:r>
              <a:rPr kumimoji="1" lang="ja-JP" altLang="en-US" sz="2400" dirty="0">
                <a:latin typeface="メイリオ" panose="020B0604030504040204" pitchFamily="50" charset="-128"/>
                <a:ea typeface="メイリオ" panose="020B0604030504040204" pitchFamily="50" charset="-128"/>
              </a:rPr>
              <a:t>阿賀野川、信濃川の扇状地も潟湖（氾濫原）の上流側に形成。</a:t>
            </a:r>
            <a:endParaRPr kumimoji="1" lang="en-US" altLang="ja-JP" sz="2400" dirty="0">
              <a:latin typeface="メイリオ" panose="020B0604030504040204" pitchFamily="50" charset="-128"/>
              <a:ea typeface="メイリオ" panose="020B0604030504040204" pitchFamily="50" charset="-128"/>
            </a:endParaRPr>
          </a:p>
          <a:p>
            <a:r>
              <a:rPr kumimoji="1" lang="ja-JP" altLang="en-US" sz="2400" dirty="0">
                <a:solidFill>
                  <a:schemeClr val="accent5">
                    <a:lumMod val="50000"/>
                  </a:schemeClr>
                </a:solidFill>
                <a:latin typeface="メイリオ" panose="020B0604030504040204" pitchFamily="50" charset="-128"/>
                <a:ea typeface="メイリオ" panose="020B0604030504040204" pitchFamily="50" charset="-128"/>
              </a:rPr>
              <a:t>⇒時間軸を意識することにより（地史の理解）、地下の堆積構造を想像⇒地下水のあり方へ</a:t>
            </a:r>
            <a:endParaRPr kumimoji="1" lang="en-US" altLang="ja-JP" sz="2400" dirty="0">
              <a:solidFill>
                <a:schemeClr val="accent5">
                  <a:lumMod val="50000"/>
                </a:schemeClr>
              </a:solidFill>
              <a:latin typeface="メイリオ" panose="020B0604030504040204" pitchFamily="50" charset="-128"/>
              <a:ea typeface="メイリオ" panose="020B0604030504040204" pitchFamily="50" charset="-128"/>
            </a:endParaRPr>
          </a:p>
          <a:p>
            <a:endParaRPr kumimoji="1" lang="ja-JP" altLang="en-US" dirty="0"/>
          </a:p>
        </p:txBody>
      </p:sp>
      <p:cxnSp>
        <p:nvCxnSpPr>
          <p:cNvPr id="6" name="直線矢印コネクタ 5">
            <a:extLst>
              <a:ext uri="{FF2B5EF4-FFF2-40B4-BE49-F238E27FC236}">
                <a16:creationId xmlns:a16="http://schemas.microsoft.com/office/drawing/2014/main" id="{EEA91D2C-45D6-E6BB-11ED-D43176353932}"/>
              </a:ext>
            </a:extLst>
          </p:cNvPr>
          <p:cNvCxnSpPr/>
          <p:nvPr/>
        </p:nvCxnSpPr>
        <p:spPr>
          <a:xfrm>
            <a:off x="7990840" y="2057400"/>
            <a:ext cx="254000" cy="142240"/>
          </a:xfrm>
          <a:prstGeom prst="straightConnector1">
            <a:avLst/>
          </a:prstGeom>
          <a:ln w="349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6A21826D-174C-D700-A4FB-35782451651E}"/>
              </a:ext>
            </a:extLst>
          </p:cNvPr>
          <p:cNvCxnSpPr>
            <a:cxnSpLocks/>
          </p:cNvCxnSpPr>
          <p:nvPr/>
        </p:nvCxnSpPr>
        <p:spPr>
          <a:xfrm>
            <a:off x="7462520" y="2514600"/>
            <a:ext cx="193040" cy="198120"/>
          </a:xfrm>
          <a:prstGeom prst="straightConnector1">
            <a:avLst/>
          </a:prstGeom>
          <a:ln w="349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CF4CEDB1-9B64-23E3-A825-62E510BFEADE}"/>
              </a:ext>
            </a:extLst>
          </p:cNvPr>
          <p:cNvCxnSpPr>
            <a:cxnSpLocks/>
          </p:cNvCxnSpPr>
          <p:nvPr/>
        </p:nvCxnSpPr>
        <p:spPr>
          <a:xfrm flipH="1" flipV="1">
            <a:off x="7797800" y="3195320"/>
            <a:ext cx="66040" cy="32004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181CE9DC-3DCD-59FD-8FB6-2475261672DB}"/>
              </a:ext>
            </a:extLst>
          </p:cNvPr>
          <p:cNvCxnSpPr>
            <a:cxnSpLocks/>
          </p:cNvCxnSpPr>
          <p:nvPr/>
        </p:nvCxnSpPr>
        <p:spPr>
          <a:xfrm flipH="1" flipV="1">
            <a:off x="8437880" y="2514600"/>
            <a:ext cx="223520" cy="32004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3DEE998D-CC46-5781-8396-84B14F38327F}"/>
              </a:ext>
            </a:extLst>
          </p:cNvPr>
          <p:cNvCxnSpPr>
            <a:cxnSpLocks/>
          </p:cNvCxnSpPr>
          <p:nvPr/>
        </p:nvCxnSpPr>
        <p:spPr>
          <a:xfrm flipH="1" flipV="1">
            <a:off x="8661400" y="1823720"/>
            <a:ext cx="208280" cy="14732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4A49C51B-4442-62A0-6873-BA95402BC14F}"/>
              </a:ext>
            </a:extLst>
          </p:cNvPr>
          <p:cNvSpPr txBox="1"/>
          <p:nvPr/>
        </p:nvSpPr>
        <p:spPr>
          <a:xfrm>
            <a:off x="7330440" y="1021080"/>
            <a:ext cx="1391920" cy="307777"/>
          </a:xfrm>
          <a:prstGeom prst="rect">
            <a:avLst/>
          </a:prstGeom>
          <a:noFill/>
        </p:spPr>
        <p:txBody>
          <a:bodyPr wrap="square" rtlCol="0">
            <a:spAutoFit/>
          </a:bodyPr>
          <a:lstStyle/>
          <a:p>
            <a:r>
              <a:rPr kumimoji="1" lang="ja-JP" altLang="en-US" sz="1400" dirty="0">
                <a:solidFill>
                  <a:schemeClr val="accent6"/>
                </a:solidFill>
                <a:latin typeface="メイリオ" panose="020B0604030504040204" pitchFamily="50" charset="-128"/>
                <a:ea typeface="メイリオ" panose="020B0604030504040204" pitchFamily="50" charset="-128"/>
              </a:rPr>
              <a:t>縄文海進</a:t>
            </a:r>
          </a:p>
        </p:txBody>
      </p:sp>
    </p:spTree>
    <p:extLst>
      <p:ext uri="{BB962C8B-B14F-4D97-AF65-F5344CB8AC3E}">
        <p14:creationId xmlns:p14="http://schemas.microsoft.com/office/powerpoint/2010/main" val="1190350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77EDBEA5-2193-2B7D-99A1-A256F7DBF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3078" y="1936857"/>
            <a:ext cx="2471872" cy="1692495"/>
          </a:xfrm>
          <a:prstGeom prst="rect">
            <a:avLst/>
          </a:prstGeom>
        </p:spPr>
      </p:pic>
      <p:sp>
        <p:nvSpPr>
          <p:cNvPr id="14" name="テキスト ボックス 13">
            <a:extLst>
              <a:ext uri="{FF2B5EF4-FFF2-40B4-BE49-F238E27FC236}">
                <a16:creationId xmlns:a16="http://schemas.microsoft.com/office/drawing/2014/main" id="{BDBF2404-8433-FE4D-081A-57DA8AA25158}"/>
              </a:ext>
            </a:extLst>
          </p:cNvPr>
          <p:cNvSpPr txBox="1"/>
          <p:nvPr/>
        </p:nvSpPr>
        <p:spPr>
          <a:xfrm>
            <a:off x="4293573" y="905397"/>
            <a:ext cx="9163306" cy="2806922"/>
          </a:xfrm>
          <a:prstGeom prst="rect">
            <a:avLst/>
          </a:prstGeom>
          <a:noFill/>
        </p:spPr>
        <p:txBody>
          <a:bodyPr wrap="square" rtlCol="0">
            <a:spAutoFit/>
          </a:bodyPr>
          <a:lstStyle/>
          <a:p>
            <a:pPr defTabSz="1007943"/>
            <a:r>
              <a:rPr lang="ja-JP" altLang="en-US" sz="2205" dirty="0">
                <a:solidFill>
                  <a:prstClr val="black"/>
                </a:solidFill>
                <a:latin typeface="メイリオ" panose="020B0604030504040204" pitchFamily="50" charset="-128"/>
                <a:ea typeface="メイリオ" panose="020B0604030504040204" pitchFamily="50" charset="-128"/>
              </a:rPr>
              <a:t>○</a:t>
            </a:r>
            <a:r>
              <a:rPr lang="en-US" altLang="ja-JP" sz="2205" dirty="0">
                <a:solidFill>
                  <a:prstClr val="black"/>
                </a:solidFill>
                <a:latin typeface="メイリオ" panose="020B0604030504040204" pitchFamily="50" charset="-128"/>
                <a:ea typeface="メイリオ" panose="020B0604030504040204" pitchFamily="50" charset="-128"/>
              </a:rPr>
              <a:t>12</a:t>
            </a:r>
            <a:r>
              <a:rPr lang="ja-JP" altLang="en-US" sz="2205" dirty="0">
                <a:solidFill>
                  <a:prstClr val="black"/>
                </a:solidFill>
                <a:latin typeface="メイリオ" panose="020B0604030504040204" pitchFamily="50" charset="-128"/>
                <a:ea typeface="メイリオ" panose="020B0604030504040204" pitchFamily="50" charset="-128"/>
              </a:rPr>
              <a:t>万年前、多古から印西にかけて</a:t>
            </a:r>
            <a:r>
              <a:rPr lang="ja-JP" altLang="en-US" sz="2205" dirty="0">
                <a:solidFill>
                  <a:srgbClr val="FF0000"/>
                </a:solidFill>
                <a:latin typeface="メイリオ" panose="020B0604030504040204" pitchFamily="50" charset="-128"/>
                <a:ea typeface="メイリオ" panose="020B0604030504040204" pitchFamily="50" charset="-128"/>
              </a:rPr>
              <a:t>上げ潮デルタ</a:t>
            </a:r>
            <a:r>
              <a:rPr lang="ja-JP" altLang="en-US" sz="2205" dirty="0">
                <a:solidFill>
                  <a:prstClr val="black"/>
                </a:solidFill>
                <a:latin typeface="メイリオ" panose="020B0604030504040204" pitchFamily="50" charset="-128"/>
                <a:ea typeface="メイリオ" panose="020B0604030504040204" pitchFamily="50" charset="-128"/>
              </a:rPr>
              <a:t>が発達</a:t>
            </a:r>
            <a:r>
              <a:rPr lang="en-US" altLang="ja-JP" sz="2205" dirty="0">
                <a:solidFill>
                  <a:prstClr val="black"/>
                </a:solidFill>
                <a:latin typeface="メイリオ" panose="020B0604030504040204" pitchFamily="50" charset="-128"/>
                <a:ea typeface="メイリオ" panose="020B0604030504040204" pitchFamily="50" charset="-128"/>
              </a:rPr>
              <a:t>(</a:t>
            </a:r>
            <a:r>
              <a:rPr lang="ja-JP" altLang="en-US" sz="2205" dirty="0">
                <a:solidFill>
                  <a:prstClr val="black"/>
                </a:solidFill>
                <a:latin typeface="メイリオ" panose="020B0604030504040204" pitchFamily="50" charset="-128"/>
                <a:ea typeface="メイリオ" panose="020B0604030504040204" pitchFamily="50" charset="-128"/>
              </a:rPr>
              <a:t>木下層上部）</a:t>
            </a:r>
            <a:endParaRPr lang="en-US" altLang="ja-JP" sz="2205" dirty="0">
              <a:solidFill>
                <a:prstClr val="black"/>
              </a:solidFill>
              <a:latin typeface="メイリオ" panose="020B0604030504040204" pitchFamily="50" charset="-128"/>
              <a:ea typeface="メイリオ" panose="020B0604030504040204" pitchFamily="50" charset="-128"/>
            </a:endParaRPr>
          </a:p>
          <a:p>
            <a:pPr defTabSz="1007943"/>
            <a:r>
              <a:rPr lang="ja-JP" altLang="en-US" sz="2205" dirty="0">
                <a:solidFill>
                  <a:prstClr val="black"/>
                </a:solidFill>
                <a:latin typeface="メイリオ" panose="020B0604030504040204" pitchFamily="50" charset="-128"/>
                <a:ea typeface="メイリオ" panose="020B0604030504040204" pitchFamily="50" charset="-128"/>
              </a:rPr>
              <a:t>○それ以前、同地域には太平洋に向かう谷が存在</a:t>
            </a:r>
            <a:endParaRPr lang="en-US" altLang="ja-JP" sz="2205" dirty="0">
              <a:solidFill>
                <a:prstClr val="black"/>
              </a:solidFill>
              <a:latin typeface="メイリオ" panose="020B0604030504040204" pitchFamily="50" charset="-128"/>
              <a:ea typeface="メイリオ" panose="020B0604030504040204" pitchFamily="50" charset="-128"/>
            </a:endParaRPr>
          </a:p>
          <a:p>
            <a:pPr defTabSz="1007943"/>
            <a:r>
              <a:rPr lang="ja-JP" altLang="en-US" sz="2205" dirty="0">
                <a:solidFill>
                  <a:prstClr val="black"/>
                </a:solidFill>
                <a:latin typeface="メイリオ" panose="020B0604030504040204" pitchFamily="50" charset="-128"/>
                <a:ea typeface="メイリオ" panose="020B0604030504040204" pitchFamily="50" charset="-128"/>
              </a:rPr>
              <a:t>○</a:t>
            </a:r>
            <a:r>
              <a:rPr lang="en-US" altLang="ja-JP" sz="2205" dirty="0">
                <a:solidFill>
                  <a:prstClr val="black"/>
                </a:solidFill>
                <a:latin typeface="メイリオ" panose="020B0604030504040204" pitchFamily="50" charset="-128"/>
                <a:ea typeface="メイリオ" panose="020B0604030504040204" pitchFamily="50" charset="-128"/>
              </a:rPr>
              <a:t>12</a:t>
            </a:r>
            <a:r>
              <a:rPr lang="ja-JP" altLang="en-US" sz="2205" dirty="0">
                <a:solidFill>
                  <a:prstClr val="black"/>
                </a:solidFill>
                <a:latin typeface="メイリオ" panose="020B0604030504040204" pitchFamily="50" charset="-128"/>
                <a:ea typeface="メイリオ" panose="020B0604030504040204" pitchFamily="50" charset="-128"/>
              </a:rPr>
              <a:t>万年より前の海水準上昇期に谷を埋めた堆積物が木下層下部</a:t>
            </a:r>
            <a:endParaRPr lang="en-US" altLang="ja-JP" sz="2205" dirty="0">
              <a:solidFill>
                <a:prstClr val="black"/>
              </a:solidFill>
              <a:latin typeface="メイリオ" panose="020B0604030504040204" pitchFamily="50" charset="-128"/>
              <a:ea typeface="メイリオ" panose="020B0604030504040204" pitchFamily="50" charset="-128"/>
            </a:endParaRPr>
          </a:p>
          <a:p>
            <a:pPr defTabSz="1007943"/>
            <a:r>
              <a:rPr lang="ja-JP" altLang="en-US" sz="2205" dirty="0">
                <a:solidFill>
                  <a:prstClr val="black"/>
                </a:solidFill>
                <a:latin typeface="メイリオ" panose="020B0604030504040204" pitchFamily="50" charset="-128"/>
                <a:ea typeface="メイリオ" panose="020B0604030504040204" pitchFamily="50" charset="-128"/>
              </a:rPr>
              <a:t>○印旛沼の水面標高が約</a:t>
            </a:r>
            <a:r>
              <a:rPr lang="en-US" altLang="ja-JP" sz="2205" dirty="0">
                <a:solidFill>
                  <a:prstClr val="black"/>
                </a:solidFill>
                <a:latin typeface="メイリオ" panose="020B0604030504040204" pitchFamily="50" charset="-128"/>
                <a:ea typeface="メイリオ" panose="020B0604030504040204" pitchFamily="50" charset="-128"/>
              </a:rPr>
              <a:t>1m</a:t>
            </a:r>
            <a:r>
              <a:rPr lang="ja-JP" altLang="en-US" sz="2205" dirty="0">
                <a:solidFill>
                  <a:prstClr val="black"/>
                </a:solidFill>
                <a:latin typeface="メイリオ" panose="020B0604030504040204" pitchFamily="50" charset="-128"/>
                <a:ea typeface="メイリオ" panose="020B0604030504040204" pitchFamily="50" charset="-128"/>
              </a:rPr>
              <a:t>、台地の標高が約</a:t>
            </a:r>
            <a:r>
              <a:rPr lang="en-US" altLang="ja-JP" sz="2205" dirty="0">
                <a:solidFill>
                  <a:prstClr val="black"/>
                </a:solidFill>
                <a:latin typeface="メイリオ" panose="020B0604030504040204" pitchFamily="50" charset="-128"/>
                <a:ea typeface="メイリオ" panose="020B0604030504040204" pitchFamily="50" charset="-128"/>
              </a:rPr>
              <a:t>25m</a:t>
            </a:r>
            <a:r>
              <a:rPr lang="ja-JP" altLang="en-US" sz="2205" dirty="0">
                <a:solidFill>
                  <a:prstClr val="black"/>
                </a:solidFill>
                <a:latin typeface="メイリオ" panose="020B0604030504040204" pitchFamily="50" charset="-128"/>
                <a:ea typeface="メイリオ" panose="020B0604030504040204" pitchFamily="50" charset="-128"/>
              </a:rPr>
              <a:t>。</a:t>
            </a:r>
            <a:endParaRPr lang="en-US" altLang="ja-JP" sz="2205" dirty="0">
              <a:solidFill>
                <a:prstClr val="black"/>
              </a:solidFill>
              <a:latin typeface="メイリオ" panose="020B0604030504040204" pitchFamily="50" charset="-128"/>
              <a:ea typeface="メイリオ" panose="020B0604030504040204" pitchFamily="50" charset="-128"/>
            </a:endParaRPr>
          </a:p>
          <a:p>
            <a:pPr defTabSz="1007943"/>
            <a:r>
              <a:rPr lang="ja-JP" altLang="en-US" sz="2205" dirty="0">
                <a:solidFill>
                  <a:prstClr val="black"/>
                </a:solidFill>
                <a:latin typeface="メイリオ" panose="020B0604030504040204" pitchFamily="50" charset="-128"/>
                <a:ea typeface="メイリオ" panose="020B0604030504040204" pitchFamily="50" charset="-128"/>
              </a:rPr>
              <a:t>　その差が水頭</a:t>
            </a:r>
            <a:r>
              <a:rPr lang="en-US" altLang="ja-JP" sz="2205" dirty="0">
                <a:solidFill>
                  <a:prstClr val="black"/>
                </a:solidFill>
                <a:latin typeface="メイリオ" panose="020B0604030504040204" pitchFamily="50" charset="-128"/>
                <a:ea typeface="メイリオ" panose="020B0604030504040204" pitchFamily="50" charset="-128"/>
              </a:rPr>
              <a:t>(</a:t>
            </a:r>
            <a:r>
              <a:rPr lang="ja-JP" altLang="en-US" sz="2205" dirty="0">
                <a:solidFill>
                  <a:prstClr val="black"/>
                </a:solidFill>
                <a:latin typeface="メイリオ" panose="020B0604030504040204" pitchFamily="50" charset="-128"/>
                <a:ea typeface="メイリオ" panose="020B0604030504040204" pitchFamily="50" charset="-128"/>
              </a:rPr>
              <a:t>ポテンシャル</a:t>
            </a:r>
            <a:r>
              <a:rPr lang="en-US" altLang="ja-JP" sz="2205" dirty="0">
                <a:solidFill>
                  <a:prstClr val="black"/>
                </a:solidFill>
                <a:latin typeface="メイリオ" panose="020B0604030504040204" pitchFamily="50" charset="-128"/>
                <a:ea typeface="メイリオ" panose="020B0604030504040204" pitchFamily="50" charset="-128"/>
              </a:rPr>
              <a:t>)</a:t>
            </a:r>
            <a:r>
              <a:rPr lang="ja-JP" altLang="en-US" sz="2205" dirty="0">
                <a:solidFill>
                  <a:prstClr val="black"/>
                </a:solidFill>
                <a:latin typeface="メイリオ" panose="020B0604030504040204" pitchFamily="50" charset="-128"/>
                <a:ea typeface="メイリオ" panose="020B0604030504040204" pitchFamily="50" charset="-128"/>
              </a:rPr>
              <a:t>差を生み出す。</a:t>
            </a:r>
            <a:endParaRPr lang="en-US" altLang="ja-JP" sz="2205" dirty="0">
              <a:solidFill>
                <a:prstClr val="black"/>
              </a:solidFill>
              <a:latin typeface="メイリオ" panose="020B0604030504040204" pitchFamily="50" charset="-128"/>
              <a:ea typeface="メイリオ" panose="020B0604030504040204" pitchFamily="50" charset="-128"/>
            </a:endParaRPr>
          </a:p>
          <a:p>
            <a:pPr defTabSz="1007943"/>
            <a:r>
              <a:rPr lang="ja-JP" altLang="en-US" sz="2205" dirty="0">
                <a:solidFill>
                  <a:prstClr val="black"/>
                </a:solidFill>
                <a:latin typeface="メイリオ" panose="020B0604030504040204" pitchFamily="50" charset="-128"/>
                <a:ea typeface="メイリオ" panose="020B0604030504040204" pitchFamily="50" charset="-128"/>
              </a:rPr>
              <a:t>○木下層下部の透水部の構造が大きな水圧を生み、</a:t>
            </a:r>
            <a:endParaRPr lang="en-US" altLang="ja-JP" sz="2205" dirty="0">
              <a:solidFill>
                <a:prstClr val="black"/>
              </a:solidFill>
              <a:latin typeface="メイリオ" panose="020B0604030504040204" pitchFamily="50" charset="-128"/>
              <a:ea typeface="メイリオ" panose="020B0604030504040204" pitchFamily="50" charset="-128"/>
            </a:endParaRPr>
          </a:p>
          <a:p>
            <a:pPr defTabSz="1007943"/>
            <a:r>
              <a:rPr lang="ja-JP" altLang="en-US" sz="2205" dirty="0">
                <a:solidFill>
                  <a:prstClr val="black"/>
                </a:solidFill>
                <a:latin typeface="メイリオ" panose="020B0604030504040204" pitchFamily="50" charset="-128"/>
                <a:ea typeface="メイリオ" panose="020B0604030504040204" pitchFamily="50" charset="-128"/>
              </a:rPr>
              <a:t>　地下水を印旛沼に湧出させる。</a:t>
            </a:r>
            <a:endParaRPr lang="en-US" altLang="ja-JP" sz="2205" dirty="0">
              <a:solidFill>
                <a:prstClr val="black"/>
              </a:solidFill>
              <a:latin typeface="メイリオ" panose="020B0604030504040204" pitchFamily="50" charset="-128"/>
              <a:ea typeface="メイリオ" panose="020B0604030504040204" pitchFamily="50" charset="-128"/>
            </a:endParaRPr>
          </a:p>
          <a:p>
            <a:pPr defTabSz="1007943"/>
            <a:r>
              <a:rPr lang="ja-JP" altLang="en-US" sz="2205" dirty="0">
                <a:solidFill>
                  <a:prstClr val="black"/>
                </a:solidFill>
                <a:latin typeface="メイリオ" panose="020B0604030504040204" pitchFamily="50" charset="-128"/>
                <a:ea typeface="メイリオ" panose="020B0604030504040204" pitchFamily="50" charset="-128"/>
              </a:rPr>
              <a:t>○これが</a:t>
            </a:r>
            <a:r>
              <a:rPr lang="ja-JP" altLang="en-US" sz="2205" dirty="0">
                <a:solidFill>
                  <a:srgbClr val="FF0000"/>
                </a:solidFill>
                <a:latin typeface="メイリオ" panose="020B0604030504040204" pitchFamily="50" charset="-128"/>
                <a:ea typeface="メイリオ" panose="020B0604030504040204" pitchFamily="50" charset="-128"/>
              </a:rPr>
              <a:t>佐久知穴</a:t>
            </a:r>
            <a:r>
              <a:rPr lang="ja-JP" altLang="en-US" sz="2205" dirty="0">
                <a:solidFill>
                  <a:prstClr val="black"/>
                </a:solidFill>
                <a:latin typeface="メイリオ" panose="020B0604030504040204" pitchFamily="50" charset="-128"/>
                <a:ea typeface="メイリオ" panose="020B0604030504040204" pitchFamily="50" charset="-128"/>
              </a:rPr>
              <a:t>だ（仮説です）。</a:t>
            </a:r>
            <a:endParaRPr lang="ja-JP" altLang="en-US" sz="1984" dirty="0">
              <a:solidFill>
                <a:prstClr val="black"/>
              </a:solidFill>
              <a:latin typeface="游ゴシック" panose="020F0502020204030204"/>
              <a:ea typeface="游ゴシック" panose="020B0400000000000000" pitchFamily="50" charset="-128"/>
            </a:endParaRPr>
          </a:p>
        </p:txBody>
      </p:sp>
      <p:pic>
        <p:nvPicPr>
          <p:cNvPr id="5" name="図 4">
            <a:extLst>
              <a:ext uri="{FF2B5EF4-FFF2-40B4-BE49-F238E27FC236}">
                <a16:creationId xmlns:a16="http://schemas.microsoft.com/office/drawing/2014/main" id="{E714B6D8-10D6-485C-EF29-BD8B073D9D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473" y="825140"/>
            <a:ext cx="4057401" cy="6353267"/>
          </a:xfrm>
          <a:prstGeom prst="rect">
            <a:avLst/>
          </a:prstGeom>
        </p:spPr>
      </p:pic>
      <p:sp>
        <p:nvSpPr>
          <p:cNvPr id="8" name="テキスト ボックス 7">
            <a:extLst>
              <a:ext uri="{FF2B5EF4-FFF2-40B4-BE49-F238E27FC236}">
                <a16:creationId xmlns:a16="http://schemas.microsoft.com/office/drawing/2014/main" id="{7829D71C-42FF-475E-5A33-0D5842655FAF}"/>
              </a:ext>
            </a:extLst>
          </p:cNvPr>
          <p:cNvSpPr txBox="1"/>
          <p:nvPr/>
        </p:nvSpPr>
        <p:spPr>
          <a:xfrm>
            <a:off x="280651" y="175297"/>
            <a:ext cx="12763670" cy="702949"/>
          </a:xfrm>
          <a:prstGeom prst="rect">
            <a:avLst/>
          </a:prstGeom>
          <a:noFill/>
        </p:spPr>
        <p:txBody>
          <a:bodyPr wrap="square" rtlCol="0">
            <a:spAutoFit/>
          </a:bodyPr>
          <a:lstStyle/>
          <a:p>
            <a:pPr defTabSz="1007943"/>
            <a:r>
              <a:rPr lang="ja-JP" altLang="en-US" sz="3968" dirty="0">
                <a:solidFill>
                  <a:srgbClr val="4472C4"/>
                </a:solidFill>
                <a:latin typeface="メイリオ" panose="020B0604030504040204" pitchFamily="50" charset="-128"/>
                <a:ea typeface="メイリオ" panose="020B0604030504040204" pitchFamily="50" charset="-128"/>
              </a:rPr>
              <a:t>古東京湾の姿と佐久知穴仮説</a:t>
            </a:r>
          </a:p>
        </p:txBody>
      </p:sp>
      <p:sp>
        <p:nvSpPr>
          <p:cNvPr id="9" name="テキスト ボックス 8">
            <a:extLst>
              <a:ext uri="{FF2B5EF4-FFF2-40B4-BE49-F238E27FC236}">
                <a16:creationId xmlns:a16="http://schemas.microsoft.com/office/drawing/2014/main" id="{2916F802-F7F5-33C8-09FD-1A6F90C081F4}"/>
              </a:ext>
            </a:extLst>
          </p:cNvPr>
          <p:cNvSpPr txBox="1"/>
          <p:nvPr/>
        </p:nvSpPr>
        <p:spPr>
          <a:xfrm>
            <a:off x="296642" y="7244856"/>
            <a:ext cx="3790793" cy="295915"/>
          </a:xfrm>
          <a:prstGeom prst="rect">
            <a:avLst/>
          </a:prstGeom>
          <a:noFill/>
        </p:spPr>
        <p:txBody>
          <a:bodyPr wrap="square" rtlCol="0">
            <a:spAutoFit/>
          </a:bodyPr>
          <a:lstStyle/>
          <a:p>
            <a:pPr defTabSz="1007943"/>
            <a:r>
              <a:rPr lang="ja-JP" altLang="en-US" sz="1323" dirty="0">
                <a:solidFill>
                  <a:prstClr val="black"/>
                </a:solidFill>
                <a:latin typeface="メイリオ" panose="020B0604030504040204" pitchFamily="50" charset="-128"/>
                <a:ea typeface="メイリオ" panose="020B0604030504040204" pitchFamily="50" charset="-128"/>
              </a:rPr>
              <a:t>増田</a:t>
            </a:r>
            <a:r>
              <a:rPr lang="en-US" altLang="ja-JP" sz="1323" dirty="0">
                <a:solidFill>
                  <a:prstClr val="black"/>
                </a:solidFill>
                <a:latin typeface="メイリオ" panose="020B0604030504040204" pitchFamily="50" charset="-128"/>
                <a:ea typeface="メイリオ" panose="020B0604030504040204" pitchFamily="50" charset="-128"/>
              </a:rPr>
              <a:t>(1992)</a:t>
            </a:r>
            <a:r>
              <a:rPr lang="ja-JP" altLang="en-US" sz="1323" dirty="0">
                <a:solidFill>
                  <a:prstClr val="black"/>
                </a:solidFill>
                <a:latin typeface="メイリオ" panose="020B0604030504040204" pitchFamily="50" charset="-128"/>
                <a:ea typeface="メイリオ" panose="020B0604030504040204" pitchFamily="50" charset="-128"/>
              </a:rPr>
              <a:t>「古東京湾のバリアー島」より</a:t>
            </a:r>
          </a:p>
        </p:txBody>
      </p:sp>
      <p:pic>
        <p:nvPicPr>
          <p:cNvPr id="7" name="図 6">
            <a:extLst>
              <a:ext uri="{FF2B5EF4-FFF2-40B4-BE49-F238E27FC236}">
                <a16:creationId xmlns:a16="http://schemas.microsoft.com/office/drawing/2014/main" id="{B22E7EF0-C055-1266-87FB-3999A71E8E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0412" y="3715604"/>
            <a:ext cx="2602890" cy="3455216"/>
          </a:xfrm>
          <a:prstGeom prst="rect">
            <a:avLst/>
          </a:prstGeom>
          <a:ln w="31750">
            <a:solidFill>
              <a:srgbClr val="FF0000"/>
            </a:solidFill>
          </a:ln>
        </p:spPr>
      </p:pic>
      <p:pic>
        <p:nvPicPr>
          <p:cNvPr id="11" name="図 10">
            <a:extLst>
              <a:ext uri="{FF2B5EF4-FFF2-40B4-BE49-F238E27FC236}">
                <a16:creationId xmlns:a16="http://schemas.microsoft.com/office/drawing/2014/main" id="{AA43335E-9B97-5B60-6913-9D49632582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7816" y="3779837"/>
            <a:ext cx="6105075" cy="3326751"/>
          </a:xfrm>
          <a:prstGeom prst="rect">
            <a:avLst/>
          </a:prstGeom>
        </p:spPr>
      </p:pic>
      <p:sp>
        <p:nvSpPr>
          <p:cNvPr id="12" name="テキスト ボックス 11">
            <a:extLst>
              <a:ext uri="{FF2B5EF4-FFF2-40B4-BE49-F238E27FC236}">
                <a16:creationId xmlns:a16="http://schemas.microsoft.com/office/drawing/2014/main" id="{8224AF22-9CEF-A6D1-B69A-65AE2EA6C46F}"/>
              </a:ext>
            </a:extLst>
          </p:cNvPr>
          <p:cNvSpPr txBox="1"/>
          <p:nvPr/>
        </p:nvSpPr>
        <p:spPr>
          <a:xfrm>
            <a:off x="5232707" y="7239918"/>
            <a:ext cx="4486347" cy="295915"/>
          </a:xfrm>
          <a:prstGeom prst="rect">
            <a:avLst/>
          </a:prstGeom>
          <a:noFill/>
        </p:spPr>
        <p:txBody>
          <a:bodyPr wrap="square" rtlCol="0">
            <a:spAutoFit/>
          </a:bodyPr>
          <a:lstStyle/>
          <a:p>
            <a:pPr defTabSz="1007943"/>
            <a:r>
              <a:rPr lang="ja-JP" altLang="en-US" sz="1323" dirty="0">
                <a:solidFill>
                  <a:prstClr val="black"/>
                </a:solidFill>
                <a:latin typeface="メイリオ" panose="020B0604030504040204" pitchFamily="50" charset="-128"/>
                <a:ea typeface="メイリオ" panose="020B0604030504040204" pitchFamily="50" charset="-128"/>
              </a:rPr>
              <a:t>（産総研：都市域の地質地盤図「千葉県北部地域」）</a:t>
            </a:r>
          </a:p>
        </p:txBody>
      </p:sp>
      <p:sp>
        <p:nvSpPr>
          <p:cNvPr id="15" name="テキスト ボックス 14">
            <a:extLst>
              <a:ext uri="{FF2B5EF4-FFF2-40B4-BE49-F238E27FC236}">
                <a16:creationId xmlns:a16="http://schemas.microsoft.com/office/drawing/2014/main" id="{3F27420E-52CC-149D-CC80-865113B592E0}"/>
              </a:ext>
            </a:extLst>
          </p:cNvPr>
          <p:cNvSpPr txBox="1"/>
          <p:nvPr/>
        </p:nvSpPr>
        <p:spPr>
          <a:xfrm>
            <a:off x="10727013" y="7215214"/>
            <a:ext cx="2786701" cy="295915"/>
          </a:xfrm>
          <a:prstGeom prst="rect">
            <a:avLst/>
          </a:prstGeom>
          <a:noFill/>
        </p:spPr>
        <p:txBody>
          <a:bodyPr wrap="square" rtlCol="0">
            <a:spAutoFit/>
          </a:bodyPr>
          <a:lstStyle/>
          <a:p>
            <a:pPr defTabSz="1007943"/>
            <a:r>
              <a:rPr lang="ja-JP" altLang="en-US" sz="1323" dirty="0">
                <a:solidFill>
                  <a:prstClr val="black"/>
                </a:solidFill>
                <a:latin typeface="メイリオ" panose="020B0604030504040204" pitchFamily="50" charset="-128"/>
                <a:ea typeface="メイリオ" panose="020B0604030504040204" pitchFamily="50" charset="-128"/>
              </a:rPr>
              <a:t>（利根川図誌より「佐久知穴」）</a:t>
            </a:r>
          </a:p>
        </p:txBody>
      </p:sp>
      <p:sp>
        <p:nvSpPr>
          <p:cNvPr id="2" name="テキスト ボックス 1">
            <a:extLst>
              <a:ext uri="{FF2B5EF4-FFF2-40B4-BE49-F238E27FC236}">
                <a16:creationId xmlns:a16="http://schemas.microsoft.com/office/drawing/2014/main" id="{5FB1DA42-11F3-AC04-8FFE-10BC9492B76C}"/>
              </a:ext>
            </a:extLst>
          </p:cNvPr>
          <p:cNvSpPr txBox="1"/>
          <p:nvPr/>
        </p:nvSpPr>
        <p:spPr>
          <a:xfrm>
            <a:off x="994799" y="4085341"/>
            <a:ext cx="428159" cy="397673"/>
          </a:xfrm>
          <a:prstGeom prst="rect">
            <a:avLst/>
          </a:prstGeom>
          <a:noFill/>
        </p:spPr>
        <p:txBody>
          <a:bodyPr wrap="square" rtlCol="0">
            <a:spAutoFit/>
          </a:bodyPr>
          <a:lstStyle/>
          <a:p>
            <a:pPr defTabSz="1007943"/>
            <a:r>
              <a:rPr lang="ja-JP" altLang="en-US" sz="1984" dirty="0">
                <a:solidFill>
                  <a:srgbClr val="00B0F0"/>
                </a:solidFill>
                <a:latin typeface="メイリオ" panose="020B0604030504040204" pitchFamily="50" charset="-128"/>
                <a:ea typeface="メイリオ" panose="020B0604030504040204" pitchFamily="50" charset="-128"/>
              </a:rPr>
              <a:t>●</a:t>
            </a:r>
          </a:p>
        </p:txBody>
      </p:sp>
      <p:sp>
        <p:nvSpPr>
          <p:cNvPr id="3" name="テキスト ボックス 2">
            <a:extLst>
              <a:ext uri="{FF2B5EF4-FFF2-40B4-BE49-F238E27FC236}">
                <a16:creationId xmlns:a16="http://schemas.microsoft.com/office/drawing/2014/main" id="{0189B74F-1DDA-4610-4765-0FF9013F8B3C}"/>
              </a:ext>
            </a:extLst>
          </p:cNvPr>
          <p:cNvSpPr txBox="1"/>
          <p:nvPr/>
        </p:nvSpPr>
        <p:spPr>
          <a:xfrm>
            <a:off x="11005936" y="4935708"/>
            <a:ext cx="428159" cy="397673"/>
          </a:xfrm>
          <a:prstGeom prst="rect">
            <a:avLst/>
          </a:prstGeom>
          <a:noFill/>
        </p:spPr>
        <p:txBody>
          <a:bodyPr wrap="square" rtlCol="0">
            <a:spAutoFit/>
          </a:bodyPr>
          <a:lstStyle/>
          <a:p>
            <a:pPr defTabSz="1007943"/>
            <a:r>
              <a:rPr lang="ja-JP" altLang="en-US" sz="1984" dirty="0">
                <a:solidFill>
                  <a:srgbClr val="00B0F0"/>
                </a:solidFill>
                <a:latin typeface="メイリオ" panose="020B0604030504040204" pitchFamily="50" charset="-128"/>
                <a:ea typeface="メイリオ" panose="020B0604030504040204" pitchFamily="50" charset="-128"/>
              </a:rPr>
              <a:t>●</a:t>
            </a:r>
          </a:p>
        </p:txBody>
      </p:sp>
      <p:sp>
        <p:nvSpPr>
          <p:cNvPr id="4" name="テキスト ボックス 3">
            <a:extLst>
              <a:ext uri="{FF2B5EF4-FFF2-40B4-BE49-F238E27FC236}">
                <a16:creationId xmlns:a16="http://schemas.microsoft.com/office/drawing/2014/main" id="{DC8F0E85-B7F4-AC29-BF8B-614E1771190D}"/>
              </a:ext>
            </a:extLst>
          </p:cNvPr>
          <p:cNvSpPr txBox="1"/>
          <p:nvPr/>
        </p:nvSpPr>
        <p:spPr>
          <a:xfrm>
            <a:off x="8512815" y="5528884"/>
            <a:ext cx="428159" cy="397673"/>
          </a:xfrm>
          <a:prstGeom prst="rect">
            <a:avLst/>
          </a:prstGeom>
          <a:noFill/>
        </p:spPr>
        <p:txBody>
          <a:bodyPr wrap="square" rtlCol="0">
            <a:spAutoFit/>
          </a:bodyPr>
          <a:lstStyle/>
          <a:p>
            <a:pPr defTabSz="1007943"/>
            <a:r>
              <a:rPr lang="ja-JP" altLang="en-US" sz="1984" dirty="0">
                <a:solidFill>
                  <a:srgbClr val="00B0F0"/>
                </a:solidFill>
                <a:latin typeface="メイリオ" panose="020B0604030504040204" pitchFamily="50" charset="-128"/>
                <a:ea typeface="メイリオ" panose="020B0604030504040204" pitchFamily="50" charset="-128"/>
              </a:rPr>
              <a:t>●</a:t>
            </a:r>
          </a:p>
        </p:txBody>
      </p:sp>
      <p:sp>
        <p:nvSpPr>
          <p:cNvPr id="10" name="テキスト ボックス 9">
            <a:extLst>
              <a:ext uri="{FF2B5EF4-FFF2-40B4-BE49-F238E27FC236}">
                <a16:creationId xmlns:a16="http://schemas.microsoft.com/office/drawing/2014/main" id="{DA7649E7-A4E4-856B-2D9A-DBFFF24263E6}"/>
              </a:ext>
            </a:extLst>
          </p:cNvPr>
          <p:cNvSpPr txBox="1"/>
          <p:nvPr/>
        </p:nvSpPr>
        <p:spPr>
          <a:xfrm rot="3764021">
            <a:off x="1900497" y="2691042"/>
            <a:ext cx="1253011" cy="295915"/>
          </a:xfrm>
          <a:prstGeom prst="rect">
            <a:avLst/>
          </a:prstGeom>
          <a:noFill/>
        </p:spPr>
        <p:txBody>
          <a:bodyPr wrap="square" rtlCol="0">
            <a:spAutoFit/>
          </a:bodyPr>
          <a:lstStyle/>
          <a:p>
            <a:pPr defTabSz="1007943"/>
            <a:r>
              <a:rPr lang="ja-JP" altLang="en-US" sz="1323" dirty="0">
                <a:solidFill>
                  <a:srgbClr val="FF0000"/>
                </a:solidFill>
                <a:latin typeface="メイリオ" panose="020B0604030504040204" pitchFamily="50" charset="-128"/>
                <a:ea typeface="メイリオ" panose="020B0604030504040204" pitchFamily="50" charset="-128"/>
              </a:rPr>
              <a:t>バリアー島</a:t>
            </a:r>
          </a:p>
        </p:txBody>
      </p:sp>
      <p:sp>
        <p:nvSpPr>
          <p:cNvPr id="13" name="テキスト ボックス 12">
            <a:extLst>
              <a:ext uri="{FF2B5EF4-FFF2-40B4-BE49-F238E27FC236}">
                <a16:creationId xmlns:a16="http://schemas.microsoft.com/office/drawing/2014/main" id="{D0A1A8F3-1491-BCDF-37FF-67121C89323C}"/>
              </a:ext>
            </a:extLst>
          </p:cNvPr>
          <p:cNvSpPr txBox="1"/>
          <p:nvPr/>
        </p:nvSpPr>
        <p:spPr>
          <a:xfrm rot="17991219">
            <a:off x="878145" y="5156761"/>
            <a:ext cx="1254798" cy="295915"/>
          </a:xfrm>
          <a:prstGeom prst="rect">
            <a:avLst/>
          </a:prstGeom>
          <a:noFill/>
        </p:spPr>
        <p:txBody>
          <a:bodyPr wrap="square" rtlCol="0">
            <a:spAutoFit/>
          </a:bodyPr>
          <a:lstStyle/>
          <a:p>
            <a:pPr defTabSz="1007943"/>
            <a:r>
              <a:rPr lang="ja-JP" altLang="en-US" sz="1323" dirty="0">
                <a:solidFill>
                  <a:srgbClr val="FF0000"/>
                </a:solidFill>
                <a:latin typeface="メイリオ" panose="020B0604030504040204" pitchFamily="50" charset="-128"/>
                <a:ea typeface="メイリオ" panose="020B0604030504040204" pitchFamily="50" charset="-128"/>
              </a:rPr>
              <a:t>バリアー島</a:t>
            </a:r>
          </a:p>
        </p:txBody>
      </p:sp>
      <p:sp>
        <p:nvSpPr>
          <p:cNvPr id="16" name="テキスト ボックス 15">
            <a:extLst>
              <a:ext uri="{FF2B5EF4-FFF2-40B4-BE49-F238E27FC236}">
                <a16:creationId xmlns:a16="http://schemas.microsoft.com/office/drawing/2014/main" id="{4BF1600F-9000-CADD-FB73-8DEA593004DF}"/>
              </a:ext>
            </a:extLst>
          </p:cNvPr>
          <p:cNvSpPr txBox="1"/>
          <p:nvPr/>
        </p:nvSpPr>
        <p:spPr>
          <a:xfrm rot="19363135">
            <a:off x="1994514" y="3894724"/>
            <a:ext cx="1253011" cy="295915"/>
          </a:xfrm>
          <a:prstGeom prst="rect">
            <a:avLst/>
          </a:prstGeom>
          <a:noFill/>
        </p:spPr>
        <p:txBody>
          <a:bodyPr wrap="square" rtlCol="0">
            <a:spAutoFit/>
          </a:bodyPr>
          <a:lstStyle/>
          <a:p>
            <a:pPr defTabSz="1007943"/>
            <a:r>
              <a:rPr lang="ja-JP" altLang="en-US" sz="1323" dirty="0">
                <a:solidFill>
                  <a:srgbClr val="FF0000"/>
                </a:solidFill>
                <a:latin typeface="メイリオ" panose="020B0604030504040204" pitchFamily="50" charset="-128"/>
                <a:ea typeface="メイリオ" panose="020B0604030504040204" pitchFamily="50" charset="-128"/>
              </a:rPr>
              <a:t>バリアー島</a:t>
            </a:r>
          </a:p>
        </p:txBody>
      </p:sp>
      <p:sp>
        <p:nvSpPr>
          <p:cNvPr id="17" name="テキスト ボックス 16">
            <a:extLst>
              <a:ext uri="{FF2B5EF4-FFF2-40B4-BE49-F238E27FC236}">
                <a16:creationId xmlns:a16="http://schemas.microsoft.com/office/drawing/2014/main" id="{857D6B7D-6A69-506C-CCEB-8660A048BCE0}"/>
              </a:ext>
            </a:extLst>
          </p:cNvPr>
          <p:cNvSpPr txBox="1"/>
          <p:nvPr/>
        </p:nvSpPr>
        <p:spPr>
          <a:xfrm>
            <a:off x="649030" y="3714303"/>
            <a:ext cx="1253011" cy="295915"/>
          </a:xfrm>
          <a:prstGeom prst="rect">
            <a:avLst/>
          </a:prstGeom>
          <a:noFill/>
        </p:spPr>
        <p:txBody>
          <a:bodyPr wrap="square" rtlCol="0">
            <a:spAutoFit/>
          </a:bodyPr>
          <a:lstStyle/>
          <a:p>
            <a:pPr defTabSz="1007943"/>
            <a:r>
              <a:rPr lang="ja-JP" altLang="en-US" sz="1323" dirty="0">
                <a:solidFill>
                  <a:srgbClr val="FF0000"/>
                </a:solidFill>
                <a:latin typeface="メイリオ" panose="020B0604030504040204" pitchFamily="50" charset="-128"/>
                <a:ea typeface="メイリオ" panose="020B0604030504040204" pitchFamily="50" charset="-128"/>
              </a:rPr>
              <a:t>上げ潮デルタ</a:t>
            </a:r>
          </a:p>
        </p:txBody>
      </p:sp>
      <p:sp>
        <p:nvSpPr>
          <p:cNvPr id="18" name="テキスト ボックス 17">
            <a:extLst>
              <a:ext uri="{FF2B5EF4-FFF2-40B4-BE49-F238E27FC236}">
                <a16:creationId xmlns:a16="http://schemas.microsoft.com/office/drawing/2014/main" id="{1F871E67-2FB4-CBBD-A8D3-6AD8EE184F54}"/>
              </a:ext>
            </a:extLst>
          </p:cNvPr>
          <p:cNvSpPr txBox="1"/>
          <p:nvPr/>
        </p:nvSpPr>
        <p:spPr>
          <a:xfrm>
            <a:off x="6195874" y="3902364"/>
            <a:ext cx="4170536" cy="906787"/>
          </a:xfrm>
          <a:prstGeom prst="rect">
            <a:avLst/>
          </a:prstGeom>
          <a:noFill/>
        </p:spPr>
        <p:txBody>
          <a:bodyPr wrap="square" rtlCol="0">
            <a:spAutoFit/>
          </a:bodyPr>
          <a:lstStyle/>
          <a:p>
            <a:pPr defTabSz="1007943"/>
            <a:r>
              <a:rPr lang="ja-JP" altLang="en-US" sz="1764" dirty="0">
                <a:solidFill>
                  <a:srgbClr val="002060"/>
                </a:solidFill>
                <a:latin typeface="メイリオ" panose="020B0604030504040204" pitchFamily="50" charset="-128"/>
                <a:ea typeface="メイリオ" panose="020B0604030504040204" pitchFamily="50" charset="-128"/>
              </a:rPr>
              <a:t>なぜ多古付近でバリアー島が切れたか</a:t>
            </a:r>
            <a:endParaRPr lang="en-US" altLang="ja-JP" sz="1764" dirty="0">
              <a:solidFill>
                <a:srgbClr val="002060"/>
              </a:solidFill>
              <a:latin typeface="メイリオ" panose="020B0604030504040204" pitchFamily="50" charset="-128"/>
              <a:ea typeface="メイリオ" panose="020B0604030504040204" pitchFamily="50" charset="-128"/>
            </a:endParaRPr>
          </a:p>
          <a:p>
            <a:pPr defTabSz="1007943"/>
            <a:r>
              <a:rPr lang="en-US" altLang="ja-JP" sz="1764" dirty="0">
                <a:solidFill>
                  <a:srgbClr val="002060"/>
                </a:solidFill>
                <a:latin typeface="メイリオ" panose="020B0604030504040204" pitchFamily="50" charset="-128"/>
                <a:ea typeface="メイリオ" panose="020B0604030504040204" pitchFamily="50" charset="-128"/>
              </a:rPr>
              <a:t>(</a:t>
            </a:r>
            <a:r>
              <a:rPr lang="ja-JP" altLang="en-US" sz="1764" dirty="0">
                <a:solidFill>
                  <a:srgbClr val="002060"/>
                </a:solidFill>
                <a:latin typeface="メイリオ" panose="020B0604030504040204" pitchFamily="50" charset="-128"/>
                <a:ea typeface="メイリオ" panose="020B0604030504040204" pitchFamily="50" charset="-128"/>
              </a:rPr>
              <a:t>仮説）</a:t>
            </a:r>
            <a:r>
              <a:rPr lang="en-US" altLang="ja-JP" sz="1764" dirty="0">
                <a:solidFill>
                  <a:srgbClr val="002060"/>
                </a:solidFill>
                <a:latin typeface="メイリオ" panose="020B0604030504040204" pitchFamily="50" charset="-128"/>
                <a:ea typeface="メイリオ" panose="020B0604030504040204" pitchFamily="50" charset="-128"/>
              </a:rPr>
              <a:t>12</a:t>
            </a:r>
            <a:r>
              <a:rPr lang="ja-JP" altLang="en-US" sz="1764" dirty="0">
                <a:solidFill>
                  <a:srgbClr val="002060"/>
                </a:solidFill>
                <a:latin typeface="メイリオ" panose="020B0604030504040204" pitchFamily="50" charset="-128"/>
                <a:ea typeface="メイリオ" panose="020B0604030504040204" pitchFamily="50" charset="-128"/>
              </a:rPr>
              <a:t>万年より前に九十九里方向に</a:t>
            </a:r>
            <a:endParaRPr lang="en-US" altLang="ja-JP" sz="1764" dirty="0">
              <a:solidFill>
                <a:srgbClr val="002060"/>
              </a:solidFill>
              <a:latin typeface="メイリオ" panose="020B0604030504040204" pitchFamily="50" charset="-128"/>
              <a:ea typeface="メイリオ" panose="020B0604030504040204" pitchFamily="50" charset="-128"/>
            </a:endParaRPr>
          </a:p>
          <a:p>
            <a:pPr defTabSz="1007943"/>
            <a:r>
              <a:rPr lang="ja-JP" altLang="en-US" sz="1764" dirty="0">
                <a:solidFill>
                  <a:srgbClr val="002060"/>
                </a:solidFill>
                <a:latin typeface="メイリオ" panose="020B0604030504040204" pitchFamily="50" charset="-128"/>
                <a:ea typeface="メイリオ" panose="020B0604030504040204" pitchFamily="50" charset="-128"/>
              </a:rPr>
              <a:t>　　　向かう谷が存在⇒木下層</a:t>
            </a:r>
            <a:r>
              <a:rPr lang="en-US" altLang="ja-JP" sz="1764" dirty="0">
                <a:solidFill>
                  <a:srgbClr val="002060"/>
                </a:solidFill>
                <a:latin typeface="メイリオ" panose="020B0604030504040204" pitchFamily="50" charset="-128"/>
                <a:ea typeface="メイリオ" panose="020B0604030504040204" pitchFamily="50" charset="-128"/>
              </a:rPr>
              <a:t>(</a:t>
            </a:r>
            <a:r>
              <a:rPr lang="ja-JP" altLang="en-US" sz="1764" dirty="0">
                <a:solidFill>
                  <a:srgbClr val="002060"/>
                </a:solidFill>
                <a:latin typeface="メイリオ" panose="020B0604030504040204" pitchFamily="50" charset="-128"/>
                <a:ea typeface="メイリオ" panose="020B0604030504040204" pitchFamily="50" charset="-128"/>
              </a:rPr>
              <a:t>下部</a:t>
            </a:r>
            <a:r>
              <a:rPr lang="en-US" altLang="ja-JP" sz="1764" dirty="0">
                <a:solidFill>
                  <a:srgbClr val="002060"/>
                </a:solidFill>
                <a:latin typeface="メイリオ" panose="020B0604030504040204" pitchFamily="50" charset="-128"/>
                <a:ea typeface="メイリオ" panose="020B0604030504040204" pitchFamily="50" charset="-128"/>
              </a:rPr>
              <a:t>)</a:t>
            </a:r>
            <a:endParaRPr lang="ja-JP" altLang="en-US" sz="1764" dirty="0">
              <a:solidFill>
                <a:srgbClr val="002060"/>
              </a:solidFill>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8FE717B3-95E2-E229-60D9-94B198206E38}"/>
              </a:ext>
            </a:extLst>
          </p:cNvPr>
          <p:cNvSpPr txBox="1"/>
          <p:nvPr/>
        </p:nvSpPr>
        <p:spPr>
          <a:xfrm>
            <a:off x="10685714" y="3839708"/>
            <a:ext cx="2412955" cy="499496"/>
          </a:xfrm>
          <a:prstGeom prst="rect">
            <a:avLst/>
          </a:prstGeom>
          <a:solidFill>
            <a:schemeClr val="accent4">
              <a:lumMod val="20000"/>
              <a:lumOff val="80000"/>
              <a:alpha val="67000"/>
            </a:schemeClr>
          </a:solidFill>
        </p:spPr>
        <p:txBody>
          <a:bodyPr wrap="square" rtlCol="0">
            <a:spAutoFit/>
          </a:bodyPr>
          <a:lstStyle/>
          <a:p>
            <a:pPr defTabSz="1007943"/>
            <a:r>
              <a:rPr lang="ja-JP" altLang="en-US" sz="1323" dirty="0">
                <a:solidFill>
                  <a:prstClr val="black"/>
                </a:solidFill>
                <a:latin typeface="メイリオ" panose="020B0604030504040204" pitchFamily="50" charset="-128"/>
                <a:ea typeface="メイリオ" panose="020B0604030504040204" pitchFamily="50" charset="-128"/>
              </a:rPr>
              <a:t>佐久知穴</a:t>
            </a:r>
            <a:r>
              <a:rPr lang="ja-JP" altLang="en-US" sz="1323" dirty="0">
                <a:solidFill>
                  <a:srgbClr val="00B0F0"/>
                </a:solidFill>
                <a:latin typeface="メイリオ" panose="020B0604030504040204" pitchFamily="50" charset="-128"/>
                <a:ea typeface="メイリオ" panose="020B0604030504040204" pitchFamily="50" charset="-128"/>
              </a:rPr>
              <a:t>● </a:t>
            </a:r>
            <a:r>
              <a:rPr lang="ja-JP" altLang="en-US" sz="1323" dirty="0">
                <a:solidFill>
                  <a:prstClr val="black"/>
                </a:solidFill>
                <a:latin typeface="メイリオ" panose="020B0604030504040204" pitchFamily="50" charset="-128"/>
                <a:ea typeface="メイリオ" panose="020B0604030504040204" pitchFamily="50" charset="-128"/>
              </a:rPr>
              <a:t>：</a:t>
            </a:r>
            <a:r>
              <a:rPr lang="en-US" altLang="ja-JP" sz="1323" dirty="0">
                <a:solidFill>
                  <a:prstClr val="black"/>
                </a:solidFill>
                <a:latin typeface="メイリオ" panose="020B0604030504040204" pitchFamily="50" charset="-128"/>
                <a:ea typeface="メイリオ" panose="020B0604030504040204" pitchFamily="50" charset="-128"/>
              </a:rPr>
              <a:t>12</a:t>
            </a:r>
            <a:r>
              <a:rPr lang="ja-JP" altLang="en-US" sz="1323" dirty="0">
                <a:solidFill>
                  <a:prstClr val="black"/>
                </a:solidFill>
                <a:latin typeface="メイリオ" panose="020B0604030504040204" pitchFamily="50" charset="-128"/>
                <a:ea typeface="メイリオ" panose="020B0604030504040204" pitchFamily="50" charset="-128"/>
              </a:rPr>
              <a:t>尺</a:t>
            </a:r>
            <a:r>
              <a:rPr lang="en-US" altLang="ja-JP" sz="1323" dirty="0">
                <a:solidFill>
                  <a:prstClr val="black"/>
                </a:solidFill>
                <a:latin typeface="メイリオ" panose="020B0604030504040204" pitchFamily="50" charset="-128"/>
                <a:ea typeface="メイリオ" panose="020B0604030504040204" pitchFamily="50" charset="-128"/>
              </a:rPr>
              <a:t>(</a:t>
            </a:r>
            <a:r>
              <a:rPr lang="ja-JP" altLang="en-US" sz="1323" dirty="0">
                <a:solidFill>
                  <a:prstClr val="black"/>
                </a:solidFill>
                <a:latin typeface="メイリオ" panose="020B0604030504040204" pitchFamily="50" charset="-128"/>
                <a:ea typeface="メイリオ" panose="020B0604030504040204" pitchFamily="50" charset="-128"/>
              </a:rPr>
              <a:t>約</a:t>
            </a:r>
            <a:r>
              <a:rPr lang="en-US" altLang="ja-JP" sz="1323" dirty="0">
                <a:solidFill>
                  <a:prstClr val="black"/>
                </a:solidFill>
                <a:latin typeface="メイリオ" panose="020B0604030504040204" pitchFamily="50" charset="-128"/>
                <a:ea typeface="メイリオ" panose="020B0604030504040204" pitchFamily="50" charset="-128"/>
              </a:rPr>
              <a:t>3.6m)</a:t>
            </a:r>
            <a:r>
              <a:rPr lang="ja-JP" altLang="en-US" sz="1323" dirty="0">
                <a:solidFill>
                  <a:prstClr val="black"/>
                </a:solidFill>
                <a:latin typeface="メイリオ" panose="020B0604030504040204" pitchFamily="50" charset="-128"/>
                <a:ea typeface="メイリオ" panose="020B0604030504040204" pitchFamily="50" charset="-128"/>
              </a:rPr>
              <a:t>も水を噴き上げていた</a:t>
            </a:r>
          </a:p>
        </p:txBody>
      </p:sp>
      <p:sp>
        <p:nvSpPr>
          <p:cNvPr id="22" name="テキスト ボックス 21">
            <a:extLst>
              <a:ext uri="{FF2B5EF4-FFF2-40B4-BE49-F238E27FC236}">
                <a16:creationId xmlns:a16="http://schemas.microsoft.com/office/drawing/2014/main" id="{B95C6839-01EE-CFD2-65A9-1CF408CB249F}"/>
              </a:ext>
            </a:extLst>
          </p:cNvPr>
          <p:cNvSpPr txBox="1"/>
          <p:nvPr/>
        </p:nvSpPr>
        <p:spPr>
          <a:xfrm>
            <a:off x="11308012" y="3385642"/>
            <a:ext cx="1908257" cy="228076"/>
          </a:xfrm>
          <a:prstGeom prst="rect">
            <a:avLst/>
          </a:prstGeom>
          <a:noFill/>
        </p:spPr>
        <p:txBody>
          <a:bodyPr wrap="square" rtlCol="0">
            <a:spAutoFit/>
          </a:bodyPr>
          <a:lstStyle/>
          <a:p>
            <a:pPr defTabSz="1007943"/>
            <a:r>
              <a:rPr lang="ja-JP" altLang="en-US" sz="882" dirty="0">
                <a:solidFill>
                  <a:srgbClr val="FFFF00"/>
                </a:solidFill>
                <a:latin typeface="メイリオ" panose="020B0604030504040204" pitchFamily="50" charset="-128"/>
                <a:ea typeface="メイリオ" panose="020B0604030504040204" pitchFamily="50" charset="-128"/>
              </a:rPr>
              <a:t>木下貝層</a:t>
            </a:r>
            <a:r>
              <a:rPr lang="en-US" altLang="ja-JP" sz="882" dirty="0">
                <a:solidFill>
                  <a:srgbClr val="FFFF00"/>
                </a:solidFill>
                <a:latin typeface="メイリオ" panose="020B0604030504040204" pitchFamily="50" charset="-128"/>
                <a:ea typeface="メイリオ" panose="020B0604030504040204" pitchFamily="50" charset="-128"/>
              </a:rPr>
              <a:t>(</a:t>
            </a:r>
            <a:r>
              <a:rPr lang="ja-JP" altLang="en-US" sz="882" dirty="0">
                <a:solidFill>
                  <a:srgbClr val="FFFF00"/>
                </a:solidFill>
                <a:latin typeface="メイリオ" panose="020B0604030504040204" pitchFamily="50" charset="-128"/>
                <a:ea typeface="メイリオ" panose="020B0604030504040204" pitchFamily="50" charset="-128"/>
              </a:rPr>
              <a:t>印西市</a:t>
            </a:r>
            <a:r>
              <a:rPr lang="en-US" altLang="ja-JP" sz="882" dirty="0">
                <a:solidFill>
                  <a:srgbClr val="FFFF00"/>
                </a:solidFill>
                <a:latin typeface="メイリオ" panose="020B0604030504040204" pitchFamily="50" charset="-128"/>
                <a:ea typeface="メイリオ" panose="020B0604030504040204" pitchFamily="50" charset="-128"/>
              </a:rPr>
              <a:t>HP)</a:t>
            </a:r>
            <a:endParaRPr lang="ja-JP" altLang="en-US" sz="882" dirty="0">
              <a:solidFill>
                <a:srgbClr val="FFFF00"/>
              </a:solidFill>
              <a:latin typeface="メイリオ" panose="020B0604030504040204" pitchFamily="50" charset="-128"/>
              <a:ea typeface="メイリオ" panose="020B0604030504040204" pitchFamily="50" charset="-128"/>
            </a:endParaRPr>
          </a:p>
        </p:txBody>
      </p:sp>
      <p:pic>
        <p:nvPicPr>
          <p:cNvPr id="23" name="グラフィックス 22" descr="パスケットボール">
            <a:hlinkClick r:id="rId7"/>
            <a:extLst>
              <a:ext uri="{FF2B5EF4-FFF2-40B4-BE49-F238E27FC236}">
                <a16:creationId xmlns:a16="http://schemas.microsoft.com/office/drawing/2014/main" id="{14B94814-2301-2A08-A818-1A1413476F1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83456" y="1070406"/>
            <a:ext cx="503978" cy="503978"/>
          </a:xfrm>
          <a:prstGeom prst="rect">
            <a:avLst/>
          </a:prstGeom>
        </p:spPr>
      </p:pic>
      <p:pic>
        <p:nvPicPr>
          <p:cNvPr id="26" name="図 25">
            <a:extLst>
              <a:ext uri="{FF2B5EF4-FFF2-40B4-BE49-F238E27FC236}">
                <a16:creationId xmlns:a16="http://schemas.microsoft.com/office/drawing/2014/main" id="{F695ECE4-EFE5-1A0D-9642-624A28B089B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51151" y="63746"/>
            <a:ext cx="5642581" cy="837198"/>
          </a:xfrm>
          <a:prstGeom prst="rect">
            <a:avLst/>
          </a:prstGeom>
        </p:spPr>
      </p:pic>
      <p:pic>
        <p:nvPicPr>
          <p:cNvPr id="20" name="図 19">
            <a:extLst>
              <a:ext uri="{FF2B5EF4-FFF2-40B4-BE49-F238E27FC236}">
                <a16:creationId xmlns:a16="http://schemas.microsoft.com/office/drawing/2014/main" id="{9B9810D5-C1F5-E854-587E-AAC6117E181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9163542" y="121642"/>
            <a:ext cx="567803" cy="461341"/>
          </a:xfrm>
          <a:prstGeom prst="rect">
            <a:avLst/>
          </a:prstGeom>
        </p:spPr>
      </p:pic>
      <p:sp>
        <p:nvSpPr>
          <p:cNvPr id="6" name="テキスト ボックス 5">
            <a:extLst>
              <a:ext uri="{FF2B5EF4-FFF2-40B4-BE49-F238E27FC236}">
                <a16:creationId xmlns:a16="http://schemas.microsoft.com/office/drawing/2014/main" id="{87C140F6-F903-3FBE-7CE3-3900D2D62481}"/>
              </a:ext>
            </a:extLst>
          </p:cNvPr>
          <p:cNvSpPr txBox="1"/>
          <p:nvPr/>
        </p:nvSpPr>
        <p:spPr>
          <a:xfrm>
            <a:off x="4720364" y="6281294"/>
            <a:ext cx="4441870" cy="635302"/>
          </a:xfrm>
          <a:prstGeom prst="rect">
            <a:avLst/>
          </a:prstGeom>
          <a:noFill/>
        </p:spPr>
        <p:txBody>
          <a:bodyPr wrap="square" rtlCol="0">
            <a:spAutoFit/>
          </a:bodyPr>
          <a:lstStyle/>
          <a:p>
            <a:pPr defTabSz="1007943"/>
            <a:r>
              <a:rPr lang="ja-JP" altLang="en-US" sz="1764" b="1" dirty="0">
                <a:solidFill>
                  <a:prstClr val="black"/>
                </a:solidFill>
                <a:latin typeface="メイリオ" panose="020B0604030504040204" pitchFamily="50" charset="-128"/>
                <a:ea typeface="メイリオ" panose="020B0604030504040204" pitchFamily="50" charset="-128"/>
              </a:rPr>
              <a:t>地下水流動系</a:t>
            </a:r>
            <a:r>
              <a:rPr lang="ja-JP" altLang="en-US" sz="1764" dirty="0">
                <a:solidFill>
                  <a:prstClr val="black"/>
                </a:solidFill>
                <a:latin typeface="メイリオ" panose="020B0604030504040204" pitchFamily="50" charset="-128"/>
                <a:ea typeface="メイリオ" panose="020B0604030504040204" pitchFamily="50" charset="-128"/>
              </a:rPr>
              <a:t>：地下に透水性の高い地層があると、地下水はそこを選択的に流動</a:t>
            </a:r>
          </a:p>
        </p:txBody>
      </p:sp>
      <p:sp>
        <p:nvSpPr>
          <p:cNvPr id="24" name="テキスト ボックス 23">
            <a:extLst>
              <a:ext uri="{FF2B5EF4-FFF2-40B4-BE49-F238E27FC236}">
                <a16:creationId xmlns:a16="http://schemas.microsoft.com/office/drawing/2014/main" id="{B6716DC4-9B6E-D431-877C-052D99205B69}"/>
              </a:ext>
            </a:extLst>
          </p:cNvPr>
          <p:cNvSpPr txBox="1"/>
          <p:nvPr/>
        </p:nvSpPr>
        <p:spPr>
          <a:xfrm>
            <a:off x="2540159" y="1989587"/>
            <a:ext cx="9117136" cy="3718326"/>
          </a:xfrm>
          <a:prstGeom prst="rect">
            <a:avLst/>
          </a:prstGeom>
          <a:solidFill>
            <a:schemeClr val="accent5">
              <a:lumMod val="20000"/>
              <a:lumOff val="80000"/>
              <a:alpha val="84000"/>
            </a:schemeClr>
          </a:solidFill>
        </p:spPr>
        <p:txBody>
          <a:bodyPr wrap="square" rtlCol="0">
            <a:spAutoFit/>
          </a:bodyPr>
          <a:lstStyle/>
          <a:p>
            <a:pPr defTabSz="1007943"/>
            <a:r>
              <a:rPr lang="en-US" altLang="ja-JP" sz="3527" dirty="0">
                <a:solidFill>
                  <a:schemeClr val="accent2"/>
                </a:solidFill>
                <a:latin typeface="メイリオ" panose="020B0604030504040204" pitchFamily="50" charset="-128"/>
                <a:ea typeface="メイリオ" panose="020B0604030504040204" pitchFamily="50" charset="-128"/>
              </a:rPr>
              <a:t>【</a:t>
            </a:r>
            <a:r>
              <a:rPr lang="ja-JP" altLang="en-US" sz="3527" dirty="0">
                <a:solidFill>
                  <a:schemeClr val="accent2"/>
                </a:solidFill>
                <a:latin typeface="メイリオ" panose="020B0604030504040204" pitchFamily="50" charset="-128"/>
                <a:ea typeface="メイリオ" panose="020B0604030504040204" pitchFamily="50" charset="-128"/>
              </a:rPr>
              <a:t>考え方として</a:t>
            </a:r>
            <a:r>
              <a:rPr lang="en-US" altLang="ja-JP" sz="3527" dirty="0">
                <a:solidFill>
                  <a:schemeClr val="accent2"/>
                </a:solidFill>
                <a:latin typeface="メイリオ" panose="020B0604030504040204" pitchFamily="50" charset="-128"/>
                <a:ea typeface="メイリオ" panose="020B0604030504040204" pitchFamily="50" charset="-128"/>
              </a:rPr>
              <a:t>】</a:t>
            </a:r>
          </a:p>
          <a:p>
            <a:pPr defTabSz="1007943"/>
            <a:endParaRPr lang="en-US" altLang="ja-JP" sz="800" dirty="0">
              <a:solidFill>
                <a:schemeClr val="accent2"/>
              </a:solidFill>
              <a:latin typeface="メイリオ" panose="020B0604030504040204" pitchFamily="50" charset="-128"/>
              <a:ea typeface="メイリオ" panose="020B0604030504040204" pitchFamily="50" charset="-128"/>
            </a:endParaRPr>
          </a:p>
          <a:p>
            <a:pPr defTabSz="1007943"/>
            <a:r>
              <a:rPr lang="ja-JP" altLang="en-US" sz="3527" dirty="0">
                <a:solidFill>
                  <a:prstClr val="black"/>
                </a:solidFill>
                <a:latin typeface="メイリオ" panose="020B0604030504040204" pitchFamily="50" charset="-128"/>
                <a:ea typeface="メイリオ" panose="020B0604030504040204" pitchFamily="50" charset="-128"/>
              </a:rPr>
              <a:t>地域における伝承、特異な水文現象の解釈</a:t>
            </a:r>
            <a:endParaRPr lang="en-US" altLang="ja-JP" sz="3527" dirty="0">
              <a:solidFill>
                <a:prstClr val="black"/>
              </a:solidFill>
              <a:latin typeface="メイリオ" panose="020B0604030504040204" pitchFamily="50" charset="-128"/>
              <a:ea typeface="メイリオ" panose="020B0604030504040204" pitchFamily="50" charset="-128"/>
            </a:endParaRPr>
          </a:p>
          <a:p>
            <a:pPr defTabSz="1007943"/>
            <a:endParaRPr lang="en-US" altLang="ja-JP" sz="800" dirty="0">
              <a:solidFill>
                <a:prstClr val="black"/>
              </a:solidFill>
              <a:latin typeface="メイリオ" panose="020B0604030504040204" pitchFamily="50" charset="-128"/>
              <a:ea typeface="メイリオ" panose="020B0604030504040204" pitchFamily="50" charset="-128"/>
            </a:endParaRPr>
          </a:p>
          <a:p>
            <a:pPr defTabSz="1007943"/>
            <a:r>
              <a:rPr lang="ja-JP" altLang="en-US" sz="3527" dirty="0">
                <a:solidFill>
                  <a:prstClr val="black"/>
                </a:solidFill>
                <a:latin typeface="メイリオ" panose="020B0604030504040204" pitchFamily="50" charset="-128"/>
                <a:ea typeface="メイリオ" panose="020B0604030504040204" pitchFamily="50" charset="-128"/>
              </a:rPr>
              <a:t>⇒地形</a:t>
            </a:r>
            <a:r>
              <a:rPr lang="en-US" altLang="ja-JP" sz="2000" dirty="0">
                <a:solidFill>
                  <a:prstClr val="black"/>
                </a:solidFill>
                <a:latin typeface="メイリオ" panose="020B0604030504040204" pitchFamily="50" charset="-128"/>
                <a:ea typeface="メイリオ" panose="020B0604030504040204" pitchFamily="50" charset="-128"/>
              </a:rPr>
              <a:t>(</a:t>
            </a:r>
            <a:r>
              <a:rPr lang="ja-JP" altLang="en-US" sz="2000" dirty="0">
                <a:solidFill>
                  <a:prstClr val="black"/>
                </a:solidFill>
                <a:latin typeface="メイリオ" panose="020B0604030504040204" pitchFamily="50" charset="-128"/>
                <a:ea typeface="メイリオ" panose="020B0604030504040204" pitchFamily="50" charset="-128"/>
              </a:rPr>
              <a:t>地下水面に反映され、地下水駆動のポテンシャル）</a:t>
            </a:r>
            <a:r>
              <a:rPr lang="ja-JP" altLang="en-US" sz="3527" dirty="0">
                <a:solidFill>
                  <a:prstClr val="black"/>
                </a:solidFill>
                <a:latin typeface="メイリオ" panose="020B0604030504040204" pitchFamily="50" charset="-128"/>
                <a:ea typeface="メイリオ" panose="020B0604030504040204" pitchFamily="50" charset="-128"/>
              </a:rPr>
              <a:t>、地質</a:t>
            </a:r>
            <a:r>
              <a:rPr lang="ja-JP" altLang="en-US" sz="2000" dirty="0">
                <a:solidFill>
                  <a:prstClr val="black"/>
                </a:solidFill>
                <a:latin typeface="メイリオ" panose="020B0604030504040204" pitchFamily="50" charset="-128"/>
                <a:ea typeface="メイリオ" panose="020B0604030504040204" pitchFamily="50" charset="-128"/>
              </a:rPr>
              <a:t>（堆積構造が水循環をコントロール）</a:t>
            </a:r>
            <a:r>
              <a:rPr lang="ja-JP" altLang="en-US" sz="3527" dirty="0">
                <a:solidFill>
                  <a:prstClr val="black"/>
                </a:solidFill>
                <a:latin typeface="メイリオ" panose="020B0604030504040204" pitchFamily="50" charset="-128"/>
                <a:ea typeface="メイリオ" panose="020B0604030504040204" pitchFamily="50" charset="-128"/>
              </a:rPr>
              <a:t>と水循環の相互作用と考えて、仮説を提示する力</a:t>
            </a:r>
            <a:endParaRPr lang="en-US" altLang="ja-JP" sz="3527" dirty="0">
              <a:solidFill>
                <a:prstClr val="black"/>
              </a:solidFill>
              <a:latin typeface="メイリオ" panose="020B0604030504040204" pitchFamily="50" charset="-128"/>
              <a:ea typeface="メイリオ" panose="020B0604030504040204" pitchFamily="50" charset="-128"/>
            </a:endParaRPr>
          </a:p>
          <a:p>
            <a:pPr defTabSz="1007943"/>
            <a:endParaRPr lang="en-US" altLang="ja-JP" sz="800" dirty="0">
              <a:solidFill>
                <a:prstClr val="black"/>
              </a:solidFill>
              <a:latin typeface="メイリオ" panose="020B0604030504040204" pitchFamily="50" charset="-128"/>
              <a:ea typeface="メイリオ" panose="020B0604030504040204" pitchFamily="50" charset="-128"/>
            </a:endParaRPr>
          </a:p>
          <a:p>
            <a:pPr defTabSz="1007943"/>
            <a:r>
              <a:rPr lang="ja-JP" altLang="en-US" sz="3527" dirty="0">
                <a:solidFill>
                  <a:prstClr val="black"/>
                </a:solidFill>
                <a:latin typeface="メイリオ" panose="020B0604030504040204" pitchFamily="50" charset="-128"/>
                <a:ea typeface="メイリオ" panose="020B0604030504040204" pitchFamily="50" charset="-128"/>
              </a:rPr>
              <a:t>⇒現場の問題を解決する力</a:t>
            </a:r>
          </a:p>
        </p:txBody>
      </p:sp>
    </p:spTree>
    <p:extLst>
      <p:ext uri="{BB962C8B-B14F-4D97-AF65-F5344CB8AC3E}">
        <p14:creationId xmlns:p14="http://schemas.microsoft.com/office/powerpoint/2010/main" val="421941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6D1CE6C2-55B1-250C-279F-EC2487FFFA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 y="295"/>
            <a:ext cx="13905839" cy="7821427"/>
          </a:xfrm>
          <a:prstGeom prst="rect">
            <a:avLst/>
          </a:prstGeom>
        </p:spPr>
      </p:pic>
      <p:pic>
        <p:nvPicPr>
          <p:cNvPr id="2" name="図 1">
            <a:extLst>
              <a:ext uri="{FF2B5EF4-FFF2-40B4-BE49-F238E27FC236}">
                <a16:creationId xmlns:a16="http://schemas.microsoft.com/office/drawing/2014/main" id="{87B64DD6-D574-AA76-8D71-45EAED58B437}"/>
              </a:ext>
            </a:extLst>
          </p:cNvPr>
          <p:cNvPicPr>
            <a:picLocks noChangeAspect="1"/>
          </p:cNvPicPr>
          <p:nvPr/>
        </p:nvPicPr>
        <p:blipFill>
          <a:blip r:embed="rId4">
            <a:lum/>
            <a:alphaModFix/>
          </a:blip>
          <a:srcRect/>
          <a:stretch>
            <a:fillRect/>
          </a:stretch>
        </p:blipFill>
        <p:spPr>
          <a:xfrm>
            <a:off x="4984910" y="359371"/>
            <a:ext cx="7739797" cy="7056534"/>
          </a:xfrm>
          <a:prstGeom prst="rect">
            <a:avLst/>
          </a:prstGeom>
          <a:noFill/>
          <a:ln>
            <a:noFill/>
          </a:ln>
        </p:spPr>
      </p:pic>
      <p:sp>
        <p:nvSpPr>
          <p:cNvPr id="3" name="テキスト ボックス 2">
            <a:extLst>
              <a:ext uri="{FF2B5EF4-FFF2-40B4-BE49-F238E27FC236}">
                <a16:creationId xmlns:a16="http://schemas.microsoft.com/office/drawing/2014/main" id="{FEE57672-1898-4C9E-006C-EA7373337B2E}"/>
              </a:ext>
            </a:extLst>
          </p:cNvPr>
          <p:cNvSpPr txBox="1"/>
          <p:nvPr/>
        </p:nvSpPr>
        <p:spPr>
          <a:xfrm>
            <a:off x="12701121" y="540087"/>
            <a:ext cx="581861" cy="5703054"/>
          </a:xfrm>
          <a:prstGeom prst="rect">
            <a:avLst/>
          </a:prstGeom>
          <a:noFill/>
          <a:ln>
            <a:noFill/>
          </a:ln>
        </p:spPr>
        <p:txBody>
          <a:bodyPr vert="eaVert" wrap="none" lIns="89997" tIns="44999" rIns="89997" bIns="44999" anchor="t" anchorCtr="0" compatLnSpc="0">
            <a:spAutoFit/>
          </a:bodyPr>
          <a:lstStyle/>
          <a:p>
            <a:pPr defTabSz="914406" hangingPunct="0">
              <a:defRPr>
                <a:solidFill>
                  <a:srgbClr val="000080"/>
                </a:solidFill>
                <a:latin typeface="ＭＳ Ｐゴシック" pitchFamily="50"/>
                <a:ea typeface="ＭＳ Ｐゴシック" pitchFamily="50"/>
              </a:defRPr>
            </a:pPr>
            <a:r>
              <a:rPr lang="ja-JP" altLang="en-US" sz="2400" dirty="0">
                <a:solidFill>
                  <a:prstClr val="white"/>
                </a:solidFill>
                <a:latin typeface="ＭＳ Ｐゴシック" pitchFamily="50"/>
                <a:ea typeface="ＭＳ Ｐゴシック" pitchFamily="50"/>
                <a:cs typeface="Mangal" pitchFamily="2"/>
              </a:rPr>
              <a:t>地表に現れない帯水層が地下にあったら？</a:t>
            </a:r>
          </a:p>
        </p:txBody>
      </p:sp>
      <p:sp>
        <p:nvSpPr>
          <p:cNvPr id="4" name="テキスト ボックス 3">
            <a:extLst>
              <a:ext uri="{FF2B5EF4-FFF2-40B4-BE49-F238E27FC236}">
                <a16:creationId xmlns:a16="http://schemas.microsoft.com/office/drawing/2014/main" id="{AB6A0CA0-7AF8-40E0-F65C-B44A69854A2E}"/>
              </a:ext>
            </a:extLst>
          </p:cNvPr>
          <p:cNvSpPr txBox="1"/>
          <p:nvPr/>
        </p:nvSpPr>
        <p:spPr>
          <a:xfrm>
            <a:off x="4323080" y="5218799"/>
            <a:ext cx="481834" cy="2145798"/>
          </a:xfrm>
          <a:prstGeom prst="rect">
            <a:avLst/>
          </a:prstGeom>
          <a:noFill/>
          <a:ln>
            <a:noFill/>
          </a:ln>
        </p:spPr>
        <p:txBody>
          <a:bodyPr vert="eaVert" wrap="none" lIns="89997" tIns="44999" rIns="89997" bIns="44999" anchor="t" anchorCtr="0" compatLnSpc="0">
            <a:spAutoFit/>
          </a:bodyPr>
          <a:lstStyle/>
          <a:p>
            <a:pPr defTabSz="914406" hangingPunct="0"/>
            <a:r>
              <a:rPr lang="ja-JP" altLang="en-US" dirty="0">
                <a:solidFill>
                  <a:srgbClr val="4472C4">
                    <a:lumMod val="50000"/>
                  </a:srgbClr>
                </a:solidFill>
                <a:latin typeface="Arial" pitchFamily="18"/>
                <a:ea typeface="ＭＳ Ｐゴシック" pitchFamily="2"/>
                <a:cs typeface="Mangal" pitchFamily="2"/>
              </a:rPr>
              <a:t>（例）熊本の砥川溶岩</a:t>
            </a:r>
          </a:p>
        </p:txBody>
      </p:sp>
      <p:sp>
        <p:nvSpPr>
          <p:cNvPr id="8" name="テキスト ボックス 7">
            <a:extLst>
              <a:ext uri="{FF2B5EF4-FFF2-40B4-BE49-F238E27FC236}">
                <a16:creationId xmlns:a16="http://schemas.microsoft.com/office/drawing/2014/main" id="{86E7EF2B-6E37-8E0E-69A8-A1FC9D5A461C}"/>
              </a:ext>
            </a:extLst>
          </p:cNvPr>
          <p:cNvSpPr txBox="1"/>
          <p:nvPr/>
        </p:nvSpPr>
        <p:spPr>
          <a:xfrm>
            <a:off x="852740" y="7006197"/>
            <a:ext cx="2096213" cy="646331"/>
          </a:xfrm>
          <a:prstGeom prst="rect">
            <a:avLst/>
          </a:prstGeom>
          <a:noFill/>
        </p:spPr>
        <p:txBody>
          <a:bodyPr wrap="square" rtlCol="0">
            <a:spAutoFit/>
          </a:bodyPr>
          <a:lstStyle/>
          <a:p>
            <a:pPr defTabSz="914406"/>
            <a:r>
              <a:rPr lang="en-US" altLang="ja-JP" sz="3600" dirty="0">
                <a:solidFill>
                  <a:srgbClr val="44546A">
                    <a:lumMod val="20000"/>
                    <a:lumOff val="80000"/>
                  </a:srgbClr>
                </a:solidFill>
                <a:latin typeface="Calibri" panose="020F0502020204030204"/>
                <a:ea typeface="游ゴシック" panose="020B0400000000000000" pitchFamily="50" charset="-128"/>
              </a:rPr>
              <a:t>©Google</a:t>
            </a:r>
          </a:p>
        </p:txBody>
      </p:sp>
      <p:sp>
        <p:nvSpPr>
          <p:cNvPr id="5" name="テキスト ボックス 4">
            <a:extLst>
              <a:ext uri="{FF2B5EF4-FFF2-40B4-BE49-F238E27FC236}">
                <a16:creationId xmlns:a16="http://schemas.microsoft.com/office/drawing/2014/main" id="{E51746C1-0D9E-52A6-958F-0CA566F69A6F}"/>
              </a:ext>
            </a:extLst>
          </p:cNvPr>
          <p:cNvSpPr txBox="1"/>
          <p:nvPr/>
        </p:nvSpPr>
        <p:spPr>
          <a:xfrm>
            <a:off x="272016" y="4419109"/>
            <a:ext cx="3871067" cy="1262012"/>
          </a:xfrm>
          <a:prstGeom prst="rect">
            <a:avLst/>
          </a:prstGeom>
          <a:noFill/>
        </p:spPr>
        <p:txBody>
          <a:bodyPr wrap="square" rtlCol="0">
            <a:spAutoFit/>
          </a:bodyPr>
          <a:lstStyle/>
          <a:p>
            <a:pPr defTabSz="914406"/>
            <a:r>
              <a:rPr lang="ja-JP" altLang="en-US" sz="4801" dirty="0">
                <a:solidFill>
                  <a:srgbClr val="FFFF00"/>
                </a:solidFill>
                <a:latin typeface="メイリオ" panose="020B0604030504040204" pitchFamily="50" charset="-128"/>
                <a:ea typeface="メイリオ" panose="020B0604030504040204" pitchFamily="50" charset="-128"/>
              </a:rPr>
              <a:t>熊本平野</a:t>
            </a:r>
            <a:endParaRPr lang="en-US" altLang="ja-JP" sz="4801" dirty="0">
              <a:solidFill>
                <a:srgbClr val="FFFF00"/>
              </a:solidFill>
              <a:latin typeface="メイリオ" panose="020B0604030504040204" pitchFamily="50" charset="-128"/>
              <a:ea typeface="メイリオ" panose="020B0604030504040204" pitchFamily="50" charset="-128"/>
            </a:endParaRPr>
          </a:p>
          <a:p>
            <a:pPr defTabSz="914406"/>
            <a:r>
              <a:rPr lang="ja-JP" altLang="en-US" sz="2800" dirty="0">
                <a:solidFill>
                  <a:srgbClr val="FFFF00"/>
                </a:solidFill>
                <a:latin typeface="メイリオ" panose="020B0604030504040204" pitchFamily="50" charset="-128"/>
                <a:ea typeface="メイリオ" panose="020B0604030504040204" pitchFamily="50" charset="-128"/>
              </a:rPr>
              <a:t>地下水利用の先進地域</a:t>
            </a:r>
          </a:p>
        </p:txBody>
      </p:sp>
      <p:sp>
        <p:nvSpPr>
          <p:cNvPr id="7" name="テキスト ボックス 6">
            <a:extLst>
              <a:ext uri="{FF2B5EF4-FFF2-40B4-BE49-F238E27FC236}">
                <a16:creationId xmlns:a16="http://schemas.microsoft.com/office/drawing/2014/main" id="{9E977A31-3866-5530-4A05-FEB34E1E904E}"/>
              </a:ext>
            </a:extLst>
          </p:cNvPr>
          <p:cNvSpPr txBox="1"/>
          <p:nvPr/>
        </p:nvSpPr>
        <p:spPr>
          <a:xfrm>
            <a:off x="461483" y="827493"/>
            <a:ext cx="3200316" cy="831125"/>
          </a:xfrm>
          <a:prstGeom prst="rect">
            <a:avLst/>
          </a:prstGeom>
          <a:noFill/>
        </p:spPr>
        <p:txBody>
          <a:bodyPr wrap="square" rtlCol="0">
            <a:spAutoFit/>
          </a:bodyPr>
          <a:lstStyle/>
          <a:p>
            <a:pPr defTabSz="914406"/>
            <a:r>
              <a:rPr lang="ja-JP" altLang="en-US" sz="4801" dirty="0">
                <a:solidFill>
                  <a:srgbClr val="FFFF00"/>
                </a:solidFill>
                <a:latin typeface="メイリオ" panose="020B0604030504040204" pitchFamily="50" charset="-128"/>
                <a:ea typeface="メイリオ" panose="020B0604030504040204" pitchFamily="50" charset="-128"/>
              </a:rPr>
              <a:t>阿蘇火山</a:t>
            </a:r>
          </a:p>
        </p:txBody>
      </p:sp>
      <p:sp>
        <p:nvSpPr>
          <p:cNvPr id="9" name="テキスト ボックス 8">
            <a:extLst>
              <a:ext uri="{FF2B5EF4-FFF2-40B4-BE49-F238E27FC236}">
                <a16:creationId xmlns:a16="http://schemas.microsoft.com/office/drawing/2014/main" id="{E2170025-FC39-F4DB-EF67-FC118417C2A3}"/>
              </a:ext>
            </a:extLst>
          </p:cNvPr>
          <p:cNvSpPr txBox="1"/>
          <p:nvPr/>
        </p:nvSpPr>
        <p:spPr>
          <a:xfrm>
            <a:off x="135390" y="86045"/>
            <a:ext cx="3200316" cy="499496"/>
          </a:xfrm>
          <a:prstGeom prst="rect">
            <a:avLst/>
          </a:prstGeom>
          <a:noFill/>
        </p:spPr>
        <p:txBody>
          <a:bodyPr wrap="square" rtlCol="0">
            <a:spAutoFit/>
          </a:bodyPr>
          <a:lstStyle/>
          <a:p>
            <a:pPr defTabSz="1007943"/>
            <a:r>
              <a:rPr lang="ja-JP" altLang="en-US" sz="2646" b="1" dirty="0">
                <a:solidFill>
                  <a:srgbClr val="FFC000">
                    <a:lumMod val="20000"/>
                    <a:lumOff val="80000"/>
                  </a:srgbClr>
                </a:solidFill>
                <a:latin typeface="メイリオ" panose="020B0604030504040204" pitchFamily="50" charset="-128"/>
                <a:ea typeface="メイリオ" panose="020B0604030504040204" pitchFamily="50" charset="-128"/>
              </a:rPr>
              <a:t>（思いだそう！）</a:t>
            </a:r>
          </a:p>
        </p:txBody>
      </p:sp>
      <p:sp>
        <p:nvSpPr>
          <p:cNvPr id="10" name="テキスト ボックス 9">
            <a:extLst>
              <a:ext uri="{FF2B5EF4-FFF2-40B4-BE49-F238E27FC236}">
                <a16:creationId xmlns:a16="http://schemas.microsoft.com/office/drawing/2014/main" id="{2DE350EC-60F6-9DAB-7080-305C29BEA991}"/>
              </a:ext>
            </a:extLst>
          </p:cNvPr>
          <p:cNvSpPr txBox="1"/>
          <p:nvPr/>
        </p:nvSpPr>
        <p:spPr>
          <a:xfrm>
            <a:off x="8340809" y="790422"/>
            <a:ext cx="1470454" cy="461665"/>
          </a:xfrm>
          <a:prstGeom prst="rect">
            <a:avLst/>
          </a:prstGeom>
          <a:noFill/>
        </p:spPr>
        <p:txBody>
          <a:bodyPr wrap="square" rtlCol="0">
            <a:spAutoFit/>
          </a:bodyPr>
          <a:lstStyle/>
          <a:p>
            <a:r>
              <a:rPr kumimoji="1" lang="ja-JP" altLang="en-US" sz="1200" dirty="0">
                <a:solidFill>
                  <a:schemeClr val="accent1"/>
                </a:solidFill>
                <a:latin typeface="メイリオ" panose="020B0604030504040204" pitchFamily="50" charset="-128"/>
                <a:ea typeface="メイリオ" panose="020B0604030504040204" pitchFamily="50" charset="-128"/>
              </a:rPr>
              <a:t>深部ほど水理水頭が高くなる</a:t>
            </a:r>
          </a:p>
        </p:txBody>
      </p:sp>
      <p:sp>
        <p:nvSpPr>
          <p:cNvPr id="11" name="テキスト ボックス 10">
            <a:extLst>
              <a:ext uri="{FF2B5EF4-FFF2-40B4-BE49-F238E27FC236}">
                <a16:creationId xmlns:a16="http://schemas.microsoft.com/office/drawing/2014/main" id="{5BA8F7DF-6901-8D37-0CDF-3172300657CA}"/>
              </a:ext>
            </a:extLst>
          </p:cNvPr>
          <p:cNvSpPr txBox="1"/>
          <p:nvPr/>
        </p:nvSpPr>
        <p:spPr>
          <a:xfrm>
            <a:off x="11051064" y="769824"/>
            <a:ext cx="1470454" cy="461665"/>
          </a:xfrm>
          <a:prstGeom prst="rect">
            <a:avLst/>
          </a:prstGeom>
          <a:noFill/>
        </p:spPr>
        <p:txBody>
          <a:bodyPr wrap="square" rtlCol="0">
            <a:spAutoFit/>
          </a:bodyPr>
          <a:lstStyle/>
          <a:p>
            <a:r>
              <a:rPr kumimoji="1" lang="ja-JP" altLang="en-US" sz="1200" dirty="0">
                <a:solidFill>
                  <a:schemeClr val="accent1"/>
                </a:solidFill>
                <a:latin typeface="メイリオ" panose="020B0604030504040204" pitchFamily="50" charset="-128"/>
                <a:ea typeface="メイリオ" panose="020B0604030504040204" pitchFamily="50" charset="-128"/>
              </a:rPr>
              <a:t>台地から地下水が涵養される</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図 32">
            <a:extLst>
              <a:ext uri="{FF2B5EF4-FFF2-40B4-BE49-F238E27FC236}">
                <a16:creationId xmlns:a16="http://schemas.microsoft.com/office/drawing/2014/main" id="{C1AE2294-FE64-3E9C-30EE-17174ABD8B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9245" y="5822990"/>
            <a:ext cx="4640289" cy="1594344"/>
          </a:xfrm>
          <a:prstGeom prst="rect">
            <a:avLst/>
          </a:prstGeom>
        </p:spPr>
      </p:pic>
      <p:pic>
        <p:nvPicPr>
          <p:cNvPr id="29" name="図 28">
            <a:extLst>
              <a:ext uri="{FF2B5EF4-FFF2-40B4-BE49-F238E27FC236}">
                <a16:creationId xmlns:a16="http://schemas.microsoft.com/office/drawing/2014/main" id="{08489FF8-BA5C-533D-B057-50C1628583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4995" y="550040"/>
            <a:ext cx="6361518" cy="4318298"/>
          </a:xfrm>
          <a:prstGeom prst="rect">
            <a:avLst/>
          </a:prstGeom>
        </p:spPr>
      </p:pic>
      <p:pic>
        <p:nvPicPr>
          <p:cNvPr id="27" name="図 26">
            <a:extLst>
              <a:ext uri="{FF2B5EF4-FFF2-40B4-BE49-F238E27FC236}">
                <a16:creationId xmlns:a16="http://schemas.microsoft.com/office/drawing/2014/main" id="{E7D97D64-4AD5-25A9-48F2-57394E7723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472" y="548304"/>
            <a:ext cx="6470200" cy="4347278"/>
          </a:xfrm>
          <a:prstGeom prst="rect">
            <a:avLst/>
          </a:prstGeom>
        </p:spPr>
      </p:pic>
      <p:sp>
        <p:nvSpPr>
          <p:cNvPr id="4" name="Text Box 3">
            <a:extLst>
              <a:ext uri="{FF2B5EF4-FFF2-40B4-BE49-F238E27FC236}">
                <a16:creationId xmlns:a16="http://schemas.microsoft.com/office/drawing/2014/main" id="{8F0232D7-15DC-5061-F94D-572337123A32}"/>
              </a:ext>
            </a:extLst>
          </p:cNvPr>
          <p:cNvSpPr txBox="1">
            <a:spLocks noChangeArrowheads="1"/>
          </p:cNvSpPr>
          <p:nvPr/>
        </p:nvSpPr>
        <p:spPr bwMode="auto">
          <a:xfrm>
            <a:off x="595150" y="4913788"/>
            <a:ext cx="5601768" cy="16642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8" tIns="92065" rIns="99208" bIns="49604"/>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9pPr>
          </a:lstStyle>
          <a:p>
            <a:pPr defTabSz="1007943">
              <a:lnSpc>
                <a:spcPct val="83000"/>
              </a:lnSpc>
              <a:tabLst>
                <a:tab pos="0" algn="l"/>
                <a:tab pos="493472" algn="l"/>
                <a:tab pos="988695" algn="l"/>
                <a:tab pos="1483916" algn="l"/>
                <a:tab pos="1979139" algn="l"/>
                <a:tab pos="2474360" algn="l"/>
                <a:tab pos="2969583" algn="l"/>
                <a:tab pos="3464804" algn="l"/>
                <a:tab pos="3960027" algn="l"/>
                <a:tab pos="4455249" algn="l"/>
                <a:tab pos="4950471" algn="l"/>
                <a:tab pos="5445693" algn="l"/>
                <a:tab pos="5940915" algn="l"/>
                <a:tab pos="6436137" algn="l"/>
                <a:tab pos="6931359" algn="l"/>
                <a:tab pos="7426581" algn="l"/>
                <a:tab pos="7921804" algn="l"/>
                <a:tab pos="8417025" algn="l"/>
                <a:tab pos="8912248" algn="l"/>
                <a:tab pos="9407469" algn="l"/>
                <a:tab pos="9902692" algn="l"/>
              </a:tabLst>
            </a:pPr>
            <a:r>
              <a:rPr lang="ja-JP" altLang="ja-JP" sz="1984" dirty="0">
                <a:latin typeface="メイリオ" panose="020B0604030504040204" pitchFamily="50" charset="-128"/>
                <a:ea typeface="メイリオ" panose="020B0604030504040204" pitchFamily="50" charset="-128"/>
              </a:rPr>
              <a:t>約</a:t>
            </a:r>
            <a:r>
              <a:rPr lang="de-DE" altLang="ja-JP" sz="1984" dirty="0">
                <a:latin typeface="メイリオ" panose="020B0604030504040204" pitchFamily="50" charset="-128"/>
                <a:ea typeface="メイリオ" panose="020B0604030504040204" pitchFamily="50" charset="-128"/>
              </a:rPr>
              <a:t>12</a:t>
            </a:r>
            <a:r>
              <a:rPr lang="ja-JP" altLang="ja-JP" sz="1984" dirty="0">
                <a:latin typeface="メイリオ" panose="020B0604030504040204" pitchFamily="50" charset="-128"/>
                <a:ea typeface="メイリオ" panose="020B0604030504040204" pitchFamily="50" charset="-128"/>
              </a:rPr>
              <a:t>万年前、下総台地は古東京湾の海底だった</a:t>
            </a:r>
          </a:p>
          <a:p>
            <a:pPr defTabSz="1007943">
              <a:lnSpc>
                <a:spcPct val="83000"/>
              </a:lnSpc>
              <a:tabLst>
                <a:tab pos="0" algn="l"/>
                <a:tab pos="493472" algn="l"/>
                <a:tab pos="988695" algn="l"/>
                <a:tab pos="1483916" algn="l"/>
                <a:tab pos="1979139" algn="l"/>
                <a:tab pos="2474360" algn="l"/>
                <a:tab pos="2969583" algn="l"/>
                <a:tab pos="3464804" algn="l"/>
                <a:tab pos="3960027" algn="l"/>
                <a:tab pos="4455249" algn="l"/>
                <a:tab pos="4950471" algn="l"/>
                <a:tab pos="5445693" algn="l"/>
                <a:tab pos="5940915" algn="l"/>
                <a:tab pos="6436137" algn="l"/>
                <a:tab pos="6931359" algn="l"/>
                <a:tab pos="7426581" algn="l"/>
                <a:tab pos="7921804" algn="l"/>
                <a:tab pos="8417025" algn="l"/>
                <a:tab pos="8912248" algn="l"/>
                <a:tab pos="9407469" algn="l"/>
                <a:tab pos="9902692" algn="l"/>
              </a:tabLst>
            </a:pPr>
            <a:endParaRPr lang="de-DE" altLang="ja-JP" sz="882" dirty="0">
              <a:latin typeface="メイリオ" panose="020B0604030504040204" pitchFamily="50" charset="-128"/>
              <a:ea typeface="メイリオ" panose="020B0604030504040204" pitchFamily="50" charset="-128"/>
            </a:endParaRPr>
          </a:p>
          <a:p>
            <a:pPr defTabSz="1007943">
              <a:lnSpc>
                <a:spcPct val="83000"/>
              </a:lnSpc>
              <a:tabLst>
                <a:tab pos="0" algn="l"/>
                <a:tab pos="493472" algn="l"/>
                <a:tab pos="988695" algn="l"/>
                <a:tab pos="1483916" algn="l"/>
                <a:tab pos="1979139" algn="l"/>
                <a:tab pos="2474360" algn="l"/>
                <a:tab pos="2969583" algn="l"/>
                <a:tab pos="3464804" algn="l"/>
                <a:tab pos="3960027" algn="l"/>
                <a:tab pos="4455249" algn="l"/>
                <a:tab pos="4950471" algn="l"/>
                <a:tab pos="5445693" algn="l"/>
                <a:tab pos="5940915" algn="l"/>
                <a:tab pos="6436137" algn="l"/>
                <a:tab pos="6931359" algn="l"/>
                <a:tab pos="7426581" algn="l"/>
                <a:tab pos="7921804" algn="l"/>
                <a:tab pos="8417025" algn="l"/>
                <a:tab pos="8912248" algn="l"/>
                <a:tab pos="9407469" algn="l"/>
                <a:tab pos="9902692" algn="l"/>
              </a:tabLst>
            </a:pPr>
            <a:r>
              <a:rPr lang="ja-JP" altLang="ja-JP" sz="1984" dirty="0">
                <a:latin typeface="メイリオ" panose="020B0604030504040204" pitchFamily="50" charset="-128"/>
                <a:ea typeface="メイリオ" panose="020B0604030504040204" pitchFamily="50" charset="-128"/>
              </a:rPr>
              <a:t>約</a:t>
            </a:r>
            <a:r>
              <a:rPr lang="de-DE" altLang="ja-JP" sz="1984" dirty="0">
                <a:latin typeface="メイリオ" panose="020B0604030504040204" pitchFamily="50" charset="-128"/>
                <a:ea typeface="メイリオ" panose="020B0604030504040204" pitchFamily="50" charset="-128"/>
              </a:rPr>
              <a:t>6</a:t>
            </a:r>
            <a:r>
              <a:rPr lang="ja-JP" altLang="ja-JP" sz="1984" dirty="0">
                <a:latin typeface="メイリオ" panose="020B0604030504040204" pitchFamily="50" charset="-128"/>
                <a:ea typeface="メイリオ" panose="020B0604030504040204" pitchFamily="50" charset="-128"/>
              </a:rPr>
              <a:t>万年前の海水準の停滞期に</a:t>
            </a:r>
            <a:r>
              <a:rPr lang="ja-JP" altLang="ja-JP" sz="1984" u="sng" dirty="0">
                <a:solidFill>
                  <a:srgbClr val="4472C4"/>
                </a:solidFill>
                <a:latin typeface="メイリオ" panose="020B0604030504040204" pitchFamily="50" charset="-128"/>
                <a:ea typeface="メイリオ" panose="020B0604030504040204" pitchFamily="50" charset="-128"/>
              </a:rPr>
              <a:t>下末吉面</a:t>
            </a:r>
            <a:r>
              <a:rPr lang="ja-JP" altLang="ja-JP" sz="1984" dirty="0">
                <a:latin typeface="メイリオ" panose="020B0604030504040204" pitchFamily="50" charset="-128"/>
                <a:ea typeface="メイリオ" panose="020B0604030504040204" pitchFamily="50" charset="-128"/>
              </a:rPr>
              <a:t>の下位に</a:t>
            </a:r>
            <a:r>
              <a:rPr lang="ja-JP" altLang="ja-JP" sz="1984" u="sng" dirty="0">
                <a:solidFill>
                  <a:srgbClr val="4472C4"/>
                </a:solidFill>
                <a:latin typeface="メイリオ" panose="020B0604030504040204" pitchFamily="50" charset="-128"/>
                <a:ea typeface="メイリオ" panose="020B0604030504040204" pitchFamily="50" charset="-128"/>
              </a:rPr>
              <a:t>武蔵野面</a:t>
            </a:r>
            <a:r>
              <a:rPr lang="ja-JP" altLang="ja-JP" sz="1984" dirty="0">
                <a:latin typeface="メイリオ" panose="020B0604030504040204" pitchFamily="50" charset="-128"/>
                <a:ea typeface="メイリオ" panose="020B0604030504040204" pitchFamily="50" charset="-128"/>
              </a:rPr>
              <a:t>と呼ばれる地形面が形成された</a:t>
            </a:r>
          </a:p>
          <a:p>
            <a:pPr defTabSz="1007943">
              <a:lnSpc>
                <a:spcPct val="83000"/>
              </a:lnSpc>
              <a:tabLst>
                <a:tab pos="0" algn="l"/>
                <a:tab pos="493472" algn="l"/>
                <a:tab pos="988695" algn="l"/>
                <a:tab pos="1483916" algn="l"/>
                <a:tab pos="1979139" algn="l"/>
                <a:tab pos="2474360" algn="l"/>
                <a:tab pos="2969583" algn="l"/>
                <a:tab pos="3464804" algn="l"/>
                <a:tab pos="3960027" algn="l"/>
                <a:tab pos="4455249" algn="l"/>
                <a:tab pos="4950471" algn="l"/>
                <a:tab pos="5445693" algn="l"/>
                <a:tab pos="5940915" algn="l"/>
                <a:tab pos="6436137" algn="l"/>
                <a:tab pos="6931359" algn="l"/>
                <a:tab pos="7426581" algn="l"/>
                <a:tab pos="7921804" algn="l"/>
                <a:tab pos="8417025" algn="l"/>
                <a:tab pos="8912248" algn="l"/>
                <a:tab pos="9407469" algn="l"/>
                <a:tab pos="9902692" algn="l"/>
              </a:tabLst>
            </a:pPr>
            <a:endParaRPr lang="de-DE" altLang="ja-JP" sz="882" dirty="0">
              <a:latin typeface="メイリオ" panose="020B0604030504040204" pitchFamily="50" charset="-128"/>
              <a:ea typeface="メイリオ" panose="020B0604030504040204" pitchFamily="50" charset="-128"/>
            </a:endParaRPr>
          </a:p>
          <a:p>
            <a:pPr defTabSz="1007943">
              <a:lnSpc>
                <a:spcPct val="83000"/>
              </a:lnSpc>
              <a:tabLst>
                <a:tab pos="0" algn="l"/>
                <a:tab pos="493472" algn="l"/>
                <a:tab pos="988695" algn="l"/>
                <a:tab pos="1483916" algn="l"/>
                <a:tab pos="1979139" algn="l"/>
                <a:tab pos="2474360" algn="l"/>
                <a:tab pos="2969583" algn="l"/>
                <a:tab pos="3464804" algn="l"/>
                <a:tab pos="3960027" algn="l"/>
                <a:tab pos="4455249" algn="l"/>
                <a:tab pos="4950471" algn="l"/>
                <a:tab pos="5445693" algn="l"/>
                <a:tab pos="5940915" algn="l"/>
                <a:tab pos="6436137" algn="l"/>
                <a:tab pos="6931359" algn="l"/>
                <a:tab pos="7426581" algn="l"/>
                <a:tab pos="7921804" algn="l"/>
                <a:tab pos="8417025" algn="l"/>
                <a:tab pos="8912248" algn="l"/>
                <a:tab pos="9407469" algn="l"/>
                <a:tab pos="9902692" algn="l"/>
              </a:tabLst>
            </a:pPr>
            <a:r>
              <a:rPr lang="ja-JP" altLang="ja-JP" sz="1984" dirty="0">
                <a:latin typeface="メイリオ" panose="020B0604030504040204" pitchFamily="50" charset="-128"/>
                <a:ea typeface="メイリオ" panose="020B0604030504040204" pitchFamily="50" charset="-128"/>
              </a:rPr>
              <a:t>約</a:t>
            </a:r>
            <a:r>
              <a:rPr lang="de-DE" altLang="ja-JP" sz="1984" dirty="0">
                <a:latin typeface="メイリオ" panose="020B0604030504040204" pitchFamily="50" charset="-128"/>
                <a:ea typeface="メイリオ" panose="020B0604030504040204" pitchFamily="50" charset="-128"/>
              </a:rPr>
              <a:t>2</a:t>
            </a:r>
            <a:r>
              <a:rPr lang="ja-JP" altLang="ja-JP" sz="1984" dirty="0">
                <a:latin typeface="メイリオ" panose="020B0604030504040204" pitchFamily="50" charset="-128"/>
                <a:ea typeface="メイリオ" panose="020B0604030504040204" pitchFamily="50" charset="-128"/>
              </a:rPr>
              <a:t>万年前の最終氷期最寒冷期に海水準は</a:t>
            </a:r>
            <a:r>
              <a:rPr lang="de-DE" altLang="ja-JP" sz="1984" dirty="0">
                <a:latin typeface="メイリオ" panose="020B0604030504040204" pitchFamily="50" charset="-128"/>
                <a:ea typeface="メイリオ" panose="020B0604030504040204" pitchFamily="50" charset="-128"/>
              </a:rPr>
              <a:t>100m</a:t>
            </a:r>
            <a:r>
              <a:rPr lang="ja-JP" altLang="ja-JP" sz="1984" dirty="0">
                <a:latin typeface="メイリオ" panose="020B0604030504040204" pitchFamily="50" charset="-128"/>
                <a:ea typeface="メイリオ" panose="020B0604030504040204" pitchFamily="50" charset="-128"/>
              </a:rPr>
              <a:t>ほど低下し、古東京川が形成された</a:t>
            </a:r>
            <a:endParaRPr lang="de-DE" altLang="ja-JP" sz="1984" dirty="0">
              <a:latin typeface="HGP創英角ｺﾞｼｯｸUB" panose="020B0900000000000000" pitchFamily="50" charset="-128"/>
              <a:ea typeface="HGP創英角ｺﾞｼｯｸUB" panose="020B0900000000000000" pitchFamily="50" charset="-128"/>
            </a:endParaRPr>
          </a:p>
        </p:txBody>
      </p:sp>
      <p:sp>
        <p:nvSpPr>
          <p:cNvPr id="5" name="Text Box 4">
            <a:extLst>
              <a:ext uri="{FF2B5EF4-FFF2-40B4-BE49-F238E27FC236}">
                <a16:creationId xmlns:a16="http://schemas.microsoft.com/office/drawing/2014/main" id="{7E2C9387-02C6-EBE7-36AB-E637448F53FD}"/>
              </a:ext>
            </a:extLst>
          </p:cNvPr>
          <p:cNvSpPr txBox="1">
            <a:spLocks noChangeArrowheads="1"/>
          </p:cNvSpPr>
          <p:nvPr/>
        </p:nvSpPr>
        <p:spPr bwMode="auto">
          <a:xfrm>
            <a:off x="6626399" y="4920788"/>
            <a:ext cx="6696338" cy="23671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8" tIns="92065" rIns="99208" bIns="49604"/>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9pPr>
          </a:lstStyle>
          <a:p>
            <a:pPr defTabSz="1007943">
              <a:lnSpc>
                <a:spcPct val="83000"/>
              </a:lnSpc>
              <a:tabLst>
                <a:tab pos="0" algn="l"/>
                <a:tab pos="493472" algn="l"/>
                <a:tab pos="988695" algn="l"/>
                <a:tab pos="1483916" algn="l"/>
                <a:tab pos="1979139" algn="l"/>
                <a:tab pos="2474360" algn="l"/>
                <a:tab pos="2969583" algn="l"/>
                <a:tab pos="3464804" algn="l"/>
                <a:tab pos="3960027" algn="l"/>
                <a:tab pos="4455249" algn="l"/>
                <a:tab pos="4950471" algn="l"/>
                <a:tab pos="5445693" algn="l"/>
                <a:tab pos="5940915" algn="l"/>
                <a:tab pos="6436137" algn="l"/>
                <a:tab pos="6931359" algn="l"/>
                <a:tab pos="7426581" algn="l"/>
                <a:tab pos="7921804" algn="l"/>
                <a:tab pos="8417025" algn="l"/>
                <a:tab pos="8912248" algn="l"/>
                <a:tab pos="9407469" algn="l"/>
                <a:tab pos="9902692" algn="l"/>
              </a:tabLst>
            </a:pPr>
            <a:r>
              <a:rPr lang="ja-JP" altLang="en-US" sz="1984" dirty="0">
                <a:latin typeface="メイリオ" panose="020B0604030504040204" pitchFamily="50" charset="-128"/>
                <a:ea typeface="メイリオ" panose="020B0604030504040204" pitchFamily="50" charset="-128"/>
              </a:rPr>
              <a:t>氷期が終わり</a:t>
            </a:r>
            <a:r>
              <a:rPr lang="ja-JP" altLang="ja-JP" sz="1984" dirty="0">
                <a:latin typeface="メイリオ" panose="020B0604030504040204" pitchFamily="50" charset="-128"/>
                <a:ea typeface="メイリオ" panose="020B0604030504040204" pitchFamily="50" charset="-128"/>
              </a:rPr>
              <a:t>、海水準は上昇し、約</a:t>
            </a:r>
            <a:r>
              <a:rPr lang="de-DE" altLang="ja-JP" sz="1984" dirty="0">
                <a:latin typeface="メイリオ" panose="020B0604030504040204" pitchFamily="50" charset="-128"/>
                <a:ea typeface="メイリオ" panose="020B0604030504040204" pitchFamily="50" charset="-128"/>
              </a:rPr>
              <a:t>6</a:t>
            </a:r>
            <a:r>
              <a:rPr lang="ja-JP" altLang="ja-JP" sz="1984" dirty="0">
                <a:latin typeface="メイリオ" panose="020B0604030504040204" pitchFamily="50" charset="-128"/>
                <a:ea typeface="メイリオ" panose="020B0604030504040204" pitchFamily="50" charset="-128"/>
              </a:rPr>
              <a:t>千年前に</a:t>
            </a:r>
            <a:r>
              <a:rPr lang="ja-JP" altLang="en-US" sz="1984" dirty="0">
                <a:latin typeface="メイリオ" panose="020B0604030504040204" pitchFamily="50" charset="-128"/>
                <a:ea typeface="メイリオ" panose="020B0604030504040204" pitchFamily="50" charset="-128"/>
              </a:rPr>
              <a:t>は</a:t>
            </a:r>
            <a:r>
              <a:rPr lang="ja-JP" altLang="ja-JP" sz="1984" dirty="0">
                <a:latin typeface="メイリオ" panose="020B0604030504040204" pitchFamily="50" charset="-128"/>
                <a:ea typeface="メイリオ" panose="020B0604030504040204" pitchFamily="50" charset="-128"/>
              </a:rPr>
              <a:t>現在より</a:t>
            </a:r>
            <a:r>
              <a:rPr lang="de-DE" altLang="ja-JP" sz="1984" dirty="0">
                <a:latin typeface="メイリオ" panose="020B0604030504040204" pitchFamily="50" charset="-128"/>
                <a:ea typeface="メイリオ" panose="020B0604030504040204" pitchFamily="50" charset="-128"/>
              </a:rPr>
              <a:t>3m</a:t>
            </a:r>
            <a:r>
              <a:rPr lang="ja-JP" altLang="ja-JP" sz="1984" dirty="0">
                <a:latin typeface="メイリオ" panose="020B0604030504040204" pitchFamily="50" charset="-128"/>
                <a:ea typeface="メイリオ" panose="020B0604030504040204" pitchFamily="50" charset="-128"/>
              </a:rPr>
              <a:t>ほど高くなり、</a:t>
            </a:r>
            <a:r>
              <a:rPr lang="ja-JP" altLang="ja-JP" sz="1984" u="sng" dirty="0">
                <a:solidFill>
                  <a:srgbClr val="4472C4"/>
                </a:solidFill>
                <a:latin typeface="メイリオ" panose="020B0604030504040204" pitchFamily="50" charset="-128"/>
                <a:ea typeface="メイリオ" panose="020B0604030504040204" pitchFamily="50" charset="-128"/>
              </a:rPr>
              <a:t>台地を刻む谷は溺れ谷になった</a:t>
            </a:r>
          </a:p>
          <a:p>
            <a:pPr defTabSz="1007943">
              <a:lnSpc>
                <a:spcPct val="83000"/>
              </a:lnSpc>
              <a:tabLst>
                <a:tab pos="0" algn="l"/>
                <a:tab pos="493472" algn="l"/>
                <a:tab pos="988695" algn="l"/>
                <a:tab pos="1483916" algn="l"/>
                <a:tab pos="1979139" algn="l"/>
                <a:tab pos="2474360" algn="l"/>
                <a:tab pos="2969583" algn="l"/>
                <a:tab pos="3464804" algn="l"/>
                <a:tab pos="3960027" algn="l"/>
                <a:tab pos="4455249" algn="l"/>
                <a:tab pos="4950471" algn="l"/>
                <a:tab pos="5445693" algn="l"/>
                <a:tab pos="5940915" algn="l"/>
                <a:tab pos="6436137" algn="l"/>
                <a:tab pos="6931359" algn="l"/>
                <a:tab pos="7426581" algn="l"/>
                <a:tab pos="7921804" algn="l"/>
                <a:tab pos="8417025" algn="l"/>
                <a:tab pos="8912248" algn="l"/>
                <a:tab pos="9407469" algn="l"/>
                <a:tab pos="9902692" algn="l"/>
              </a:tabLst>
            </a:pPr>
            <a:endParaRPr lang="de-DE" altLang="ja-JP" sz="882" dirty="0">
              <a:latin typeface="メイリオ" panose="020B0604030504040204" pitchFamily="50" charset="-128"/>
              <a:ea typeface="メイリオ" panose="020B0604030504040204" pitchFamily="50" charset="-128"/>
            </a:endParaRPr>
          </a:p>
          <a:p>
            <a:pPr defTabSz="1007943">
              <a:lnSpc>
                <a:spcPct val="83000"/>
              </a:lnSpc>
              <a:tabLst>
                <a:tab pos="0" algn="l"/>
                <a:tab pos="493472" algn="l"/>
                <a:tab pos="988695" algn="l"/>
                <a:tab pos="1483916" algn="l"/>
                <a:tab pos="1979139" algn="l"/>
                <a:tab pos="2474360" algn="l"/>
                <a:tab pos="2969583" algn="l"/>
                <a:tab pos="3464804" algn="l"/>
                <a:tab pos="3960027" algn="l"/>
                <a:tab pos="4455249" algn="l"/>
                <a:tab pos="4950471" algn="l"/>
                <a:tab pos="5445693" algn="l"/>
                <a:tab pos="5940915" algn="l"/>
                <a:tab pos="6436137" algn="l"/>
                <a:tab pos="6931359" algn="l"/>
                <a:tab pos="7426581" algn="l"/>
                <a:tab pos="7921804" algn="l"/>
                <a:tab pos="8417025" algn="l"/>
                <a:tab pos="8912248" algn="l"/>
                <a:tab pos="9407469" algn="l"/>
                <a:tab pos="9902692" algn="l"/>
              </a:tabLst>
            </a:pPr>
            <a:r>
              <a:rPr lang="ja-JP" altLang="ja-JP" sz="1984" dirty="0">
                <a:latin typeface="メイリオ" panose="020B0604030504040204" pitchFamily="50" charset="-128"/>
                <a:ea typeface="メイリオ" panose="020B0604030504040204" pitchFamily="50" charset="-128"/>
              </a:rPr>
              <a:t>その後、海水準は現在のレベルまで低下し、沖積低地が形成された</a:t>
            </a:r>
          </a:p>
        </p:txBody>
      </p:sp>
      <p:pic>
        <p:nvPicPr>
          <p:cNvPr id="7" name="Picture 6">
            <a:extLst>
              <a:ext uri="{FF2B5EF4-FFF2-40B4-BE49-F238E27FC236}">
                <a16:creationId xmlns:a16="http://schemas.microsoft.com/office/drawing/2014/main" id="{5EE28C4D-607B-7647-EE35-6249CE978C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909" y="5007723"/>
            <a:ext cx="188992" cy="1889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a:extLst>
              <a:ext uri="{FF2B5EF4-FFF2-40B4-BE49-F238E27FC236}">
                <a16:creationId xmlns:a16="http://schemas.microsoft.com/office/drawing/2014/main" id="{6BEDB66C-D5DE-C32E-0F51-2A739C73B9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909" y="5338988"/>
            <a:ext cx="188992" cy="1889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9">
            <a:extLst>
              <a:ext uri="{FF2B5EF4-FFF2-40B4-BE49-F238E27FC236}">
                <a16:creationId xmlns:a16="http://schemas.microsoft.com/office/drawing/2014/main" id="{0B2F025E-DE9D-5E88-7687-4F48216A2F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8615" y="5020479"/>
            <a:ext cx="188992" cy="1889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 Box 10">
            <a:extLst>
              <a:ext uri="{FF2B5EF4-FFF2-40B4-BE49-F238E27FC236}">
                <a16:creationId xmlns:a16="http://schemas.microsoft.com/office/drawing/2014/main" id="{11E2BCED-3AC3-B64A-6843-B45EE8A483F8}"/>
              </a:ext>
            </a:extLst>
          </p:cNvPr>
          <p:cNvSpPr txBox="1">
            <a:spLocks noChangeArrowheads="1"/>
          </p:cNvSpPr>
          <p:nvPr/>
        </p:nvSpPr>
        <p:spPr bwMode="auto">
          <a:xfrm>
            <a:off x="117037" y="56833"/>
            <a:ext cx="13169476" cy="4917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8" tIns="115875" rIns="99208" bIns="49604"/>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panose="020B0604020202020204" pitchFamily="34" charset="0"/>
                <a:cs typeface="Arial Unicode MS" panose="020B0604020202020204" pitchFamily="50"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panose="020B0604020202020204" pitchFamily="34" charset="0"/>
                <a:cs typeface="Arial Unicode MS" panose="020B0604020202020204" pitchFamily="50"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panose="020B0604020202020204" pitchFamily="34" charset="0"/>
                <a:cs typeface="Arial Unicode MS" panose="020B0604020202020204" pitchFamily="50"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panose="020B0604020202020204" pitchFamily="34" charset="0"/>
                <a:cs typeface="Arial Unicode MS" panose="020B0604020202020204" pitchFamily="50"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panose="020B0604020202020204" pitchFamily="34" charset="0"/>
                <a:cs typeface="Arial Unicode MS" panose="020B0604020202020204" pitchFamily="50"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panose="020B0604020202020204" pitchFamily="34" charset="0"/>
                <a:cs typeface="Arial Unicode MS" panose="020B0604020202020204" pitchFamily="50"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panose="020B0604020202020204" pitchFamily="34" charset="0"/>
                <a:cs typeface="Arial Unicode MS" panose="020B0604020202020204" pitchFamily="50"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panose="020B0604020202020204" pitchFamily="34" charset="0"/>
                <a:cs typeface="Arial Unicode MS" panose="020B0604020202020204" pitchFamily="50"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panose="020B0604020202020204" pitchFamily="34" charset="0"/>
                <a:cs typeface="Arial Unicode MS" panose="020B0604020202020204" pitchFamily="50" charset="-128"/>
              </a:defRPr>
            </a:lvl9pPr>
          </a:lstStyle>
          <a:p>
            <a:pPr defTabSz="1007943">
              <a:lnSpc>
                <a:spcPct val="83000"/>
              </a:lnSpc>
              <a:tabLst>
                <a:tab pos="0" algn="l"/>
                <a:tab pos="493472" algn="l"/>
                <a:tab pos="988695" algn="l"/>
                <a:tab pos="1483916" algn="l"/>
                <a:tab pos="1979139" algn="l"/>
                <a:tab pos="2474360" algn="l"/>
                <a:tab pos="2969583" algn="l"/>
                <a:tab pos="3464804" algn="l"/>
                <a:tab pos="3960027" algn="l"/>
                <a:tab pos="4455249" algn="l"/>
                <a:tab pos="4950471" algn="l"/>
                <a:tab pos="5445693" algn="l"/>
                <a:tab pos="5940915" algn="l"/>
                <a:tab pos="6436137" algn="l"/>
                <a:tab pos="6931359" algn="l"/>
                <a:tab pos="7426581" algn="l"/>
                <a:tab pos="7921804" algn="l"/>
                <a:tab pos="8417025" algn="l"/>
                <a:tab pos="8912248" algn="l"/>
                <a:tab pos="9407469" algn="l"/>
                <a:tab pos="9902692" algn="l"/>
                <a:tab pos="10373415" algn="l"/>
              </a:tabLst>
            </a:pPr>
            <a:r>
              <a:rPr lang="en-US" altLang="ja-JP" sz="3086" dirty="0">
                <a:solidFill>
                  <a:srgbClr val="FF0000"/>
                </a:solidFill>
                <a:latin typeface="メイリオ" panose="020B0604030504040204" pitchFamily="50" charset="-128"/>
                <a:ea typeface="メイリオ" panose="020B0604030504040204" pitchFamily="50" charset="-128"/>
              </a:rPr>
              <a:t>12</a:t>
            </a:r>
            <a:r>
              <a:rPr lang="ja-JP" altLang="en-US" sz="3086" dirty="0">
                <a:solidFill>
                  <a:srgbClr val="FF0000"/>
                </a:solidFill>
                <a:latin typeface="メイリオ" panose="020B0604030504040204" pitchFamily="50" charset="-128"/>
                <a:ea typeface="メイリオ" panose="020B0604030504040204" pitchFamily="50" charset="-128"/>
              </a:rPr>
              <a:t>万年以降の下総台地の地形形成過程－地形編年－</a:t>
            </a:r>
            <a:r>
              <a:rPr lang="en-US" altLang="ja-JP" sz="3086" dirty="0">
                <a:solidFill>
                  <a:srgbClr val="FF0000"/>
                </a:solidFill>
                <a:latin typeface="メイリオ" panose="020B0604030504040204" pitchFamily="50" charset="-128"/>
                <a:ea typeface="メイリオ" panose="020B0604030504040204" pitchFamily="50" charset="-128"/>
              </a:rPr>
              <a:t>(</a:t>
            </a:r>
            <a:r>
              <a:rPr lang="ja-JP" altLang="ja-JP" sz="3086" dirty="0">
                <a:solidFill>
                  <a:srgbClr val="FF0000"/>
                </a:solidFill>
                <a:latin typeface="メイリオ" panose="020B0604030504040204" pitchFamily="50" charset="-128"/>
                <a:ea typeface="メイリオ" panose="020B0604030504040204" pitchFamily="50" charset="-128"/>
              </a:rPr>
              <a:t>貝塚ダイヤグラム</a:t>
            </a:r>
            <a:r>
              <a:rPr lang="en-US" altLang="ja-JP" sz="3086" dirty="0">
                <a:solidFill>
                  <a:srgbClr val="FF0000"/>
                </a:solidFill>
                <a:latin typeface="メイリオ" panose="020B0604030504040204" pitchFamily="50" charset="-128"/>
                <a:ea typeface="メイリオ" panose="020B0604030504040204" pitchFamily="50" charset="-128"/>
              </a:rPr>
              <a:t>)</a:t>
            </a:r>
            <a:endParaRPr lang="ja-JP" altLang="ja-JP" sz="3086" dirty="0">
              <a:solidFill>
                <a:srgbClr val="FF0000"/>
              </a:solidFill>
              <a:latin typeface="メイリオ" panose="020B0604030504040204" pitchFamily="50" charset="-128"/>
              <a:ea typeface="メイリオ" panose="020B0604030504040204" pitchFamily="50" charset="-128"/>
            </a:endParaRPr>
          </a:p>
        </p:txBody>
      </p:sp>
      <p:sp>
        <p:nvSpPr>
          <p:cNvPr id="12" name="Text Box 11">
            <a:extLst>
              <a:ext uri="{FF2B5EF4-FFF2-40B4-BE49-F238E27FC236}">
                <a16:creationId xmlns:a16="http://schemas.microsoft.com/office/drawing/2014/main" id="{2629FB84-8C21-2820-A1A6-71D328F29F5C}"/>
              </a:ext>
            </a:extLst>
          </p:cNvPr>
          <p:cNvSpPr txBox="1">
            <a:spLocks noChangeArrowheads="1"/>
          </p:cNvSpPr>
          <p:nvPr/>
        </p:nvSpPr>
        <p:spPr bwMode="auto">
          <a:xfrm>
            <a:off x="117037" y="6512270"/>
            <a:ext cx="8297386" cy="7537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8" tIns="134527" rIns="99208" bIns="49604"/>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9pPr>
          </a:lstStyle>
          <a:p>
            <a:pPr defTabSz="1007943">
              <a:lnSpc>
                <a:spcPct val="83000"/>
              </a:lnSpc>
              <a:tabLst>
                <a:tab pos="0" algn="l"/>
                <a:tab pos="493472" algn="l"/>
                <a:tab pos="988695" algn="l"/>
                <a:tab pos="1483916" algn="l"/>
                <a:tab pos="1979139" algn="l"/>
                <a:tab pos="2474360" algn="l"/>
                <a:tab pos="2969583" algn="l"/>
                <a:tab pos="3464804" algn="l"/>
                <a:tab pos="3960027" algn="l"/>
                <a:tab pos="4455249" algn="l"/>
                <a:tab pos="4950471" algn="l"/>
                <a:tab pos="5445693" algn="l"/>
                <a:tab pos="5940915" algn="l"/>
                <a:tab pos="6436137" algn="l"/>
                <a:tab pos="6931359" algn="l"/>
                <a:tab pos="7426581" algn="l"/>
                <a:tab pos="7921804" algn="l"/>
                <a:tab pos="8417025" algn="l"/>
                <a:tab pos="8912248" algn="l"/>
                <a:tab pos="9407469" algn="l"/>
                <a:tab pos="9902692" algn="l"/>
              </a:tabLst>
            </a:pPr>
            <a:r>
              <a:rPr lang="ja-JP" altLang="en-US" sz="3527" dirty="0">
                <a:solidFill>
                  <a:srgbClr val="0000FF"/>
                </a:solidFill>
                <a:latin typeface="メイリオ" panose="020B0604030504040204" pitchFamily="50" charset="-128"/>
                <a:ea typeface="メイリオ" panose="020B0604030504040204" pitchFamily="50" charset="-128"/>
              </a:rPr>
              <a:t>海水準が安定した時期には地形面が形成</a:t>
            </a:r>
            <a:endParaRPr lang="en-US" altLang="ja-JP" sz="1323" dirty="0">
              <a:solidFill>
                <a:prstClr val="black"/>
              </a:solidFill>
              <a:latin typeface="メイリオ" panose="020B0604030504040204" pitchFamily="50" charset="-128"/>
              <a:ea typeface="メイリオ" panose="020B0604030504040204" pitchFamily="50" charset="-128"/>
            </a:endParaRPr>
          </a:p>
          <a:p>
            <a:pPr defTabSz="1007943">
              <a:lnSpc>
                <a:spcPct val="83000"/>
              </a:lnSpc>
              <a:tabLst>
                <a:tab pos="0" algn="l"/>
                <a:tab pos="493472" algn="l"/>
                <a:tab pos="988695" algn="l"/>
                <a:tab pos="1483916" algn="l"/>
                <a:tab pos="1979139" algn="l"/>
                <a:tab pos="2474360" algn="l"/>
                <a:tab pos="2969583" algn="l"/>
                <a:tab pos="3464804" algn="l"/>
                <a:tab pos="3960027" algn="l"/>
                <a:tab pos="4455249" algn="l"/>
                <a:tab pos="4950471" algn="l"/>
                <a:tab pos="5445693" algn="l"/>
                <a:tab pos="5940915" algn="l"/>
                <a:tab pos="6436137" algn="l"/>
                <a:tab pos="6931359" algn="l"/>
                <a:tab pos="7426581" algn="l"/>
                <a:tab pos="7921804" algn="l"/>
                <a:tab pos="8417025" algn="l"/>
                <a:tab pos="8912248" algn="l"/>
                <a:tab pos="9407469" algn="l"/>
                <a:tab pos="9902692" algn="l"/>
              </a:tabLst>
            </a:pPr>
            <a:r>
              <a:rPr lang="ja-JP" altLang="en-US" sz="1323" dirty="0">
                <a:solidFill>
                  <a:prstClr val="black"/>
                </a:solidFill>
                <a:latin typeface="メイリオ" panose="020B0604030504040204" pitchFamily="50" charset="-128"/>
                <a:ea typeface="メイリオ" panose="020B0604030504040204" pitchFamily="50" charset="-128"/>
              </a:rPr>
              <a:t>注）地域によっては地殻変動を考慮しなければならない</a:t>
            </a:r>
            <a:endParaRPr lang="ja-JP" altLang="ja-JP" sz="1323" dirty="0">
              <a:solidFill>
                <a:prstClr val="black"/>
              </a:solidFill>
              <a:latin typeface="メイリオ" panose="020B0604030504040204" pitchFamily="50" charset="-128"/>
              <a:ea typeface="メイリオ" panose="020B0604030504040204" pitchFamily="50" charset="-128"/>
            </a:endParaRPr>
          </a:p>
        </p:txBody>
      </p:sp>
      <p:sp>
        <p:nvSpPr>
          <p:cNvPr id="14" name="Text Box 13">
            <a:extLst>
              <a:ext uri="{FF2B5EF4-FFF2-40B4-BE49-F238E27FC236}">
                <a16:creationId xmlns:a16="http://schemas.microsoft.com/office/drawing/2014/main" id="{653D68FA-1DD6-2F8F-0452-15758E7FFC26}"/>
              </a:ext>
            </a:extLst>
          </p:cNvPr>
          <p:cNvSpPr txBox="1">
            <a:spLocks noChangeArrowheads="1"/>
          </p:cNvSpPr>
          <p:nvPr/>
        </p:nvSpPr>
        <p:spPr bwMode="auto">
          <a:xfrm>
            <a:off x="5561408" y="2969327"/>
            <a:ext cx="1189949" cy="3237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8" tIns="87303" rIns="99208" bIns="49604"/>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9pPr>
          </a:lstStyle>
          <a:p>
            <a:pPr defTabSz="1007943">
              <a:lnSpc>
                <a:spcPct val="83000"/>
              </a:lnSpc>
              <a:tabLst>
                <a:tab pos="0" algn="l"/>
                <a:tab pos="493472" algn="l"/>
                <a:tab pos="988695" algn="l"/>
                <a:tab pos="1483916" algn="l"/>
                <a:tab pos="1979139" algn="l"/>
                <a:tab pos="2474360" algn="l"/>
                <a:tab pos="2969583" algn="l"/>
                <a:tab pos="3464804" algn="l"/>
                <a:tab pos="3960027" algn="l"/>
                <a:tab pos="4455249" algn="l"/>
                <a:tab pos="4950471" algn="l"/>
                <a:tab pos="5445693" algn="l"/>
                <a:tab pos="5940915" algn="l"/>
                <a:tab pos="6436137" algn="l"/>
                <a:tab pos="6931359" algn="l"/>
                <a:tab pos="7426581" algn="l"/>
                <a:tab pos="7921804" algn="l"/>
                <a:tab pos="8417025" algn="l"/>
                <a:tab pos="8912248" algn="l"/>
                <a:tab pos="9407469" algn="l"/>
                <a:tab pos="9902692" algn="l"/>
              </a:tabLst>
            </a:pPr>
            <a:r>
              <a:rPr lang="ja-JP" altLang="ja-JP" sz="1764" dirty="0">
                <a:solidFill>
                  <a:srgbClr val="4700B8"/>
                </a:solidFill>
                <a:latin typeface="HGP創英角ｺﾞｼｯｸUB" panose="020B0900000000000000" pitchFamily="50" charset="-128"/>
                <a:ea typeface="HGP創英角ｺﾞｼｯｸUB" panose="020B0900000000000000" pitchFamily="50" charset="-128"/>
              </a:rPr>
              <a:t>武蔵野期</a:t>
            </a:r>
          </a:p>
        </p:txBody>
      </p:sp>
      <p:sp>
        <p:nvSpPr>
          <p:cNvPr id="15" name="Text Box 14">
            <a:extLst>
              <a:ext uri="{FF2B5EF4-FFF2-40B4-BE49-F238E27FC236}">
                <a16:creationId xmlns:a16="http://schemas.microsoft.com/office/drawing/2014/main" id="{D01DD077-F584-C76E-3057-128C766A9976}"/>
              </a:ext>
            </a:extLst>
          </p:cNvPr>
          <p:cNvSpPr txBox="1">
            <a:spLocks noChangeArrowheads="1"/>
          </p:cNvSpPr>
          <p:nvPr/>
        </p:nvSpPr>
        <p:spPr bwMode="auto">
          <a:xfrm>
            <a:off x="5481723" y="736690"/>
            <a:ext cx="1189949" cy="3237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8" tIns="87303" rIns="99208" bIns="49604"/>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9pPr>
          </a:lstStyle>
          <a:p>
            <a:pPr defTabSz="1007943">
              <a:lnSpc>
                <a:spcPct val="83000"/>
              </a:lnSpc>
              <a:tabLst>
                <a:tab pos="0" algn="l"/>
                <a:tab pos="493472" algn="l"/>
                <a:tab pos="988695" algn="l"/>
                <a:tab pos="1483916" algn="l"/>
                <a:tab pos="1979139" algn="l"/>
                <a:tab pos="2474360" algn="l"/>
                <a:tab pos="2969583" algn="l"/>
                <a:tab pos="3464804" algn="l"/>
                <a:tab pos="3960027" algn="l"/>
                <a:tab pos="4455249" algn="l"/>
                <a:tab pos="4950471" algn="l"/>
                <a:tab pos="5445693" algn="l"/>
                <a:tab pos="5940915" algn="l"/>
                <a:tab pos="6436137" algn="l"/>
                <a:tab pos="6931359" algn="l"/>
                <a:tab pos="7426581" algn="l"/>
                <a:tab pos="7921804" algn="l"/>
                <a:tab pos="8417025" algn="l"/>
                <a:tab pos="8912248" algn="l"/>
                <a:tab pos="9407469" algn="l"/>
                <a:tab pos="9902692" algn="l"/>
              </a:tabLst>
            </a:pPr>
            <a:r>
              <a:rPr lang="ja-JP" altLang="ja-JP" sz="1764" dirty="0">
                <a:solidFill>
                  <a:srgbClr val="4700B8"/>
                </a:solidFill>
                <a:latin typeface="HGP創英角ｺﾞｼｯｸUB" panose="020B0900000000000000" pitchFamily="50" charset="-128"/>
                <a:ea typeface="HGP創英角ｺﾞｼｯｸUB" panose="020B0900000000000000" pitchFamily="50" charset="-128"/>
              </a:rPr>
              <a:t>下末吉期</a:t>
            </a:r>
          </a:p>
        </p:txBody>
      </p:sp>
      <p:sp>
        <p:nvSpPr>
          <p:cNvPr id="16" name="Text Box 15">
            <a:extLst>
              <a:ext uri="{FF2B5EF4-FFF2-40B4-BE49-F238E27FC236}">
                <a16:creationId xmlns:a16="http://schemas.microsoft.com/office/drawing/2014/main" id="{6A437B51-3E27-0FF2-1AC4-6F32D244DF40}"/>
              </a:ext>
            </a:extLst>
          </p:cNvPr>
          <p:cNvSpPr txBox="1">
            <a:spLocks noChangeArrowheads="1"/>
          </p:cNvSpPr>
          <p:nvPr/>
        </p:nvSpPr>
        <p:spPr bwMode="auto">
          <a:xfrm>
            <a:off x="12222631" y="702982"/>
            <a:ext cx="1189949" cy="323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8" tIns="87303" rIns="99208" bIns="49604"/>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9pPr>
          </a:lstStyle>
          <a:p>
            <a:pPr defTabSz="1007943">
              <a:lnSpc>
                <a:spcPct val="83000"/>
              </a:lnSpc>
              <a:tabLst>
                <a:tab pos="0" algn="l"/>
                <a:tab pos="493472" algn="l"/>
                <a:tab pos="988695" algn="l"/>
                <a:tab pos="1483916" algn="l"/>
                <a:tab pos="1979139" algn="l"/>
                <a:tab pos="2474360" algn="l"/>
                <a:tab pos="2969583" algn="l"/>
                <a:tab pos="3464804" algn="l"/>
                <a:tab pos="3960027" algn="l"/>
                <a:tab pos="4455249" algn="l"/>
                <a:tab pos="4950471" algn="l"/>
                <a:tab pos="5445693" algn="l"/>
                <a:tab pos="5940915" algn="l"/>
                <a:tab pos="6436137" algn="l"/>
                <a:tab pos="6931359" algn="l"/>
                <a:tab pos="7426581" algn="l"/>
                <a:tab pos="7921804" algn="l"/>
                <a:tab pos="8417025" algn="l"/>
                <a:tab pos="8912248" algn="l"/>
                <a:tab pos="9407469" algn="l"/>
                <a:tab pos="9902692" algn="l"/>
              </a:tabLst>
            </a:pPr>
            <a:r>
              <a:rPr lang="ja-JP" altLang="ja-JP" sz="1764" dirty="0">
                <a:solidFill>
                  <a:srgbClr val="4700B8"/>
                </a:solidFill>
                <a:latin typeface="HGP創英角ｺﾞｼｯｸUB" panose="020B0900000000000000" pitchFamily="50" charset="-128"/>
                <a:ea typeface="HGP創英角ｺﾞｼｯｸUB" panose="020B0900000000000000" pitchFamily="50" charset="-128"/>
              </a:rPr>
              <a:t>立川期</a:t>
            </a:r>
          </a:p>
        </p:txBody>
      </p:sp>
      <p:sp>
        <p:nvSpPr>
          <p:cNvPr id="17" name="Text Box 16">
            <a:extLst>
              <a:ext uri="{FF2B5EF4-FFF2-40B4-BE49-F238E27FC236}">
                <a16:creationId xmlns:a16="http://schemas.microsoft.com/office/drawing/2014/main" id="{37C98A48-3E4D-0E0B-4777-8D34C8E54573}"/>
              </a:ext>
            </a:extLst>
          </p:cNvPr>
          <p:cNvSpPr txBox="1">
            <a:spLocks noChangeArrowheads="1"/>
          </p:cNvSpPr>
          <p:nvPr/>
        </p:nvSpPr>
        <p:spPr bwMode="auto">
          <a:xfrm>
            <a:off x="12218704" y="2903859"/>
            <a:ext cx="1189949" cy="3237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8" tIns="87303" rIns="99208" bIns="49604"/>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9pPr>
          </a:lstStyle>
          <a:p>
            <a:pPr defTabSz="1007943">
              <a:lnSpc>
                <a:spcPct val="83000"/>
              </a:lnSpc>
              <a:tabLst>
                <a:tab pos="0" algn="l"/>
                <a:tab pos="493472" algn="l"/>
                <a:tab pos="988695" algn="l"/>
                <a:tab pos="1483916" algn="l"/>
                <a:tab pos="1979139" algn="l"/>
                <a:tab pos="2474360" algn="l"/>
                <a:tab pos="2969583" algn="l"/>
                <a:tab pos="3464804" algn="l"/>
                <a:tab pos="3960027" algn="l"/>
                <a:tab pos="4455249" algn="l"/>
                <a:tab pos="4950471" algn="l"/>
                <a:tab pos="5445693" algn="l"/>
                <a:tab pos="5940915" algn="l"/>
                <a:tab pos="6436137" algn="l"/>
                <a:tab pos="6931359" algn="l"/>
                <a:tab pos="7426581" algn="l"/>
                <a:tab pos="7921804" algn="l"/>
                <a:tab pos="8417025" algn="l"/>
                <a:tab pos="8912248" algn="l"/>
                <a:tab pos="9407469" algn="l"/>
                <a:tab pos="9902692" algn="l"/>
              </a:tabLst>
            </a:pPr>
            <a:r>
              <a:rPr lang="ja-JP" altLang="ja-JP" sz="1764" dirty="0">
                <a:solidFill>
                  <a:srgbClr val="4700B8"/>
                </a:solidFill>
                <a:latin typeface="HGP創英角ｺﾞｼｯｸUB" panose="020B0900000000000000" pitchFamily="50" charset="-128"/>
                <a:ea typeface="HGP創英角ｺﾞｼｯｸUB" panose="020B0900000000000000" pitchFamily="50" charset="-128"/>
              </a:rPr>
              <a:t>縄文前期</a:t>
            </a:r>
          </a:p>
        </p:txBody>
      </p:sp>
      <p:sp>
        <p:nvSpPr>
          <p:cNvPr id="21" name="Text Box 20">
            <a:extLst>
              <a:ext uri="{FF2B5EF4-FFF2-40B4-BE49-F238E27FC236}">
                <a16:creationId xmlns:a16="http://schemas.microsoft.com/office/drawing/2014/main" id="{D3E2E2F0-5E0F-2055-CC6B-FC2AE4D5C2F9}"/>
              </a:ext>
            </a:extLst>
          </p:cNvPr>
          <p:cNvSpPr txBox="1">
            <a:spLocks noChangeArrowheads="1"/>
          </p:cNvSpPr>
          <p:nvPr/>
        </p:nvSpPr>
        <p:spPr bwMode="auto">
          <a:xfrm>
            <a:off x="5049588" y="2838051"/>
            <a:ext cx="594974" cy="4917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8" tIns="115875" rIns="99208" bIns="49604"/>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9pPr>
          </a:lstStyle>
          <a:p>
            <a:pPr defTabSz="1007943">
              <a:lnSpc>
                <a:spcPct val="83000"/>
              </a:lnSpc>
              <a:tabLst>
                <a:tab pos="0" algn="l"/>
                <a:tab pos="493472" algn="l"/>
                <a:tab pos="988695" algn="l"/>
                <a:tab pos="1483916" algn="l"/>
                <a:tab pos="1979139" algn="l"/>
                <a:tab pos="2474360" algn="l"/>
                <a:tab pos="2969583" algn="l"/>
                <a:tab pos="3464804" algn="l"/>
                <a:tab pos="3960027" algn="l"/>
                <a:tab pos="4455249" algn="l"/>
                <a:tab pos="4950471" algn="l"/>
                <a:tab pos="5445693" algn="l"/>
                <a:tab pos="5940915" algn="l"/>
                <a:tab pos="6436137" algn="l"/>
                <a:tab pos="6931359" algn="l"/>
                <a:tab pos="7426581" algn="l"/>
                <a:tab pos="7921804" algn="l"/>
                <a:tab pos="8417025" algn="l"/>
                <a:tab pos="8912248" algn="l"/>
                <a:tab pos="9407469" algn="l"/>
                <a:tab pos="9902692" algn="l"/>
              </a:tabLst>
            </a:pPr>
            <a:r>
              <a:rPr lang="de-DE" altLang="ja-JP" sz="3086" dirty="0">
                <a:solidFill>
                  <a:srgbClr val="193300"/>
                </a:solidFill>
                <a:latin typeface="HGP創英角ｺﾞｼｯｸUB" panose="020B0900000000000000" pitchFamily="50" charset="-128"/>
                <a:ea typeface="HGP創英角ｺﾞｼｯｸUB" panose="020B0900000000000000" pitchFamily="50" charset="-128"/>
              </a:rPr>
              <a:t>②</a:t>
            </a:r>
          </a:p>
        </p:txBody>
      </p:sp>
      <p:sp>
        <p:nvSpPr>
          <p:cNvPr id="22" name="Text Box 21">
            <a:extLst>
              <a:ext uri="{FF2B5EF4-FFF2-40B4-BE49-F238E27FC236}">
                <a16:creationId xmlns:a16="http://schemas.microsoft.com/office/drawing/2014/main" id="{7C133E14-C397-458F-CB8B-9D872404AC5A}"/>
              </a:ext>
            </a:extLst>
          </p:cNvPr>
          <p:cNvSpPr txBox="1">
            <a:spLocks noChangeArrowheads="1"/>
          </p:cNvSpPr>
          <p:nvPr/>
        </p:nvSpPr>
        <p:spPr bwMode="auto">
          <a:xfrm>
            <a:off x="5036440" y="621271"/>
            <a:ext cx="594974" cy="4917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8" tIns="115875" rIns="99208" bIns="49604"/>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9pPr>
          </a:lstStyle>
          <a:p>
            <a:pPr defTabSz="1007943">
              <a:lnSpc>
                <a:spcPct val="83000"/>
              </a:lnSpc>
              <a:tabLst>
                <a:tab pos="0" algn="l"/>
                <a:tab pos="493472" algn="l"/>
                <a:tab pos="988695" algn="l"/>
                <a:tab pos="1483916" algn="l"/>
                <a:tab pos="1979139" algn="l"/>
                <a:tab pos="2474360" algn="l"/>
                <a:tab pos="2969583" algn="l"/>
                <a:tab pos="3464804" algn="l"/>
                <a:tab pos="3960027" algn="l"/>
                <a:tab pos="4455249" algn="l"/>
                <a:tab pos="4950471" algn="l"/>
                <a:tab pos="5445693" algn="l"/>
                <a:tab pos="5940915" algn="l"/>
                <a:tab pos="6436137" algn="l"/>
                <a:tab pos="6931359" algn="l"/>
                <a:tab pos="7426581" algn="l"/>
                <a:tab pos="7921804" algn="l"/>
                <a:tab pos="8417025" algn="l"/>
                <a:tab pos="8912248" algn="l"/>
                <a:tab pos="9407469" algn="l"/>
                <a:tab pos="9902692" algn="l"/>
              </a:tabLst>
            </a:pPr>
            <a:r>
              <a:rPr lang="de-DE" altLang="ja-JP" sz="3086">
                <a:solidFill>
                  <a:srgbClr val="193300"/>
                </a:solidFill>
                <a:latin typeface="HGP創英角ｺﾞｼｯｸUB" panose="020B0900000000000000" pitchFamily="50" charset="-128"/>
                <a:ea typeface="HGP創英角ｺﾞｼｯｸUB" panose="020B0900000000000000" pitchFamily="50" charset="-128"/>
              </a:rPr>
              <a:t>①</a:t>
            </a:r>
          </a:p>
        </p:txBody>
      </p:sp>
      <p:sp>
        <p:nvSpPr>
          <p:cNvPr id="23" name="Text Box 22">
            <a:extLst>
              <a:ext uri="{FF2B5EF4-FFF2-40B4-BE49-F238E27FC236}">
                <a16:creationId xmlns:a16="http://schemas.microsoft.com/office/drawing/2014/main" id="{8308D85D-1E54-74DE-84C7-88B910C4AC43}"/>
              </a:ext>
            </a:extLst>
          </p:cNvPr>
          <p:cNvSpPr txBox="1">
            <a:spLocks noChangeArrowheads="1"/>
          </p:cNvSpPr>
          <p:nvPr/>
        </p:nvSpPr>
        <p:spPr bwMode="auto">
          <a:xfrm>
            <a:off x="11763931" y="592374"/>
            <a:ext cx="594974" cy="4917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8" tIns="115875" rIns="99208" bIns="49604"/>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9pPr>
          </a:lstStyle>
          <a:p>
            <a:pPr defTabSz="1007943">
              <a:lnSpc>
                <a:spcPct val="83000"/>
              </a:lnSpc>
              <a:tabLst>
                <a:tab pos="0" algn="l"/>
                <a:tab pos="493472" algn="l"/>
                <a:tab pos="988695" algn="l"/>
                <a:tab pos="1483916" algn="l"/>
                <a:tab pos="1979139" algn="l"/>
                <a:tab pos="2474360" algn="l"/>
                <a:tab pos="2969583" algn="l"/>
                <a:tab pos="3464804" algn="l"/>
                <a:tab pos="3960027" algn="l"/>
                <a:tab pos="4455249" algn="l"/>
                <a:tab pos="4950471" algn="l"/>
                <a:tab pos="5445693" algn="l"/>
                <a:tab pos="5940915" algn="l"/>
                <a:tab pos="6436137" algn="l"/>
                <a:tab pos="6931359" algn="l"/>
                <a:tab pos="7426581" algn="l"/>
                <a:tab pos="7921804" algn="l"/>
                <a:tab pos="8417025" algn="l"/>
                <a:tab pos="8912248" algn="l"/>
                <a:tab pos="9407469" algn="l"/>
                <a:tab pos="9902692" algn="l"/>
              </a:tabLst>
            </a:pPr>
            <a:r>
              <a:rPr lang="de-DE" altLang="ja-JP" sz="3086" dirty="0">
                <a:solidFill>
                  <a:srgbClr val="193300"/>
                </a:solidFill>
                <a:latin typeface="HGP創英角ｺﾞｼｯｸUB" panose="020B0900000000000000" pitchFamily="50" charset="-128"/>
                <a:ea typeface="HGP創英角ｺﾞｼｯｸUB" panose="020B0900000000000000" pitchFamily="50" charset="-128"/>
              </a:rPr>
              <a:t>③</a:t>
            </a:r>
          </a:p>
        </p:txBody>
      </p:sp>
      <p:sp>
        <p:nvSpPr>
          <p:cNvPr id="24" name="Text Box 23">
            <a:extLst>
              <a:ext uri="{FF2B5EF4-FFF2-40B4-BE49-F238E27FC236}">
                <a16:creationId xmlns:a16="http://schemas.microsoft.com/office/drawing/2014/main" id="{569A5E3C-ACE2-8DA0-6BD0-BEDCA5609199}"/>
              </a:ext>
            </a:extLst>
          </p:cNvPr>
          <p:cNvSpPr txBox="1">
            <a:spLocks noChangeArrowheads="1"/>
          </p:cNvSpPr>
          <p:nvPr/>
        </p:nvSpPr>
        <p:spPr bwMode="auto">
          <a:xfrm>
            <a:off x="11745868" y="2802461"/>
            <a:ext cx="594974" cy="4917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8" tIns="115875" rIns="99208" bIns="49604"/>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anose="020B0604020202020204" pitchFamily="50" charset="-128"/>
              </a:defRPr>
            </a:lvl9pPr>
          </a:lstStyle>
          <a:p>
            <a:pPr defTabSz="1007943">
              <a:lnSpc>
                <a:spcPct val="83000"/>
              </a:lnSpc>
              <a:tabLst>
                <a:tab pos="0" algn="l"/>
                <a:tab pos="493472" algn="l"/>
                <a:tab pos="988695" algn="l"/>
                <a:tab pos="1483916" algn="l"/>
                <a:tab pos="1979139" algn="l"/>
                <a:tab pos="2474360" algn="l"/>
                <a:tab pos="2969583" algn="l"/>
                <a:tab pos="3464804" algn="l"/>
                <a:tab pos="3960027" algn="l"/>
                <a:tab pos="4455249" algn="l"/>
                <a:tab pos="4950471" algn="l"/>
                <a:tab pos="5445693" algn="l"/>
                <a:tab pos="5940915" algn="l"/>
                <a:tab pos="6436137" algn="l"/>
                <a:tab pos="6931359" algn="l"/>
                <a:tab pos="7426581" algn="l"/>
                <a:tab pos="7921804" algn="l"/>
                <a:tab pos="8417025" algn="l"/>
                <a:tab pos="8912248" algn="l"/>
                <a:tab pos="9407469" algn="l"/>
                <a:tab pos="9902692" algn="l"/>
              </a:tabLst>
            </a:pPr>
            <a:r>
              <a:rPr lang="de-DE" altLang="ja-JP" sz="3086" dirty="0">
                <a:solidFill>
                  <a:srgbClr val="193300"/>
                </a:solidFill>
                <a:latin typeface="HGP創英角ｺﾞｼｯｸUB" panose="020B0900000000000000" pitchFamily="50" charset="-128"/>
                <a:ea typeface="HGP創英角ｺﾞｼｯｸUB" panose="020B0900000000000000" pitchFamily="50" charset="-128"/>
              </a:rPr>
              <a:t>④</a:t>
            </a:r>
          </a:p>
        </p:txBody>
      </p:sp>
      <p:pic>
        <p:nvPicPr>
          <p:cNvPr id="30" name="Picture 9">
            <a:extLst>
              <a:ext uri="{FF2B5EF4-FFF2-40B4-BE49-F238E27FC236}">
                <a16:creationId xmlns:a16="http://schemas.microsoft.com/office/drawing/2014/main" id="{F25FBDD6-6151-D40C-0969-225A773CF2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4456" y="5631101"/>
            <a:ext cx="188992" cy="1889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 name="Picture 9">
            <a:extLst>
              <a:ext uri="{FF2B5EF4-FFF2-40B4-BE49-F238E27FC236}">
                <a16:creationId xmlns:a16="http://schemas.microsoft.com/office/drawing/2014/main" id="{1B4F80DB-5775-BCDA-9BEA-512D6F1DB8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207" y="5972931"/>
            <a:ext cx="188992" cy="1889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 name="テキスト ボックス 33">
            <a:extLst>
              <a:ext uri="{FF2B5EF4-FFF2-40B4-BE49-F238E27FC236}">
                <a16:creationId xmlns:a16="http://schemas.microsoft.com/office/drawing/2014/main" id="{75FF9BA4-79C2-266A-37A4-E42B094A90AE}"/>
              </a:ext>
            </a:extLst>
          </p:cNvPr>
          <p:cNvSpPr txBox="1"/>
          <p:nvPr/>
        </p:nvSpPr>
        <p:spPr>
          <a:xfrm>
            <a:off x="10206892" y="7330702"/>
            <a:ext cx="2817845" cy="261931"/>
          </a:xfrm>
          <a:prstGeom prst="rect">
            <a:avLst/>
          </a:prstGeom>
          <a:noFill/>
        </p:spPr>
        <p:txBody>
          <a:bodyPr wrap="square" rtlCol="0">
            <a:spAutoFit/>
          </a:bodyPr>
          <a:lstStyle/>
          <a:p>
            <a:pPr defTabSz="1007943"/>
            <a:r>
              <a:rPr lang="ja-JP" altLang="en-US" sz="1102" dirty="0">
                <a:solidFill>
                  <a:prstClr val="black"/>
                </a:solidFill>
                <a:latin typeface="メイリオ" panose="020B0604030504040204" pitchFamily="50" charset="-128"/>
                <a:ea typeface="メイリオ" panose="020B0604030504040204" pitchFamily="50" charset="-128"/>
              </a:rPr>
              <a:t>（増田、</a:t>
            </a:r>
            <a:r>
              <a:rPr lang="en-US" altLang="ja-JP" sz="1102" dirty="0">
                <a:solidFill>
                  <a:prstClr val="black"/>
                </a:solidFill>
                <a:latin typeface="メイリオ" panose="020B0604030504040204" pitchFamily="50" charset="-128"/>
                <a:ea typeface="メイリオ" panose="020B0604030504040204" pitchFamily="50" charset="-128"/>
              </a:rPr>
              <a:t>1992</a:t>
            </a:r>
            <a:r>
              <a:rPr lang="ja-JP" altLang="en-US" sz="1102" dirty="0">
                <a:solidFill>
                  <a:prstClr val="black"/>
                </a:solidFill>
                <a:latin typeface="メイリオ" panose="020B0604030504040204" pitchFamily="50" charset="-128"/>
                <a:ea typeface="メイリオ" panose="020B0604030504040204" pitchFamily="50" charset="-128"/>
              </a:rPr>
              <a:t>；</a:t>
            </a:r>
            <a:r>
              <a:rPr lang="en-US" altLang="ja-JP" sz="1102" dirty="0" err="1">
                <a:solidFill>
                  <a:prstClr val="black"/>
                </a:solidFill>
                <a:latin typeface="メイリオ" panose="020B0604030504040204" pitchFamily="50" charset="-128"/>
                <a:ea typeface="メイリオ" panose="020B0604030504040204" pitchFamily="50" charset="-128"/>
              </a:rPr>
              <a:t>Imbrie</a:t>
            </a:r>
            <a:r>
              <a:rPr lang="en-US" altLang="ja-JP" sz="1102" dirty="0">
                <a:solidFill>
                  <a:prstClr val="black"/>
                </a:solidFill>
                <a:latin typeface="メイリオ" panose="020B0604030504040204" pitchFamily="50" charset="-128"/>
                <a:ea typeface="メイリオ" panose="020B0604030504040204" pitchFamily="50" charset="-128"/>
              </a:rPr>
              <a:t> at al.,1984</a:t>
            </a:r>
            <a:r>
              <a:rPr lang="ja-JP" altLang="en-US" sz="1102" dirty="0">
                <a:solidFill>
                  <a:prstClr val="black"/>
                </a:solidFill>
                <a:latin typeface="メイリオ" panose="020B0604030504040204" pitchFamily="50" charset="-128"/>
                <a:ea typeface="メイリオ" panose="020B0604030504040204" pitchFamily="50" charset="-128"/>
              </a:rPr>
              <a:t>）</a:t>
            </a:r>
          </a:p>
        </p:txBody>
      </p:sp>
      <p:sp>
        <p:nvSpPr>
          <p:cNvPr id="35" name="テキスト ボックス 34">
            <a:extLst>
              <a:ext uri="{FF2B5EF4-FFF2-40B4-BE49-F238E27FC236}">
                <a16:creationId xmlns:a16="http://schemas.microsoft.com/office/drawing/2014/main" id="{41F18DB0-8C13-DAD7-A0EB-DD5668371E80}"/>
              </a:ext>
            </a:extLst>
          </p:cNvPr>
          <p:cNvSpPr txBox="1"/>
          <p:nvPr/>
        </p:nvSpPr>
        <p:spPr>
          <a:xfrm>
            <a:off x="9229552" y="5933796"/>
            <a:ext cx="1967707" cy="261931"/>
          </a:xfrm>
          <a:prstGeom prst="rect">
            <a:avLst/>
          </a:prstGeom>
          <a:noFill/>
        </p:spPr>
        <p:txBody>
          <a:bodyPr wrap="square" rtlCol="0">
            <a:spAutoFit/>
          </a:bodyPr>
          <a:lstStyle/>
          <a:p>
            <a:pPr defTabSz="1007943"/>
            <a:r>
              <a:rPr lang="ja-JP" altLang="en-US" sz="1102" dirty="0">
                <a:solidFill>
                  <a:srgbClr val="44546A"/>
                </a:solidFill>
                <a:latin typeface="メイリオ" panose="020B0604030504040204" pitchFamily="50" charset="-128"/>
                <a:ea typeface="メイリオ" panose="020B0604030504040204" pitchFamily="50" charset="-128"/>
              </a:rPr>
              <a:t>グローバルな海水準変動</a:t>
            </a:r>
          </a:p>
        </p:txBody>
      </p:sp>
      <p:sp>
        <p:nvSpPr>
          <p:cNvPr id="36" name="テキスト ボックス 35">
            <a:extLst>
              <a:ext uri="{FF2B5EF4-FFF2-40B4-BE49-F238E27FC236}">
                <a16:creationId xmlns:a16="http://schemas.microsoft.com/office/drawing/2014/main" id="{883D42B1-2C7D-D961-C4F6-197571BC55C6}"/>
              </a:ext>
            </a:extLst>
          </p:cNvPr>
          <p:cNvSpPr txBox="1"/>
          <p:nvPr/>
        </p:nvSpPr>
        <p:spPr>
          <a:xfrm>
            <a:off x="9924162" y="6421194"/>
            <a:ext cx="287085" cy="329770"/>
          </a:xfrm>
          <a:prstGeom prst="rect">
            <a:avLst/>
          </a:prstGeom>
          <a:noFill/>
        </p:spPr>
        <p:txBody>
          <a:bodyPr wrap="square" rtlCol="0">
            <a:spAutoFit/>
          </a:bodyPr>
          <a:lstStyle/>
          <a:p>
            <a:pPr defTabSz="1007943"/>
            <a:r>
              <a:rPr lang="ja-JP" altLang="en-US" sz="1543" dirty="0">
                <a:solidFill>
                  <a:srgbClr val="4472C4"/>
                </a:solidFill>
                <a:latin typeface="メイリオ" panose="020B0604030504040204" pitchFamily="50" charset="-128"/>
                <a:ea typeface="メイリオ" panose="020B0604030504040204" pitchFamily="50" charset="-128"/>
              </a:rPr>
              <a:t>▼</a:t>
            </a:r>
          </a:p>
        </p:txBody>
      </p:sp>
      <p:sp>
        <p:nvSpPr>
          <p:cNvPr id="37" name="テキスト ボックス 36">
            <a:extLst>
              <a:ext uri="{FF2B5EF4-FFF2-40B4-BE49-F238E27FC236}">
                <a16:creationId xmlns:a16="http://schemas.microsoft.com/office/drawing/2014/main" id="{E51756C1-2795-F097-091E-43D690FCC75D}"/>
              </a:ext>
            </a:extLst>
          </p:cNvPr>
          <p:cNvSpPr txBox="1"/>
          <p:nvPr/>
        </p:nvSpPr>
        <p:spPr>
          <a:xfrm>
            <a:off x="9172458" y="6416897"/>
            <a:ext cx="287085" cy="329770"/>
          </a:xfrm>
          <a:prstGeom prst="rect">
            <a:avLst/>
          </a:prstGeom>
          <a:noFill/>
        </p:spPr>
        <p:txBody>
          <a:bodyPr wrap="square" rtlCol="0">
            <a:spAutoFit/>
          </a:bodyPr>
          <a:lstStyle/>
          <a:p>
            <a:pPr defTabSz="1007943"/>
            <a:r>
              <a:rPr lang="ja-JP" altLang="en-US" sz="1543" dirty="0">
                <a:solidFill>
                  <a:srgbClr val="4472C4"/>
                </a:solidFill>
                <a:latin typeface="メイリオ" panose="020B0604030504040204" pitchFamily="50" charset="-128"/>
                <a:ea typeface="メイリオ" panose="020B0604030504040204" pitchFamily="50" charset="-128"/>
              </a:rPr>
              <a:t>▼</a:t>
            </a:r>
          </a:p>
        </p:txBody>
      </p:sp>
      <p:sp>
        <p:nvSpPr>
          <p:cNvPr id="38" name="テキスト ボックス 37">
            <a:extLst>
              <a:ext uri="{FF2B5EF4-FFF2-40B4-BE49-F238E27FC236}">
                <a16:creationId xmlns:a16="http://schemas.microsoft.com/office/drawing/2014/main" id="{5B4748C3-F9D1-78C4-5D42-F197DB54A9CB}"/>
              </a:ext>
            </a:extLst>
          </p:cNvPr>
          <p:cNvSpPr txBox="1"/>
          <p:nvPr/>
        </p:nvSpPr>
        <p:spPr>
          <a:xfrm>
            <a:off x="11339704" y="5759445"/>
            <a:ext cx="287085" cy="329770"/>
          </a:xfrm>
          <a:prstGeom prst="rect">
            <a:avLst/>
          </a:prstGeom>
          <a:noFill/>
        </p:spPr>
        <p:txBody>
          <a:bodyPr wrap="square" rtlCol="0">
            <a:spAutoFit/>
          </a:bodyPr>
          <a:lstStyle/>
          <a:p>
            <a:pPr defTabSz="1007943"/>
            <a:r>
              <a:rPr lang="ja-JP" altLang="en-US" sz="1543" dirty="0">
                <a:solidFill>
                  <a:srgbClr val="4472C4"/>
                </a:solidFill>
                <a:latin typeface="メイリオ" panose="020B0604030504040204" pitchFamily="50" charset="-128"/>
                <a:ea typeface="メイリオ" panose="020B0604030504040204" pitchFamily="50" charset="-128"/>
              </a:rPr>
              <a:t>▼</a:t>
            </a:r>
          </a:p>
        </p:txBody>
      </p:sp>
      <p:cxnSp>
        <p:nvCxnSpPr>
          <p:cNvPr id="40" name="直線コネクタ 39">
            <a:extLst>
              <a:ext uri="{FF2B5EF4-FFF2-40B4-BE49-F238E27FC236}">
                <a16:creationId xmlns:a16="http://schemas.microsoft.com/office/drawing/2014/main" id="{F24E722F-9B6C-58E4-FF78-C3B4F1F9284B}"/>
              </a:ext>
            </a:extLst>
          </p:cNvPr>
          <p:cNvCxnSpPr/>
          <p:nvPr/>
        </p:nvCxnSpPr>
        <p:spPr>
          <a:xfrm flipH="1">
            <a:off x="1713663" y="1635593"/>
            <a:ext cx="190329" cy="336208"/>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A495881E-6304-1EB8-F256-8B18A82746A9}"/>
              </a:ext>
            </a:extLst>
          </p:cNvPr>
          <p:cNvCxnSpPr>
            <a:cxnSpLocks/>
          </p:cNvCxnSpPr>
          <p:nvPr/>
        </p:nvCxnSpPr>
        <p:spPr>
          <a:xfrm>
            <a:off x="1808826" y="1113000"/>
            <a:ext cx="146943" cy="463863"/>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73D1EAE3-34A5-A603-4FB0-BDA040031ADE}"/>
              </a:ext>
            </a:extLst>
          </p:cNvPr>
          <p:cNvSpPr txBox="1"/>
          <p:nvPr/>
        </p:nvSpPr>
        <p:spPr>
          <a:xfrm>
            <a:off x="12218704" y="4549852"/>
            <a:ext cx="1189949" cy="295915"/>
          </a:xfrm>
          <a:prstGeom prst="rect">
            <a:avLst/>
          </a:prstGeom>
          <a:noFill/>
        </p:spPr>
        <p:txBody>
          <a:bodyPr wrap="square" rtlCol="0">
            <a:spAutoFit/>
          </a:bodyPr>
          <a:lstStyle/>
          <a:p>
            <a:pPr defTabSz="1007943"/>
            <a:r>
              <a:rPr lang="en-US" altLang="ja-JP" sz="1323" dirty="0">
                <a:solidFill>
                  <a:prstClr val="black"/>
                </a:solidFill>
                <a:latin typeface="メイリオ" panose="020B0604030504040204" pitchFamily="50" charset="-128"/>
                <a:ea typeface="メイリオ" panose="020B0604030504040204" pitchFamily="50" charset="-128"/>
              </a:rPr>
              <a:t>(</a:t>
            </a:r>
            <a:r>
              <a:rPr lang="ja-JP" altLang="en-US" sz="1323" dirty="0">
                <a:solidFill>
                  <a:prstClr val="black"/>
                </a:solidFill>
                <a:latin typeface="メイリオ" panose="020B0604030504040204" pitchFamily="50" charset="-128"/>
                <a:ea typeface="メイリオ" panose="020B0604030504040204" pitchFamily="50" charset="-128"/>
              </a:rPr>
              <a:t>貝塚</a:t>
            </a:r>
            <a:r>
              <a:rPr lang="en-US" altLang="ja-JP" sz="1323" dirty="0">
                <a:solidFill>
                  <a:prstClr val="black"/>
                </a:solidFill>
                <a:latin typeface="メイリオ" panose="020B0604030504040204" pitchFamily="50" charset="-128"/>
                <a:ea typeface="メイリオ" panose="020B0604030504040204" pitchFamily="50" charset="-128"/>
              </a:rPr>
              <a:t>,1979)</a:t>
            </a:r>
            <a:endParaRPr lang="ja-JP" altLang="en-US" sz="1323" dirty="0">
              <a:solidFill>
                <a:prstClr val="black"/>
              </a:solidFill>
              <a:latin typeface="メイリオ" panose="020B0604030504040204" pitchFamily="50" charset="-128"/>
              <a:ea typeface="メイリオ" panose="020B0604030504040204" pitchFamily="50" charset="-128"/>
            </a:endParaRPr>
          </a:p>
        </p:txBody>
      </p:sp>
      <p:sp>
        <p:nvSpPr>
          <p:cNvPr id="2" name="吹き出し: 角を丸めた四角形 1">
            <a:extLst>
              <a:ext uri="{FF2B5EF4-FFF2-40B4-BE49-F238E27FC236}">
                <a16:creationId xmlns:a16="http://schemas.microsoft.com/office/drawing/2014/main" id="{02EE5FB1-EAF9-F3CF-8830-93458A9D5C28}"/>
              </a:ext>
            </a:extLst>
          </p:cNvPr>
          <p:cNvSpPr/>
          <p:nvPr/>
        </p:nvSpPr>
        <p:spPr>
          <a:xfrm>
            <a:off x="3614071" y="718485"/>
            <a:ext cx="5558388" cy="2714444"/>
          </a:xfrm>
          <a:prstGeom prst="wedgeRoundRectCallout">
            <a:avLst>
              <a:gd name="adj1" fmla="val -9936"/>
              <a:gd name="adj2" fmla="val 81657"/>
              <a:gd name="adj3" fmla="val 16667"/>
            </a:avLst>
          </a:prstGeom>
          <a:solidFill>
            <a:schemeClr val="accent4">
              <a:lumMod val="20000"/>
              <a:lumOff val="80000"/>
              <a:alpha val="7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07943"/>
            <a:r>
              <a:rPr lang="ja-JP" altLang="en-US" sz="2205" b="1" dirty="0">
                <a:solidFill>
                  <a:srgbClr val="FFC000">
                    <a:lumMod val="75000"/>
                  </a:srgbClr>
                </a:solidFill>
                <a:latin typeface="メイリオ" panose="020B0604030504040204" pitchFamily="50" charset="-128"/>
                <a:ea typeface="メイリオ" panose="020B0604030504040204" pitchFamily="50" charset="-128"/>
              </a:rPr>
              <a:t>これは静的な地形学の考え方</a:t>
            </a:r>
            <a:endParaRPr lang="en-US" altLang="ja-JP" sz="2205" b="1" dirty="0">
              <a:solidFill>
                <a:srgbClr val="FFC000">
                  <a:lumMod val="75000"/>
                </a:srgbClr>
              </a:solidFill>
              <a:latin typeface="メイリオ" panose="020B0604030504040204" pitchFamily="50" charset="-128"/>
              <a:ea typeface="メイリオ" panose="020B0604030504040204" pitchFamily="50" charset="-128"/>
            </a:endParaRPr>
          </a:p>
          <a:p>
            <a:pPr algn="ctr" defTabSz="1007943"/>
            <a:r>
              <a:rPr lang="ja-JP" altLang="en-US" sz="1984" dirty="0">
                <a:solidFill>
                  <a:prstClr val="black"/>
                </a:solidFill>
                <a:latin typeface="メイリオ" panose="020B0604030504040204" pitchFamily="50" charset="-128"/>
                <a:ea typeface="メイリオ" panose="020B0604030504040204" pitchFamily="50" charset="-128"/>
              </a:rPr>
              <a:t>この間も地表面には雨が降り、</a:t>
            </a:r>
            <a:endParaRPr lang="en-US" altLang="ja-JP" sz="1984" dirty="0">
              <a:solidFill>
                <a:prstClr val="black"/>
              </a:solidFill>
              <a:latin typeface="メイリオ" panose="020B0604030504040204" pitchFamily="50" charset="-128"/>
              <a:ea typeface="メイリオ" panose="020B0604030504040204" pitchFamily="50" charset="-128"/>
            </a:endParaRPr>
          </a:p>
          <a:p>
            <a:pPr algn="ctr" defTabSz="1007943"/>
            <a:r>
              <a:rPr lang="ja-JP" altLang="en-US" sz="1984" dirty="0">
                <a:solidFill>
                  <a:prstClr val="black"/>
                </a:solidFill>
                <a:latin typeface="メイリオ" panose="020B0604030504040204" pitchFamily="50" charset="-128"/>
                <a:ea typeface="メイリオ" panose="020B0604030504040204" pitchFamily="50" charset="-128"/>
              </a:rPr>
              <a:t>川が流れ、地下水が流れ、</a:t>
            </a:r>
            <a:endParaRPr lang="en-US" altLang="ja-JP" sz="1984" dirty="0">
              <a:solidFill>
                <a:prstClr val="black"/>
              </a:solidFill>
              <a:latin typeface="メイリオ" panose="020B0604030504040204" pitchFamily="50" charset="-128"/>
              <a:ea typeface="メイリオ" panose="020B0604030504040204" pitchFamily="50" charset="-128"/>
            </a:endParaRPr>
          </a:p>
          <a:p>
            <a:pPr algn="ctr" defTabSz="1007943"/>
            <a:r>
              <a:rPr lang="ja-JP" altLang="en-US" sz="1984" u="sng" dirty="0">
                <a:solidFill>
                  <a:prstClr val="black"/>
                </a:solidFill>
                <a:latin typeface="メイリオ" panose="020B0604030504040204" pitchFamily="50" charset="-128"/>
                <a:ea typeface="メイリオ" panose="020B0604030504040204" pitchFamily="50" charset="-128"/>
              </a:rPr>
              <a:t>地形は不断に変化していた</a:t>
            </a:r>
            <a:endParaRPr lang="en-US" altLang="ja-JP" sz="1984" u="sng" dirty="0">
              <a:solidFill>
                <a:prstClr val="black"/>
              </a:solidFill>
              <a:latin typeface="メイリオ" panose="020B0604030504040204" pitchFamily="50" charset="-128"/>
              <a:ea typeface="メイリオ" panose="020B0604030504040204" pitchFamily="50" charset="-128"/>
            </a:endParaRPr>
          </a:p>
          <a:p>
            <a:pPr algn="ctr" defTabSz="1007943"/>
            <a:r>
              <a:rPr lang="ja-JP" altLang="en-US" sz="2205" b="1" dirty="0">
                <a:solidFill>
                  <a:srgbClr val="FFC000">
                    <a:lumMod val="75000"/>
                  </a:srgbClr>
                </a:solidFill>
                <a:latin typeface="メイリオ" panose="020B0604030504040204" pitchFamily="50" charset="-128"/>
                <a:ea typeface="メイリオ" panose="020B0604030504040204" pitchFamily="50" charset="-128"/>
              </a:rPr>
              <a:t>ダイナミックな地形変化が起きていた！</a:t>
            </a:r>
            <a:endParaRPr lang="en-US" altLang="ja-JP" sz="2205" b="1" dirty="0">
              <a:solidFill>
                <a:srgbClr val="FFC000">
                  <a:lumMod val="75000"/>
                </a:srgbClr>
              </a:solidFill>
              <a:latin typeface="メイリオ" panose="020B0604030504040204" pitchFamily="50" charset="-128"/>
              <a:ea typeface="メイリオ" panose="020B0604030504040204" pitchFamily="50" charset="-128"/>
            </a:endParaRPr>
          </a:p>
          <a:p>
            <a:pPr algn="ctr" defTabSz="1007943"/>
            <a:r>
              <a:rPr lang="ja-JP" altLang="en-US" sz="1984" dirty="0">
                <a:solidFill>
                  <a:prstClr val="black"/>
                </a:solidFill>
                <a:latin typeface="メイリオ" panose="020B0604030504040204" pitchFamily="50" charset="-128"/>
                <a:ea typeface="メイリオ" panose="020B0604030504040204" pitchFamily="50" charset="-128"/>
              </a:rPr>
              <a:t>地質・地形・水循環の相互作用</a:t>
            </a:r>
            <a:endParaRPr lang="en-US" altLang="ja-JP" sz="1984" dirty="0">
              <a:solidFill>
                <a:prstClr val="black"/>
              </a:solidFill>
              <a:latin typeface="メイリオ" panose="020B0604030504040204" pitchFamily="50" charset="-128"/>
              <a:ea typeface="メイリオ" panose="020B0604030504040204" pitchFamily="50" charset="-128"/>
            </a:endParaRPr>
          </a:p>
          <a:p>
            <a:pPr algn="ctr" defTabSz="1007943"/>
            <a:r>
              <a:rPr lang="ja-JP" altLang="en-US" sz="1984" dirty="0">
                <a:solidFill>
                  <a:prstClr val="black"/>
                </a:solidFill>
                <a:latin typeface="メイリオ" panose="020B0604030504040204" pitchFamily="50" charset="-128"/>
                <a:ea typeface="メイリオ" panose="020B0604030504040204" pitchFamily="50" charset="-128"/>
              </a:rPr>
              <a:t>としての地形変化</a:t>
            </a:r>
            <a:endParaRPr lang="en-US" altLang="ja-JP" sz="1984" dirty="0">
              <a:solidFill>
                <a:prstClr val="black"/>
              </a:solidFill>
              <a:latin typeface="メイリオ" panose="020B0604030504040204" pitchFamily="50" charset="-128"/>
              <a:ea typeface="メイリオ" panose="020B0604030504040204" pitchFamily="50" charset="-128"/>
            </a:endParaRPr>
          </a:p>
          <a:p>
            <a:pPr algn="ctr" defTabSz="1007943"/>
            <a:r>
              <a:rPr lang="ja-JP" altLang="en-US" sz="1984" b="1" dirty="0">
                <a:solidFill>
                  <a:srgbClr val="FF0000"/>
                </a:solidFill>
                <a:latin typeface="メイリオ" panose="020B0604030504040204" pitchFamily="50" charset="-128"/>
                <a:ea typeface="メイリオ" panose="020B0604030504040204" pitchFamily="50" charset="-128"/>
              </a:rPr>
              <a:t>⇒ダイナミック地形学</a:t>
            </a:r>
            <a:endParaRPr lang="en-US" altLang="ja-JP" sz="1984" b="1" dirty="0">
              <a:solidFill>
                <a:srgbClr val="FF0000"/>
              </a:solidFill>
              <a:latin typeface="メイリオ" panose="020B0604030504040204" pitchFamily="50" charset="-128"/>
              <a:ea typeface="メイリオ" panose="020B0604030504040204" pitchFamily="50" charset="-128"/>
            </a:endParaRPr>
          </a:p>
        </p:txBody>
      </p:sp>
      <p:pic>
        <p:nvPicPr>
          <p:cNvPr id="3" name="Picture 6">
            <a:extLst>
              <a:ext uri="{FF2B5EF4-FFF2-40B4-BE49-F238E27FC236}">
                <a16:creationId xmlns:a16="http://schemas.microsoft.com/office/drawing/2014/main" id="{657350B5-D721-D174-60C4-8F5EB097DA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5934838" y="4153557"/>
            <a:ext cx="618274" cy="534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テキスト ボックス 5">
            <a:extLst>
              <a:ext uri="{FF2B5EF4-FFF2-40B4-BE49-F238E27FC236}">
                <a16:creationId xmlns:a16="http://schemas.microsoft.com/office/drawing/2014/main" id="{830241D1-D999-EDF1-7C6D-FD7DEF543A90}"/>
              </a:ext>
            </a:extLst>
          </p:cNvPr>
          <p:cNvSpPr txBox="1"/>
          <p:nvPr/>
        </p:nvSpPr>
        <p:spPr>
          <a:xfrm>
            <a:off x="8822612" y="5877475"/>
            <a:ext cx="287085" cy="329770"/>
          </a:xfrm>
          <a:prstGeom prst="rect">
            <a:avLst/>
          </a:prstGeom>
          <a:noFill/>
        </p:spPr>
        <p:txBody>
          <a:bodyPr wrap="square" rtlCol="0">
            <a:spAutoFit/>
          </a:bodyPr>
          <a:lstStyle/>
          <a:p>
            <a:pPr defTabSz="1007943"/>
            <a:r>
              <a:rPr lang="ja-JP" altLang="en-US" sz="1543" dirty="0">
                <a:solidFill>
                  <a:srgbClr val="4472C4"/>
                </a:solidFill>
                <a:latin typeface="メイリオ" panose="020B0604030504040204" pitchFamily="50" charset="-128"/>
                <a:ea typeface="メイリオ" panose="020B0604030504040204" pitchFamily="50" charset="-128"/>
              </a:rPr>
              <a:t>▼</a:t>
            </a:r>
          </a:p>
        </p:txBody>
      </p:sp>
    </p:spTree>
    <p:extLst>
      <p:ext uri="{BB962C8B-B14F-4D97-AF65-F5344CB8AC3E}">
        <p14:creationId xmlns:p14="http://schemas.microsoft.com/office/powerpoint/2010/main" val="352485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2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デザインの設定">
      <a:majorFont>
        <a:latin typeface="メイリオ"/>
        <a:ea typeface="メイリオ"/>
        <a:cs typeface="メイリオ"/>
      </a:majorFont>
      <a:minorFont>
        <a:latin typeface="メイリオ"/>
        <a:ea typeface="メイリオ"/>
        <a:cs typeface="メイリオ"/>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14823</TotalTime>
  <Words>4488</Words>
  <Application>Microsoft Office PowerPoint</Application>
  <PresentationFormat>ユーザー設定</PresentationFormat>
  <Paragraphs>525</Paragraphs>
  <Slides>32</Slides>
  <Notes>11</Notes>
  <HiddenSlides>0</HiddenSlides>
  <MMClips>0</MMClips>
  <ScaleCrop>false</ScaleCrop>
  <HeadingPairs>
    <vt:vector size="6" baseType="variant">
      <vt:variant>
        <vt:lpstr>使用されているフォント</vt:lpstr>
      </vt:variant>
      <vt:variant>
        <vt:i4>15</vt:i4>
      </vt:variant>
      <vt:variant>
        <vt:lpstr>テーマ</vt:lpstr>
      </vt:variant>
      <vt:variant>
        <vt:i4>3</vt:i4>
      </vt:variant>
      <vt:variant>
        <vt:lpstr>スライド タイトル</vt:lpstr>
      </vt:variant>
      <vt:variant>
        <vt:i4>32</vt:i4>
      </vt:variant>
    </vt:vector>
  </HeadingPairs>
  <TitlesOfParts>
    <vt:vector size="50" baseType="lpstr">
      <vt:lpstr>ＤＦ特太ゴシック体</vt:lpstr>
      <vt:lpstr>HGP創英角ｺﾞｼｯｸUB</vt:lpstr>
      <vt:lpstr>HGS創英角ｺﾞｼｯｸUB</vt:lpstr>
      <vt:lpstr>HG創英角ｺﾞｼｯｸUB</vt:lpstr>
      <vt:lpstr>ＭＳ Ｐゴシック</vt:lpstr>
      <vt:lpstr>ＭＳ ゴシック</vt:lpstr>
      <vt:lpstr>メイリオ</vt:lpstr>
      <vt:lpstr>游ゴシック</vt:lpstr>
      <vt:lpstr>游ゴシック Light</vt:lpstr>
      <vt:lpstr>Arial</vt:lpstr>
      <vt:lpstr>Arial</vt:lpstr>
      <vt:lpstr>Calibri</vt:lpstr>
      <vt:lpstr>Calibri Light</vt:lpstr>
      <vt:lpstr>Times New Roman</vt:lpstr>
      <vt:lpstr>Wingdings</vt:lpstr>
      <vt:lpstr>Office テーマ</vt:lpstr>
      <vt:lpstr>2_Office テーマ</vt:lpstr>
      <vt:lpstr>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初級技術者のための地下水講座 －地下水概説－ １.地下水の理論と実際</dc:title>
  <dc:creator>Akihiko KONDOH</dc:creator>
  <cp:lastModifiedBy>昭彦 近藤</cp:lastModifiedBy>
  <cp:revision>682</cp:revision>
  <cp:lastPrinted>2010-11-30T16:14:55Z</cp:lastPrinted>
  <dcterms:created xsi:type="dcterms:W3CDTF">2010-10-22T13:38:31Z</dcterms:created>
  <dcterms:modified xsi:type="dcterms:W3CDTF">2024-07-22T02:48:50Z</dcterms:modified>
</cp:coreProperties>
</file>